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notesMasterIdLst>
    <p:notesMasterId r:id="rId24"/>
  </p:notesMasterIdLst>
  <p:sldIdLst>
    <p:sldId id="264" r:id="rId2"/>
    <p:sldId id="300" r:id="rId3"/>
    <p:sldId id="297" r:id="rId4"/>
    <p:sldId id="298" r:id="rId5"/>
    <p:sldId id="294" r:id="rId6"/>
    <p:sldId id="266" r:id="rId7"/>
    <p:sldId id="274" r:id="rId8"/>
    <p:sldId id="296" r:id="rId9"/>
    <p:sldId id="272" r:id="rId10"/>
    <p:sldId id="269" r:id="rId11"/>
    <p:sldId id="281" r:id="rId12"/>
    <p:sldId id="271" r:id="rId13"/>
    <p:sldId id="267" r:id="rId14"/>
    <p:sldId id="301" r:id="rId15"/>
    <p:sldId id="276" r:id="rId16"/>
    <p:sldId id="278" r:id="rId17"/>
    <p:sldId id="292" r:id="rId18"/>
    <p:sldId id="268" r:id="rId19"/>
    <p:sldId id="283" r:id="rId20"/>
    <p:sldId id="299" r:id="rId21"/>
    <p:sldId id="293" r:id="rId22"/>
    <p:sldId id="27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1EB4F36-8A11-EE4F-A5F1-A000A4121D4F}">
          <p14:sldIdLst>
            <p14:sldId id="264"/>
            <p14:sldId id="300"/>
            <p14:sldId id="297"/>
            <p14:sldId id="298"/>
            <p14:sldId id="294"/>
            <p14:sldId id="266"/>
            <p14:sldId id="274"/>
            <p14:sldId id="296"/>
            <p14:sldId id="272"/>
            <p14:sldId id="269"/>
            <p14:sldId id="281"/>
            <p14:sldId id="271"/>
            <p14:sldId id="267"/>
            <p14:sldId id="301"/>
            <p14:sldId id="276"/>
            <p14:sldId id="278"/>
            <p14:sldId id="292"/>
            <p14:sldId id="268"/>
            <p14:sldId id="283"/>
          </p14:sldIdLst>
        </p14:section>
        <p14:section name="prepared_questions" id="{0FA52446-FA62-9D41-9111-F43271AA4F5F}">
          <p14:sldIdLst>
            <p14:sldId id="299"/>
            <p14:sldId id="293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C5BB"/>
    <a:srgbClr val="FFCC00"/>
    <a:srgbClr val="B42703"/>
    <a:srgbClr val="AB7942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19"/>
    <p:restoredTop sz="78939"/>
  </p:normalViewPr>
  <p:slideViewPr>
    <p:cSldViewPr snapToGrid="0">
      <p:cViewPr varScale="1">
        <p:scale>
          <a:sx n="89" d="100"/>
          <a:sy n="89" d="100"/>
        </p:scale>
        <p:origin x="194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94B9A-4F32-4F4F-AF31-1438AB312610}" type="datetimeFigureOut">
              <a:rPr lang="en-NL" smtClean="0"/>
              <a:t>10/05/2023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78113-1044-154A-A883-995CD77C99C7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67189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Day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CHI,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stage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am</a:t>
            </a:r>
            <a:r>
              <a:rPr lang="zh-CN" altLang="en-US" dirty="0"/>
              <a:t> </a:t>
            </a:r>
            <a:r>
              <a:rPr lang="en-US" altLang="zh-CN" dirty="0"/>
              <a:t>guessing</a:t>
            </a:r>
            <a:r>
              <a:rPr lang="zh-CN" altLang="en-US" dirty="0"/>
              <a:t> </a:t>
            </a:r>
            <a:r>
              <a:rPr lang="en-US" altLang="zh-CN" dirty="0"/>
              <a:t>all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you</a:t>
            </a:r>
            <a:r>
              <a:rPr lang="zh-CN" altLang="en-US" dirty="0"/>
              <a:t> </a:t>
            </a:r>
            <a:r>
              <a:rPr lang="en-US" altLang="zh-CN" dirty="0"/>
              <a:t>have</a:t>
            </a:r>
            <a:r>
              <a:rPr lang="zh-CN" altLang="en-US" dirty="0"/>
              <a:t> </a:t>
            </a:r>
            <a:r>
              <a:rPr lang="en-US" altLang="zh-CN" dirty="0"/>
              <a:t>heard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lot</a:t>
            </a:r>
            <a:r>
              <a:rPr lang="zh-CN" altLang="en-US" dirty="0"/>
              <a:t> </a:t>
            </a:r>
            <a:r>
              <a:rPr lang="en-US" altLang="zh-CN" dirty="0"/>
              <a:t>about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decision-making.</a:t>
            </a:r>
            <a:r>
              <a:rPr lang="zh-CN" altLang="en-US" dirty="0"/>
              <a:t> </a:t>
            </a:r>
            <a:r>
              <a:rPr lang="en-US" altLang="zh-CN" dirty="0"/>
              <a:t>So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won’t</a:t>
            </a:r>
            <a:r>
              <a:rPr lang="zh-CN" altLang="en-US" dirty="0"/>
              <a:t> </a:t>
            </a:r>
            <a:r>
              <a:rPr lang="en-US" altLang="zh-CN" dirty="0"/>
              <a:t>go</a:t>
            </a:r>
            <a:r>
              <a:rPr lang="zh-CN" altLang="en-US" dirty="0"/>
              <a:t> </a:t>
            </a:r>
            <a:r>
              <a:rPr lang="en-US" altLang="zh-CN" dirty="0"/>
              <a:t>too</a:t>
            </a:r>
            <a:r>
              <a:rPr lang="zh-CN" altLang="en-US" dirty="0"/>
              <a:t> </a:t>
            </a:r>
            <a:r>
              <a:rPr lang="en-US" altLang="zh-CN" dirty="0"/>
              <a:t>deep</a:t>
            </a:r>
            <a:r>
              <a:rPr lang="zh-CN" altLang="en-US" dirty="0"/>
              <a:t> </a:t>
            </a:r>
            <a:r>
              <a:rPr lang="en-US" altLang="zh-CN" dirty="0"/>
              <a:t>into</a:t>
            </a:r>
            <a:r>
              <a:rPr lang="zh-CN" altLang="en-US" dirty="0"/>
              <a:t> </a:t>
            </a:r>
            <a:r>
              <a:rPr lang="en-US" altLang="zh-CN" dirty="0"/>
              <a:t>it!</a:t>
            </a:r>
          </a:p>
          <a:p>
            <a:endParaRPr lang="en-US" altLang="zh-CN" dirty="0"/>
          </a:p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recent</a:t>
            </a:r>
            <a:r>
              <a:rPr lang="zh-CN" altLang="en-US" dirty="0"/>
              <a:t> </a:t>
            </a:r>
            <a:r>
              <a:rPr lang="en-US" altLang="zh-CN" dirty="0"/>
              <a:t>years,</a:t>
            </a:r>
            <a:r>
              <a:rPr lang="en-GB" dirty="0"/>
              <a:t> researchers and practitioners have started to adopt </a:t>
            </a:r>
            <a:r>
              <a:rPr lang="en-US" altLang="zh-CN" dirty="0"/>
              <a:t>AI</a:t>
            </a:r>
            <a:r>
              <a:rPr lang="en-GB" dirty="0"/>
              <a:t> systems to support human decision makers in critical domains</a:t>
            </a:r>
            <a:r>
              <a:rPr lang="zh-CN" altLang="en-US" dirty="0"/>
              <a:t> </a:t>
            </a:r>
            <a:r>
              <a:rPr lang="en-US" altLang="zh-CN" dirty="0"/>
              <a:t>(like</a:t>
            </a:r>
            <a:r>
              <a:rPr lang="zh-CN" altLang="en-US" dirty="0"/>
              <a:t> </a:t>
            </a:r>
            <a:r>
              <a:rPr lang="en-US" altLang="zh-CN" dirty="0"/>
              <a:t>financial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medical</a:t>
            </a:r>
            <a:r>
              <a:rPr lang="zh-CN" altLang="en-US" dirty="0"/>
              <a:t> </a:t>
            </a:r>
            <a:r>
              <a:rPr lang="en-US" altLang="zh-CN" dirty="0"/>
              <a:t>domains).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 such a collaborative decision process, human factors </a:t>
            </a:r>
            <a:r>
              <a:rPr lang="en-US" altLang="zh-CN" dirty="0"/>
              <a:t>like</a:t>
            </a:r>
            <a:r>
              <a:rPr lang="en-GB" dirty="0"/>
              <a:t> knowledge, mindset, cognitive bias are important for trust in the AI system and for human reliance on the system.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65438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After that, we showed the same task with AI advice (and explanations depending on the experimental condition) and provided an opportunity for the participants to alter their initial choice</a:t>
            </a:r>
            <a:r>
              <a:rPr lang="en-US" altLang="zh-CN" dirty="0"/>
              <a:t>.</a:t>
            </a:r>
          </a:p>
          <a:p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example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shown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left</a:t>
            </a:r>
            <a:r>
              <a:rPr lang="zh-CN" altLang="en-US" dirty="0"/>
              <a:t> </a:t>
            </a:r>
            <a:r>
              <a:rPr lang="en-US" altLang="zh-CN" dirty="0"/>
              <a:t>panel.</a:t>
            </a:r>
            <a:r>
              <a:rPr lang="zh-CN" altLang="en-US" dirty="0"/>
              <a:t> 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recent</a:t>
            </a:r>
            <a:r>
              <a:rPr lang="zh-CN" altLang="en-US" dirty="0"/>
              <a:t> </a:t>
            </a:r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interpretable</a:t>
            </a:r>
            <a:r>
              <a:rPr lang="zh-CN" altLang="en-US" dirty="0"/>
              <a:t> </a:t>
            </a:r>
            <a:r>
              <a:rPr lang="en-US" altLang="zh-CN" dirty="0"/>
              <a:t>logical</a:t>
            </a:r>
            <a:r>
              <a:rPr lang="zh-CN" altLang="en-US" dirty="0"/>
              <a:t> </a:t>
            </a:r>
            <a:r>
              <a:rPr lang="en-US" altLang="zh-CN" dirty="0"/>
              <a:t>reasoning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logic</a:t>
            </a:r>
            <a:r>
              <a:rPr lang="zh-CN" altLang="en-US" dirty="0"/>
              <a:t> </a:t>
            </a:r>
            <a:r>
              <a:rPr lang="en-US" altLang="zh-CN" dirty="0"/>
              <a:t>units,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adopted</a:t>
            </a:r>
            <a:r>
              <a:rPr lang="zh-CN" altLang="en-US" dirty="0"/>
              <a:t> </a:t>
            </a:r>
            <a:r>
              <a:rPr lang="en-US" altLang="zh-CN" dirty="0"/>
              <a:t>logic</a:t>
            </a:r>
            <a:r>
              <a:rPr lang="zh-CN" altLang="en-US" dirty="0"/>
              <a:t> </a:t>
            </a:r>
            <a:r>
              <a:rPr lang="en-US" altLang="zh-CN" dirty="0"/>
              <a:t>units-based</a:t>
            </a:r>
            <a:r>
              <a:rPr lang="zh-CN" altLang="en-US" dirty="0"/>
              <a:t> </a:t>
            </a:r>
            <a:r>
              <a:rPr lang="en-US" altLang="zh-CN" dirty="0"/>
              <a:t>explanations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XAI</a:t>
            </a:r>
            <a:r>
              <a:rPr lang="zh-CN" altLang="en-US" dirty="0"/>
              <a:t> </a:t>
            </a:r>
            <a:r>
              <a:rPr lang="en-US" altLang="zh-CN" dirty="0"/>
              <a:t>intervention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study.</a:t>
            </a:r>
          </a:p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left</a:t>
            </a:r>
            <a:r>
              <a:rPr lang="zh-CN" altLang="en-US" dirty="0"/>
              <a:t> </a:t>
            </a:r>
            <a:r>
              <a:rPr lang="en-US" altLang="zh-CN" dirty="0"/>
              <a:t>panel,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top-5</a:t>
            </a:r>
            <a:r>
              <a:rPr lang="zh-CN" altLang="en-US" dirty="0"/>
              <a:t> </a:t>
            </a:r>
            <a:r>
              <a:rPr lang="en-US" altLang="zh-CN" dirty="0"/>
              <a:t>text</a:t>
            </a:r>
            <a:r>
              <a:rPr lang="zh-CN" altLang="en-US" dirty="0"/>
              <a:t> </a:t>
            </a:r>
            <a:r>
              <a:rPr lang="en-US" altLang="zh-CN" dirty="0"/>
              <a:t>spans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highlighted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help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interpret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advice.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965870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Inspired by existing work to mitigate </a:t>
            </a:r>
            <a:r>
              <a:rPr lang="en-US" altLang="zh-CN" dirty="0"/>
              <a:t>different</a:t>
            </a:r>
            <a:r>
              <a:rPr lang="en-GB" dirty="0"/>
              <a:t> kinds of cognitive biases through revealing such biases to </a:t>
            </a:r>
            <a:r>
              <a:rPr lang="en-US" altLang="zh-CN" dirty="0"/>
              <a:t>users,</a:t>
            </a:r>
            <a:r>
              <a:rPr lang="zh-CN" altLang="en-US" dirty="0"/>
              <a:t> </a:t>
            </a:r>
            <a:r>
              <a:rPr lang="en-GB" dirty="0"/>
              <a:t>we decided to adopt a tutorial to help users calibrate their skills through self-assessment on logical reasoning tasks.</a:t>
            </a:r>
            <a:endParaRPr lang="en-US" altLang="zh-CN" dirty="0"/>
          </a:p>
          <a:p>
            <a:endParaRPr lang="en-GB" dirty="0"/>
          </a:p>
          <a:p>
            <a:r>
              <a:rPr lang="en-GB" dirty="0"/>
              <a:t>To this end, we designed a tutorial with the aim of revealing to users that they may not be as capable in such tasks as they may believe. </a:t>
            </a:r>
          </a:p>
          <a:p>
            <a:endParaRPr lang="en-GB" dirty="0"/>
          </a:p>
          <a:p>
            <a:r>
              <a:rPr lang="en-GB" dirty="0"/>
              <a:t>Furthermore, to ensure the </a:t>
            </a:r>
            <a:r>
              <a:rPr lang="en-US" altLang="zh-CN" dirty="0"/>
              <a:t>effectiveness</a:t>
            </a:r>
            <a:r>
              <a:rPr lang="en-GB" dirty="0"/>
              <a:t> of revealing their mistakes, we designed </a:t>
            </a:r>
            <a:r>
              <a:rPr lang="en-US" altLang="zh-CN" dirty="0"/>
              <a:t>contrastive</a:t>
            </a:r>
            <a:r>
              <a:rPr lang="en-GB" dirty="0"/>
              <a:t> explanations for users.</a:t>
            </a:r>
          </a:p>
          <a:p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example,</a:t>
            </a:r>
            <a:r>
              <a:rPr lang="zh-CN" altLang="en-US" dirty="0"/>
              <a:t> </a:t>
            </a:r>
            <a:r>
              <a:rPr lang="en-US" altLang="zh-CN" dirty="0"/>
              <a:t>here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explained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why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correct</a:t>
            </a:r>
            <a:r>
              <a:rPr lang="zh-CN" altLang="en-US" dirty="0"/>
              <a:t> </a:t>
            </a:r>
            <a:r>
              <a:rPr lang="en-US" altLang="zh-CN" dirty="0"/>
              <a:t>answer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option</a:t>
            </a:r>
            <a:r>
              <a:rPr lang="zh-CN" altLang="en-US" dirty="0"/>
              <a:t> </a:t>
            </a:r>
            <a:r>
              <a:rPr lang="en-US" altLang="zh-CN" dirty="0"/>
              <a:t>D</a:t>
            </a:r>
            <a:r>
              <a:rPr lang="zh-CN" altLang="en-US" dirty="0"/>
              <a:t> </a:t>
            </a:r>
            <a:r>
              <a:rPr lang="en-US" altLang="zh-CN" dirty="0"/>
              <a:t>instead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choice</a:t>
            </a:r>
            <a:r>
              <a:rPr lang="zh-CN" altLang="en-US" dirty="0"/>
              <a:t> </a:t>
            </a:r>
            <a:r>
              <a:rPr lang="en-US" altLang="zh-CN" dirty="0"/>
              <a:t>C.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25467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Informed by prior work, we consider overestimated self-assessment in the context of human-AI decision making as an indicator of the DKE and explore it further</a:t>
            </a:r>
          </a:p>
          <a:p>
            <a:endParaRPr lang="en-GB" dirty="0"/>
          </a:p>
          <a:p>
            <a:r>
              <a:rPr lang="en-GB" dirty="0"/>
              <a:t>To answer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research</a:t>
            </a:r>
            <a:r>
              <a:rPr lang="en-GB" dirty="0"/>
              <a:t> questions, and based on existing literature, we proposed four hypotheses considering</a:t>
            </a:r>
            <a:r>
              <a:rPr lang="en-US" altLang="zh-CN" dirty="0"/>
              <a:t>:</a:t>
            </a:r>
            <a:r>
              <a:rPr lang="zh-CN" altLang="en-US" dirty="0"/>
              <a:t> 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first,</a:t>
            </a:r>
            <a:r>
              <a:rPr lang="zh-CN" altLang="en-US" dirty="0"/>
              <a:t> </a:t>
            </a:r>
            <a:r>
              <a:rPr lang="en-GB" dirty="0"/>
              <a:t>the </a:t>
            </a:r>
            <a:r>
              <a:rPr lang="en-US" altLang="zh-CN" dirty="0"/>
              <a:t>effect</a:t>
            </a:r>
            <a:r>
              <a:rPr lang="en-GB" dirty="0"/>
              <a:t> of the overestimation of performance on (appropriate) reliance, </a:t>
            </a:r>
          </a:p>
          <a:p>
            <a:r>
              <a:rPr lang="en-US" altLang="zh-CN" dirty="0"/>
              <a:t>Then,</a:t>
            </a:r>
            <a:r>
              <a:rPr lang="zh-CN" altLang="en-US" dirty="0"/>
              <a:t> </a:t>
            </a:r>
            <a:r>
              <a:rPr lang="en-GB" dirty="0"/>
              <a:t>the </a:t>
            </a:r>
            <a:r>
              <a:rPr lang="en-US" altLang="zh-CN" dirty="0"/>
              <a:t>effect</a:t>
            </a:r>
            <a:r>
              <a:rPr lang="en-GB" dirty="0"/>
              <a:t> of the tutorial intervention on self-assessment calibration and </a:t>
            </a:r>
            <a:r>
              <a:rPr lang="en-US" altLang="zh-CN" dirty="0"/>
              <a:t>(appropriate)</a:t>
            </a:r>
            <a:r>
              <a:rPr lang="zh-CN" altLang="en-US" dirty="0"/>
              <a:t> </a:t>
            </a:r>
            <a:r>
              <a:rPr lang="en-GB" dirty="0"/>
              <a:t>reliance, </a:t>
            </a:r>
          </a:p>
          <a:p>
            <a:r>
              <a:rPr lang="en-US" altLang="zh-CN" dirty="0"/>
              <a:t>Finally,</a:t>
            </a:r>
            <a:r>
              <a:rPr lang="zh-CN" altLang="en-US" dirty="0"/>
              <a:t> </a:t>
            </a:r>
            <a:r>
              <a:rPr lang="en-GB" dirty="0"/>
              <a:t>the </a:t>
            </a:r>
            <a:r>
              <a:rPr lang="en-US" altLang="zh-CN" dirty="0"/>
              <a:t>effect</a:t>
            </a:r>
            <a:r>
              <a:rPr lang="en-GB" dirty="0"/>
              <a:t> of logic units-based explanations and tutorial intervention on reliance and team performance.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L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L" altLang="zh-CN" dirty="0"/>
              <a:t>Next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show</a:t>
            </a:r>
            <a:r>
              <a:rPr lang="zh-CN" altLang="en-US" dirty="0"/>
              <a:t> </a:t>
            </a:r>
            <a:r>
              <a:rPr lang="en-US" altLang="zh-CN" dirty="0"/>
              <a:t>you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experimental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08833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study,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considered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GB" dirty="0"/>
              <a:t>factorial design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four</a:t>
            </a:r>
            <a:r>
              <a:rPr lang="zh-CN" altLang="en-US" dirty="0"/>
              <a:t> </a:t>
            </a:r>
            <a:r>
              <a:rPr lang="en-US" altLang="zh-CN" dirty="0"/>
              <a:t>experimental</a:t>
            </a:r>
            <a:r>
              <a:rPr lang="zh-CN" altLang="en-US" dirty="0"/>
              <a:t> </a:t>
            </a:r>
            <a:r>
              <a:rPr lang="en-US" altLang="zh-CN" dirty="0"/>
              <a:t>conditions.</a:t>
            </a:r>
          </a:p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figure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left</a:t>
            </a:r>
            <a:r>
              <a:rPr lang="zh-CN" altLang="en-US" dirty="0"/>
              <a:t> </a:t>
            </a:r>
            <a:r>
              <a:rPr lang="en-US" altLang="zh-CN" dirty="0"/>
              <a:t>panel</a:t>
            </a:r>
            <a:r>
              <a:rPr lang="zh-CN" altLang="en-US" dirty="0"/>
              <a:t> </a:t>
            </a:r>
            <a:r>
              <a:rPr lang="en-US" altLang="zh-CN" dirty="0"/>
              <a:t>illustrate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procedure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worked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study.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First,</a:t>
            </a:r>
            <a:r>
              <a:rPr lang="zh-CN" altLang="en-US" dirty="0"/>
              <a:t> </a:t>
            </a:r>
            <a:r>
              <a:rPr lang="en-US" altLang="zh-CN" dirty="0"/>
              <a:t>they</a:t>
            </a:r>
            <a:r>
              <a:rPr lang="zh-CN" altLang="en-US" dirty="0"/>
              <a:t> </a:t>
            </a:r>
            <a:r>
              <a:rPr lang="en-US" altLang="zh-CN" dirty="0"/>
              <a:t>read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basic</a:t>
            </a:r>
            <a:r>
              <a:rPr lang="zh-CN" altLang="en-US" dirty="0"/>
              <a:t> </a:t>
            </a:r>
            <a:r>
              <a:rPr lang="en-US" altLang="zh-CN" dirty="0"/>
              <a:t>instructions,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fill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some</a:t>
            </a:r>
            <a:r>
              <a:rPr lang="zh-CN" altLang="en-US" dirty="0"/>
              <a:t> </a:t>
            </a:r>
            <a:r>
              <a:rPr lang="en-US" altLang="zh-CN" dirty="0"/>
              <a:t>pre-task</a:t>
            </a:r>
            <a:r>
              <a:rPr lang="zh-CN" altLang="en-US" dirty="0"/>
              <a:t> </a:t>
            </a:r>
            <a:r>
              <a:rPr lang="en-US" altLang="zh-CN" dirty="0"/>
              <a:t>questionnaire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collecting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properties.</a:t>
            </a:r>
          </a:p>
          <a:p>
            <a:r>
              <a:rPr lang="en-US" altLang="zh-CN" dirty="0"/>
              <a:t>Then</a:t>
            </a:r>
            <a:r>
              <a:rPr lang="zh-CN" altLang="en-US" dirty="0"/>
              <a:t> </a:t>
            </a:r>
            <a:r>
              <a:rPr lang="en-US" altLang="zh-CN" dirty="0"/>
              <a:t>based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experimental</a:t>
            </a:r>
            <a:r>
              <a:rPr lang="zh-CN" altLang="en-US" dirty="0"/>
              <a:t> </a:t>
            </a:r>
            <a:r>
              <a:rPr lang="en-US" altLang="zh-CN" dirty="0"/>
              <a:t>conditions,</a:t>
            </a:r>
            <a:r>
              <a:rPr lang="zh-CN" altLang="en-US" dirty="0"/>
              <a:t> </a:t>
            </a:r>
            <a:r>
              <a:rPr lang="en-US" altLang="zh-CN" dirty="0"/>
              <a:t>they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go</a:t>
            </a:r>
            <a:r>
              <a:rPr lang="zh-CN" altLang="en-US" dirty="0"/>
              <a:t> </a:t>
            </a:r>
            <a:r>
              <a:rPr lang="en-US" altLang="zh-CN" dirty="0"/>
              <a:t>through</a:t>
            </a:r>
            <a:r>
              <a:rPr lang="zh-CN" altLang="en-US" dirty="0"/>
              <a:t> </a:t>
            </a:r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task</a:t>
            </a:r>
            <a:r>
              <a:rPr lang="zh-CN" altLang="en-US" dirty="0"/>
              <a:t> </a:t>
            </a:r>
            <a:r>
              <a:rPr lang="en-US" altLang="zh-CN" dirty="0"/>
              <a:t>sessions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session.</a:t>
            </a:r>
          </a:p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conditions</a:t>
            </a:r>
            <a:r>
              <a:rPr lang="zh-CN" altLang="en-US" dirty="0"/>
              <a:t> </a:t>
            </a:r>
            <a:r>
              <a:rPr lang="en-US" altLang="zh-CN" dirty="0"/>
              <a:t>without</a:t>
            </a:r>
            <a:r>
              <a:rPr lang="zh-CN" altLang="en-US" dirty="0"/>
              <a:t> </a:t>
            </a:r>
            <a:r>
              <a:rPr lang="en-US" altLang="zh-CN" dirty="0"/>
              <a:t>tutorial,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four</a:t>
            </a:r>
            <a:r>
              <a:rPr lang="zh-CN" altLang="en-US" dirty="0"/>
              <a:t> </a:t>
            </a:r>
            <a:r>
              <a:rPr lang="en-US" altLang="zh-CN" dirty="0"/>
              <a:t>tasks</a:t>
            </a:r>
            <a:r>
              <a:rPr lang="zh-CN" altLang="en-US" dirty="0"/>
              <a:t> </a:t>
            </a:r>
            <a:r>
              <a:rPr lang="en-US" altLang="zh-CN" dirty="0"/>
              <a:t>without</a:t>
            </a:r>
            <a:r>
              <a:rPr lang="zh-CN" altLang="en-US" dirty="0"/>
              <a:t> </a:t>
            </a:r>
            <a:r>
              <a:rPr lang="en-US" altLang="zh-CN" dirty="0"/>
              <a:t>any</a:t>
            </a:r>
            <a:r>
              <a:rPr lang="zh-CN" altLang="en-US" dirty="0"/>
              <a:t> </a:t>
            </a:r>
            <a:r>
              <a:rPr lang="en-US" altLang="zh-CN" dirty="0"/>
              <a:t>feedback.</a:t>
            </a:r>
            <a:r>
              <a:rPr lang="zh-CN" altLang="en-US" dirty="0"/>
              <a:t> 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number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also</a:t>
            </a:r>
            <a:r>
              <a:rPr lang="zh-CN" altLang="en-US" dirty="0"/>
              <a:t> </a:t>
            </a:r>
            <a:r>
              <a:rPr lang="en-US" altLang="zh-CN" dirty="0"/>
              <a:t>get</a:t>
            </a:r>
            <a:r>
              <a:rPr lang="zh-CN" altLang="en-US" dirty="0"/>
              <a:t> </a:t>
            </a:r>
            <a:r>
              <a:rPr lang="en-US" altLang="zh-CN" dirty="0"/>
              <a:t>balanced</a:t>
            </a:r>
            <a:r>
              <a:rPr lang="zh-CN" altLang="en-US" dirty="0"/>
              <a:t> </a:t>
            </a:r>
            <a:r>
              <a:rPr lang="en-US" altLang="zh-CN" dirty="0"/>
              <a:t>across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four</a:t>
            </a:r>
            <a:r>
              <a:rPr lang="zh-CN" altLang="en-US" dirty="0"/>
              <a:t> </a:t>
            </a:r>
            <a:r>
              <a:rPr lang="en-US" altLang="zh-CN" dirty="0"/>
              <a:t>conditions.</a:t>
            </a:r>
            <a:r>
              <a:rPr lang="zh-CN" altLang="en-US" dirty="0"/>
              <a:t> </a:t>
            </a:r>
            <a:r>
              <a:rPr lang="en-US" altLang="zh-CN" dirty="0"/>
              <a:t>After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task</a:t>
            </a:r>
            <a:r>
              <a:rPr lang="zh-CN" altLang="en-US" dirty="0"/>
              <a:t> </a:t>
            </a:r>
            <a:r>
              <a:rPr lang="en-US" altLang="zh-CN" dirty="0"/>
              <a:t>batch,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asked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indicate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performance,</a:t>
            </a:r>
            <a:r>
              <a:rPr lang="zh-CN" altLang="en-US" dirty="0"/>
              <a:t> </a:t>
            </a:r>
            <a:r>
              <a:rPr lang="en-US" altLang="zh-CN" dirty="0"/>
              <a:t>subject</a:t>
            </a:r>
            <a:r>
              <a:rPr lang="zh-CN" altLang="en-US" dirty="0"/>
              <a:t> </a:t>
            </a:r>
            <a:r>
              <a:rPr lang="en-US" altLang="zh-CN" dirty="0"/>
              <a:t>trust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system.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helpfulness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explanations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assessed</a:t>
            </a:r>
            <a:r>
              <a:rPr lang="zh-CN" altLang="en-US" dirty="0"/>
              <a:t> </a:t>
            </a:r>
            <a:r>
              <a:rPr lang="en-US" altLang="zh-CN" dirty="0"/>
              <a:t>if</a:t>
            </a:r>
            <a:r>
              <a:rPr lang="zh-CN" altLang="en-US" dirty="0"/>
              <a:t> </a:t>
            </a:r>
            <a:r>
              <a:rPr lang="en-US" altLang="zh-CN" dirty="0"/>
              <a:t>they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provided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logic</a:t>
            </a:r>
            <a:r>
              <a:rPr lang="zh-CN" altLang="en-US" dirty="0"/>
              <a:t> </a:t>
            </a:r>
            <a:r>
              <a:rPr lang="en-US" altLang="zh-CN" dirty="0"/>
              <a:t>units-based</a:t>
            </a:r>
            <a:r>
              <a:rPr lang="zh-CN" altLang="en-US" dirty="0"/>
              <a:t> </a:t>
            </a:r>
            <a:r>
              <a:rPr lang="en-US" altLang="zh-CN" dirty="0"/>
              <a:t>explanations.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2731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verify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hypothesis,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considered</a:t>
            </a:r>
            <a:r>
              <a:rPr lang="zh-CN" altLang="en-US" dirty="0"/>
              <a:t> </a:t>
            </a:r>
            <a:r>
              <a:rPr lang="en-US" altLang="zh-CN" dirty="0"/>
              <a:t>mainly</a:t>
            </a:r>
            <a:r>
              <a:rPr lang="zh-CN" altLang="en-US" dirty="0"/>
              <a:t> </a:t>
            </a:r>
            <a:r>
              <a:rPr lang="en-US" altLang="zh-CN" dirty="0"/>
              <a:t>four</a:t>
            </a:r>
            <a:r>
              <a:rPr lang="zh-CN" altLang="en-US" dirty="0"/>
              <a:t> </a:t>
            </a:r>
            <a:r>
              <a:rPr lang="en-US" altLang="zh-CN" dirty="0"/>
              <a:t>types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dependent</a:t>
            </a:r>
            <a:r>
              <a:rPr lang="zh-CN" altLang="en-US" dirty="0"/>
              <a:t> </a:t>
            </a:r>
            <a:r>
              <a:rPr lang="en-US" altLang="zh-CN" dirty="0"/>
              <a:t>variables.</a:t>
            </a:r>
          </a:p>
          <a:p>
            <a:endParaRPr lang="en-US" altLang="zh-CN" dirty="0"/>
          </a:p>
          <a:p>
            <a:r>
              <a:rPr lang="en-US" altLang="zh-CN" dirty="0"/>
              <a:t>First,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performance,</a:t>
            </a:r>
            <a:r>
              <a:rPr lang="zh-CN" altLang="en-US" dirty="0"/>
              <a:t> </a:t>
            </a:r>
            <a:r>
              <a:rPr lang="en-US" altLang="zh-CN" dirty="0"/>
              <a:t>which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mainly</a:t>
            </a:r>
            <a:r>
              <a:rPr lang="zh-CN" altLang="en-US" dirty="0"/>
              <a:t> </a:t>
            </a:r>
            <a:r>
              <a:rPr lang="en-US" altLang="zh-CN" dirty="0"/>
              <a:t>assessed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accuracy.</a:t>
            </a:r>
          </a:p>
          <a:p>
            <a:endParaRPr lang="en-US" altLang="zh-CN" dirty="0"/>
          </a:p>
          <a:p>
            <a:r>
              <a:rPr lang="en-US" altLang="zh-CN" dirty="0"/>
              <a:t>Second,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reliance,</a:t>
            </a:r>
            <a:r>
              <a:rPr lang="zh-CN" altLang="en-US" dirty="0"/>
              <a:t> </a:t>
            </a:r>
            <a:r>
              <a:rPr lang="en-US" altLang="zh-CN" dirty="0"/>
              <a:t>which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measured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agreement</a:t>
            </a:r>
            <a:r>
              <a:rPr lang="zh-CN" altLang="en-US" dirty="0"/>
              <a:t> </a:t>
            </a:r>
            <a:r>
              <a:rPr lang="en-US" altLang="zh-CN" dirty="0"/>
              <a:t>fraction,</a:t>
            </a:r>
            <a:r>
              <a:rPr lang="zh-CN" altLang="en-US" dirty="0"/>
              <a:t> </a:t>
            </a:r>
            <a:r>
              <a:rPr lang="en-US" altLang="zh-CN" dirty="0"/>
              <a:t>switch</a:t>
            </a:r>
            <a:r>
              <a:rPr lang="zh-CN" altLang="en-US" dirty="0"/>
              <a:t> </a:t>
            </a:r>
            <a:r>
              <a:rPr lang="en-US" altLang="zh-CN" dirty="0"/>
              <a:t>fraction,</a:t>
            </a:r>
            <a:r>
              <a:rPr lang="zh-CN" altLang="en-US" dirty="0"/>
              <a:t> </a:t>
            </a:r>
            <a:r>
              <a:rPr lang="en-US" altLang="zh-CN" dirty="0"/>
              <a:t>RAIR,</a:t>
            </a:r>
            <a:r>
              <a:rPr lang="zh-CN" altLang="en-US" dirty="0"/>
              <a:t> </a:t>
            </a:r>
            <a:r>
              <a:rPr lang="en-US" altLang="zh-CN" dirty="0"/>
              <a:t>RSR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accuracy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initial</a:t>
            </a:r>
            <a:r>
              <a:rPr lang="zh-CN" altLang="en-US" dirty="0"/>
              <a:t> </a:t>
            </a:r>
            <a:r>
              <a:rPr lang="en-US" altLang="zh-CN" dirty="0"/>
              <a:t>disagreement</a:t>
            </a:r>
          </a:p>
          <a:p>
            <a:endParaRPr lang="en-US" altLang="zh-CN" dirty="0"/>
          </a:p>
          <a:p>
            <a:r>
              <a:rPr lang="en-US" altLang="zh-CN" dirty="0"/>
              <a:t>Third,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batch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tasks,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extent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miscalibration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such</a:t>
            </a:r>
            <a:r>
              <a:rPr lang="zh-CN" altLang="en-US" dirty="0"/>
              <a:t> </a:t>
            </a:r>
            <a:r>
              <a:rPr lang="en-US" altLang="zh-CN" dirty="0"/>
              <a:t>assessment.</a:t>
            </a:r>
            <a:r>
              <a:rPr lang="zh-CN" altLang="en-US" dirty="0"/>
              <a:t> 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more</a:t>
            </a:r>
            <a:r>
              <a:rPr lang="zh-CN" altLang="en-US" dirty="0"/>
              <a:t> </a:t>
            </a:r>
            <a:r>
              <a:rPr lang="en-US" altLang="zh-CN" dirty="0"/>
              <a:t>details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r>
              <a:rPr lang="zh-CN" altLang="en-US" dirty="0"/>
              <a:t> </a:t>
            </a:r>
            <a:r>
              <a:rPr lang="en-US" altLang="zh-CN" dirty="0"/>
              <a:t>design,</a:t>
            </a:r>
            <a:r>
              <a:rPr lang="zh-CN" altLang="en-US" dirty="0"/>
              <a:t> </a:t>
            </a:r>
            <a:r>
              <a:rPr lang="en-US" altLang="zh-CN" dirty="0"/>
              <a:t>please</a:t>
            </a:r>
            <a:r>
              <a:rPr lang="zh-CN" altLang="en-US" dirty="0"/>
              <a:t> </a:t>
            </a:r>
            <a:r>
              <a:rPr lang="en-US" altLang="zh-CN" dirty="0"/>
              <a:t>refer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paper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46801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verify</a:t>
            </a:r>
            <a:r>
              <a:rPr lang="zh-CN" altLang="en-US" dirty="0"/>
              <a:t> </a:t>
            </a:r>
            <a:r>
              <a:rPr lang="en-US" altLang="zh-CN" dirty="0"/>
              <a:t>hypothesis</a:t>
            </a:r>
            <a:r>
              <a:rPr lang="zh-CN" altLang="en-US" dirty="0"/>
              <a:t> </a:t>
            </a:r>
            <a:r>
              <a:rPr lang="en-US" altLang="zh-CN" dirty="0"/>
              <a:t>one,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compared</a:t>
            </a:r>
            <a:r>
              <a:rPr lang="zh-CN" altLang="en-US" dirty="0"/>
              <a:t> </a:t>
            </a:r>
            <a:r>
              <a:rPr lang="en-US" altLang="zh-CN" dirty="0"/>
              <a:t>participants’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regard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first</a:t>
            </a:r>
            <a:r>
              <a:rPr lang="zh-CN" altLang="en-US" dirty="0"/>
              <a:t> </a:t>
            </a:r>
            <a:r>
              <a:rPr lang="en-US" altLang="zh-CN" dirty="0"/>
              <a:t>batch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tasks</a:t>
            </a:r>
          </a:p>
          <a:p>
            <a:r>
              <a:rPr lang="en-US" altLang="zh-CN" dirty="0"/>
              <a:t>Overall,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indicate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who</a:t>
            </a:r>
            <a:r>
              <a:rPr lang="zh-CN" altLang="en-US" dirty="0"/>
              <a:t> </a:t>
            </a:r>
            <a:r>
              <a:rPr lang="en-US" altLang="zh-CN" dirty="0"/>
              <a:t>overestimated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tend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rely</a:t>
            </a:r>
            <a:r>
              <a:rPr lang="zh-CN" altLang="en-US" dirty="0"/>
              <a:t> </a:t>
            </a:r>
            <a:r>
              <a:rPr lang="en-US" altLang="zh-CN" dirty="0"/>
              <a:t>less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showed</a:t>
            </a:r>
            <a:r>
              <a:rPr lang="zh-CN" altLang="en-US" dirty="0"/>
              <a:t> </a:t>
            </a:r>
            <a:r>
              <a:rPr lang="en-US" altLang="zh-CN" dirty="0"/>
              <a:t>worse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well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reliance.</a:t>
            </a:r>
          </a:p>
          <a:p>
            <a:r>
              <a:rPr lang="en-US" altLang="zh-CN" dirty="0"/>
              <a:t>Thus,</a:t>
            </a:r>
            <a:r>
              <a:rPr lang="zh-CN" altLang="en-US" dirty="0"/>
              <a:t> </a:t>
            </a:r>
            <a:r>
              <a:rPr lang="en-US" altLang="zh-CN" dirty="0"/>
              <a:t>hypothesis</a:t>
            </a:r>
            <a:r>
              <a:rPr lang="zh-CN" altLang="en-US" dirty="0"/>
              <a:t> </a:t>
            </a: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supported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experimental</a:t>
            </a:r>
            <a:r>
              <a:rPr lang="zh-CN" altLang="en-US" dirty="0"/>
              <a:t> </a:t>
            </a:r>
            <a:r>
              <a:rPr lang="en-US" altLang="zh-CN" dirty="0"/>
              <a:t>results.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391432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verify</a:t>
            </a:r>
            <a:r>
              <a:rPr lang="zh-CN" altLang="en-US" dirty="0"/>
              <a:t> </a:t>
            </a:r>
            <a:r>
              <a:rPr lang="en-US" altLang="zh-CN" dirty="0"/>
              <a:t>hypothesis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hypothesis</a:t>
            </a:r>
            <a:r>
              <a:rPr lang="zh-CN" altLang="en-US" dirty="0"/>
              <a:t> </a:t>
            </a:r>
            <a:r>
              <a:rPr lang="en-US" altLang="zh-CN" dirty="0"/>
              <a:t>3,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compared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measures</a:t>
            </a:r>
            <a:r>
              <a:rPr lang="zh-CN" altLang="en-US" dirty="0"/>
              <a:t> </a:t>
            </a:r>
            <a:r>
              <a:rPr lang="en-US" altLang="zh-CN" dirty="0"/>
              <a:t>before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after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intervention.</a:t>
            </a:r>
          </a:p>
          <a:p>
            <a:endParaRPr lang="en-US" altLang="zh-CN" dirty="0"/>
          </a:p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show</a:t>
            </a:r>
            <a:r>
              <a:rPr lang="zh-CN" altLang="en-US" dirty="0"/>
              <a:t> </a:t>
            </a:r>
            <a:r>
              <a:rPr lang="en-US" altLang="zh-CN" dirty="0"/>
              <a:t>that,</a:t>
            </a:r>
            <a:r>
              <a:rPr lang="zh-CN" altLang="en-US" dirty="0"/>
              <a:t> </a:t>
            </a:r>
            <a:r>
              <a:rPr lang="en-US" altLang="zh-CN" dirty="0"/>
              <a:t>after</a:t>
            </a:r>
            <a:r>
              <a:rPr lang="zh-CN" altLang="en-US" dirty="0"/>
              <a:t> </a:t>
            </a:r>
            <a:r>
              <a:rPr lang="en-US" altLang="zh-CN" dirty="0"/>
              <a:t>providing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feedback,</a:t>
            </a:r>
            <a:r>
              <a:rPr lang="zh-CN" altLang="en-US" dirty="0"/>
              <a:t> </a:t>
            </a:r>
            <a:r>
              <a:rPr lang="en-US" altLang="zh-CN" dirty="0"/>
              <a:t>participants’</a:t>
            </a:r>
            <a:r>
              <a:rPr lang="zh-CN" altLang="en-US" dirty="0"/>
              <a:t> </a:t>
            </a:r>
            <a:r>
              <a:rPr lang="en-US" altLang="zh-CN" dirty="0"/>
              <a:t>perception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team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get</a:t>
            </a:r>
            <a:r>
              <a:rPr lang="zh-CN" altLang="en-US" dirty="0"/>
              <a:t> </a:t>
            </a:r>
            <a:r>
              <a:rPr lang="en-US" altLang="zh-CN" dirty="0"/>
              <a:t>calibrated,</a:t>
            </a:r>
            <a:r>
              <a:rPr lang="zh-CN" altLang="en-US" dirty="0"/>
              <a:t> </a:t>
            </a:r>
            <a:r>
              <a:rPr lang="en-US" altLang="zh-CN" dirty="0"/>
              <a:t>which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support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hypothesis</a:t>
            </a:r>
            <a:r>
              <a:rPr lang="zh-CN" altLang="en-US" dirty="0"/>
              <a:t> </a:t>
            </a:r>
            <a:r>
              <a:rPr lang="en-US" altLang="zh-CN" dirty="0"/>
              <a:t>two.</a:t>
            </a:r>
          </a:p>
          <a:p>
            <a:endParaRPr lang="en-US" altLang="zh-CN" dirty="0"/>
          </a:p>
          <a:p>
            <a:r>
              <a:rPr lang="en-US" altLang="zh-CN" dirty="0"/>
              <a:t>Meanwhile,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found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intervention</a:t>
            </a:r>
            <a:r>
              <a:rPr lang="zh-CN" altLang="en-US" dirty="0"/>
              <a:t> </a:t>
            </a:r>
            <a:r>
              <a:rPr lang="en-US" altLang="zh-CN" dirty="0"/>
              <a:t>showed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impact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different</a:t>
            </a:r>
            <a:r>
              <a:rPr lang="zh-CN" altLang="en-US" dirty="0"/>
              <a:t> </a:t>
            </a:r>
            <a:r>
              <a:rPr lang="en-US" altLang="zh-CN" dirty="0"/>
              <a:t>initial</a:t>
            </a:r>
            <a:r>
              <a:rPr lang="zh-CN" altLang="en-US" dirty="0"/>
              <a:t> </a:t>
            </a:r>
            <a:r>
              <a:rPr lang="en-US" altLang="zh-CN" dirty="0"/>
              <a:t>self-assessment.</a:t>
            </a:r>
          </a:p>
          <a:p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who</a:t>
            </a:r>
            <a:r>
              <a:rPr lang="zh-CN" altLang="en-US" dirty="0"/>
              <a:t> </a:t>
            </a:r>
            <a:r>
              <a:rPr lang="en-US" altLang="zh-CN" dirty="0"/>
              <a:t>initially</a:t>
            </a:r>
            <a:r>
              <a:rPr lang="zh-CN" altLang="en-US" dirty="0"/>
              <a:t> </a:t>
            </a:r>
            <a:r>
              <a:rPr lang="en-US" altLang="zh-CN" dirty="0"/>
              <a:t>overestimated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own</a:t>
            </a:r>
            <a:r>
              <a:rPr lang="zh-CN" altLang="en-US" dirty="0"/>
              <a:t> </a:t>
            </a:r>
            <a:r>
              <a:rPr lang="en-US" altLang="zh-CN" dirty="0"/>
              <a:t>performance,</a:t>
            </a:r>
            <a:r>
              <a:rPr lang="zh-CN" altLang="en-US" dirty="0"/>
              <a:t> </a:t>
            </a:r>
            <a:r>
              <a:rPr lang="en-US" altLang="zh-CN" dirty="0"/>
              <a:t>they</a:t>
            </a:r>
            <a:r>
              <a:rPr lang="zh-CN" altLang="en-US" dirty="0"/>
              <a:t> </a:t>
            </a:r>
            <a:r>
              <a:rPr lang="en-US" altLang="zh-CN" dirty="0"/>
              <a:t>showed</a:t>
            </a:r>
            <a:r>
              <a:rPr lang="zh-CN" altLang="en-US" dirty="0"/>
              <a:t> </a:t>
            </a:r>
            <a:r>
              <a:rPr lang="en-US" altLang="zh-CN" dirty="0"/>
              <a:t>better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after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intervention.</a:t>
            </a:r>
          </a:p>
          <a:p>
            <a:r>
              <a:rPr lang="en-US" altLang="zh-CN" dirty="0"/>
              <a:t>While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initial</a:t>
            </a:r>
            <a:r>
              <a:rPr lang="zh-CN" altLang="en-US" dirty="0"/>
              <a:t> </a:t>
            </a:r>
            <a:r>
              <a:rPr lang="en-US" altLang="zh-CN" dirty="0"/>
              <a:t>underestimation,</a:t>
            </a:r>
            <a:r>
              <a:rPr lang="zh-CN" altLang="en-US" dirty="0"/>
              <a:t> </a:t>
            </a:r>
            <a:r>
              <a:rPr lang="en-US" altLang="zh-CN" dirty="0"/>
              <a:t>showed</a:t>
            </a:r>
            <a:r>
              <a:rPr lang="zh-CN" altLang="en-US" dirty="0"/>
              <a:t> </a:t>
            </a:r>
            <a:r>
              <a:rPr lang="en-US" altLang="zh-CN" dirty="0"/>
              <a:t>worse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accuracy.</a:t>
            </a:r>
          </a:p>
          <a:p>
            <a:r>
              <a:rPr lang="en-US" altLang="zh-CN" dirty="0"/>
              <a:t>Thus,</a:t>
            </a:r>
            <a:r>
              <a:rPr lang="zh-CN" altLang="en-US" dirty="0"/>
              <a:t> </a:t>
            </a:r>
            <a:r>
              <a:rPr lang="en-US" altLang="zh-CN" dirty="0"/>
              <a:t>hypothesis</a:t>
            </a:r>
            <a:r>
              <a:rPr lang="zh-CN" altLang="en-US" dirty="0"/>
              <a:t> </a:t>
            </a:r>
            <a:r>
              <a:rPr lang="en-US" altLang="zh-CN" dirty="0"/>
              <a:t>three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only</a:t>
            </a:r>
            <a:r>
              <a:rPr lang="zh-CN" altLang="en-US" dirty="0"/>
              <a:t> </a:t>
            </a:r>
            <a:r>
              <a:rPr lang="en-US" altLang="zh-CN" dirty="0"/>
              <a:t>partially</a:t>
            </a:r>
            <a:r>
              <a:rPr lang="zh-CN" altLang="en-US" dirty="0"/>
              <a:t> </a:t>
            </a:r>
            <a:r>
              <a:rPr lang="en-US" altLang="zh-CN" dirty="0"/>
              <a:t>supported.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886597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summary,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hypothesis</a:t>
            </a:r>
            <a:r>
              <a:rPr lang="zh-CN" altLang="en-US" dirty="0"/>
              <a:t> </a:t>
            </a:r>
            <a:r>
              <a:rPr lang="en-US" altLang="zh-CN" dirty="0"/>
              <a:t>1,</a:t>
            </a:r>
            <a:r>
              <a:rPr lang="zh-CN" altLang="en-US" dirty="0"/>
              <a:t> </a:t>
            </a:r>
            <a:r>
              <a:rPr lang="en-US" altLang="zh-CN" dirty="0"/>
              <a:t>2,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supported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experimental</a:t>
            </a:r>
            <a:r>
              <a:rPr lang="zh-CN" altLang="en-US" dirty="0"/>
              <a:t> </a:t>
            </a:r>
            <a:r>
              <a:rPr lang="en-US" altLang="zh-CN" dirty="0"/>
              <a:t>results;</a:t>
            </a:r>
            <a:r>
              <a:rPr lang="zh-CN" altLang="en-US" dirty="0"/>
              <a:t> </a:t>
            </a:r>
            <a:r>
              <a:rPr lang="en-US" altLang="zh-CN" dirty="0"/>
              <a:t>while</a:t>
            </a:r>
            <a:r>
              <a:rPr lang="zh-CN" altLang="en-US" dirty="0"/>
              <a:t> </a:t>
            </a:r>
            <a:r>
              <a:rPr lang="en-US" altLang="zh-CN" dirty="0"/>
              <a:t>no</a:t>
            </a:r>
            <a:r>
              <a:rPr lang="zh-CN" altLang="en-US" dirty="0"/>
              <a:t> </a:t>
            </a:r>
            <a:r>
              <a:rPr lang="en-US" altLang="zh-CN" dirty="0"/>
              <a:t>support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hypothesis</a:t>
            </a:r>
            <a:r>
              <a:rPr lang="zh-CN" altLang="en-US" dirty="0"/>
              <a:t> </a:t>
            </a:r>
            <a:r>
              <a:rPr lang="en-US" altLang="zh-CN" dirty="0"/>
              <a:t>4.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6060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work,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have</a:t>
            </a:r>
            <a:r>
              <a:rPr lang="zh-CN" altLang="en-US" dirty="0"/>
              <a:t> </a:t>
            </a:r>
            <a:r>
              <a:rPr lang="en-US" altLang="zh-CN" dirty="0"/>
              <a:t>three</a:t>
            </a:r>
            <a:r>
              <a:rPr lang="zh-CN" altLang="en-US" dirty="0"/>
              <a:t> </a:t>
            </a:r>
            <a:r>
              <a:rPr lang="en-US" altLang="zh-CN" dirty="0"/>
              <a:t>main</a:t>
            </a:r>
            <a:r>
              <a:rPr lang="zh-CN" altLang="en-US" dirty="0"/>
              <a:t> </a:t>
            </a:r>
            <a:r>
              <a:rPr lang="en-US" altLang="zh-CN" dirty="0"/>
              <a:t>takeaways: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First,</a:t>
            </a:r>
            <a:r>
              <a:rPr lang="zh-CN" altLang="en-US" dirty="0"/>
              <a:t> </a:t>
            </a:r>
            <a:r>
              <a:rPr lang="en-US" altLang="zh-CN" dirty="0"/>
              <a:t>Users</a:t>
            </a:r>
            <a:r>
              <a:rPr lang="en-GB" dirty="0"/>
              <a:t> who overestimate their performance tend to exhibit under-reliance on AI systems, which hinders optimal team performance</a:t>
            </a:r>
          </a:p>
          <a:p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Second, The</a:t>
            </a:r>
            <a:r>
              <a:rPr lang="zh-CN" altLang="en-US" dirty="0"/>
              <a:t> </a:t>
            </a:r>
            <a:r>
              <a:rPr lang="en-US" altLang="zh-CN" dirty="0"/>
              <a:t>designed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intervention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help</a:t>
            </a:r>
            <a:r>
              <a:rPr lang="zh-CN" altLang="en-US" dirty="0"/>
              <a:t> </a:t>
            </a:r>
            <a:r>
              <a:rPr lang="en-US" altLang="zh-CN" dirty="0"/>
              <a:t>users</a:t>
            </a:r>
            <a:r>
              <a:rPr lang="zh-CN" altLang="en-US" dirty="0"/>
              <a:t> </a:t>
            </a:r>
            <a:r>
              <a:rPr lang="en-US" altLang="zh-CN" dirty="0"/>
              <a:t>calibrate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facilitate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among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DKE;</a:t>
            </a:r>
            <a:r>
              <a:rPr lang="zh-CN" altLang="en-US" dirty="0"/>
              <a:t> </a:t>
            </a:r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it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also</a:t>
            </a:r>
            <a:r>
              <a:rPr lang="zh-CN" altLang="en-US" dirty="0"/>
              <a:t> </a:t>
            </a:r>
            <a:r>
              <a:rPr lang="en-US" altLang="zh-CN" dirty="0"/>
              <a:t>hurt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underestimated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</a:p>
          <a:p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Third,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en-GB" dirty="0"/>
              <a:t> more </a:t>
            </a:r>
            <a:r>
              <a:rPr lang="en-US" altLang="zh-CN" dirty="0"/>
              <a:t>effective</a:t>
            </a:r>
            <a:r>
              <a:rPr lang="en-GB" dirty="0"/>
              <a:t> tutorial to promote appropriate reliance can be one that helps users understand both themselves and AI systems, and not</a:t>
            </a:r>
            <a:r>
              <a:rPr lang="zh-CN" altLang="en-US" dirty="0"/>
              <a:t> </a:t>
            </a:r>
            <a:r>
              <a:rPr lang="en-GB" dirty="0"/>
              <a:t>only revealing the weakness but also showing the strengths of each.</a:t>
            </a:r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616177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your</a:t>
            </a:r>
            <a:r>
              <a:rPr lang="zh-CN" altLang="en-US" dirty="0"/>
              <a:t> </a:t>
            </a:r>
            <a:r>
              <a:rPr lang="en-US" altLang="zh-CN" dirty="0"/>
              <a:t>time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listening!</a:t>
            </a:r>
            <a:r>
              <a:rPr lang="zh-CN" altLang="en-US" dirty="0"/>
              <a:t> </a:t>
            </a:r>
            <a:r>
              <a:rPr lang="en-US" altLang="zh-CN" dirty="0"/>
              <a:t>Any</a:t>
            </a:r>
            <a:r>
              <a:rPr lang="zh-CN" altLang="en-US" dirty="0"/>
              <a:t> </a:t>
            </a:r>
            <a:r>
              <a:rPr lang="en-US" altLang="zh-CN" dirty="0"/>
              <a:t>questions?</a:t>
            </a:r>
            <a:r>
              <a:rPr lang="zh-CN" altLang="en-US" dirty="0"/>
              <a:t> </a:t>
            </a:r>
            <a:r>
              <a:rPr lang="en-US" altLang="zh-CN" dirty="0"/>
              <a:t>Please</a:t>
            </a:r>
            <a:r>
              <a:rPr lang="zh-CN" altLang="en-US" dirty="0"/>
              <a:t> </a:t>
            </a:r>
            <a:r>
              <a:rPr lang="en-US" altLang="zh-CN" dirty="0"/>
              <a:t>contact</a:t>
            </a:r>
            <a:r>
              <a:rPr lang="zh-CN" altLang="en-US" dirty="0"/>
              <a:t> </a:t>
            </a:r>
            <a:r>
              <a:rPr lang="en-US" altLang="zh-CN" dirty="0"/>
              <a:t>me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email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19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2675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With the wish of complementary team performance,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hope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team</a:t>
            </a:r>
            <a:r>
              <a:rPr lang="zh-CN" altLang="en-US" dirty="0"/>
              <a:t> </a:t>
            </a:r>
            <a:r>
              <a:rPr lang="en-US" altLang="zh-CN" dirty="0"/>
              <a:t>performs</a:t>
            </a:r>
            <a:r>
              <a:rPr lang="zh-CN" altLang="en-US" dirty="0"/>
              <a:t> </a:t>
            </a:r>
            <a:r>
              <a:rPr lang="en-US" altLang="zh-CN" dirty="0"/>
              <a:t>better</a:t>
            </a:r>
            <a:r>
              <a:rPr lang="zh-CN" altLang="en-US" dirty="0"/>
              <a:t> </a:t>
            </a:r>
            <a:r>
              <a:rPr lang="en-US" altLang="zh-CN" dirty="0"/>
              <a:t>than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alone.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it</a:t>
            </a:r>
            <a:r>
              <a:rPr lang="zh-CN" altLang="en-US" dirty="0"/>
              <a:t> </a:t>
            </a:r>
            <a:r>
              <a:rPr lang="en-US" altLang="zh-CN" dirty="0"/>
              <a:t>happens?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answer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means</a:t>
            </a:r>
            <a:r>
              <a:rPr lang="zh-CN" altLang="en-US" dirty="0"/>
              <a:t> </a:t>
            </a:r>
            <a:r>
              <a:rPr lang="en-GB" dirty="0"/>
              <a:t>human decision makers rely on an AI system when it is more accurate than humans and do not rely on it when the system is inaccurate</a:t>
            </a:r>
            <a:r>
              <a:rPr lang="en-US" altLang="zh-CN" dirty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077620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recent</a:t>
            </a:r>
            <a:r>
              <a:rPr lang="zh-CN" altLang="en-US" dirty="0"/>
              <a:t> </a:t>
            </a:r>
            <a:r>
              <a:rPr lang="en-US" altLang="zh-CN" dirty="0"/>
              <a:t>years,</a:t>
            </a:r>
            <a:r>
              <a:rPr lang="zh-CN" altLang="en-US" dirty="0"/>
              <a:t> </a:t>
            </a:r>
            <a:r>
              <a:rPr lang="en-US" altLang="zh-CN" dirty="0"/>
              <a:t>attracted</a:t>
            </a:r>
            <a:r>
              <a:rPr lang="en-GB" dirty="0"/>
              <a:t> by the predictive capability of AI systems, researchers and practitioners have started to adopt such systems to support human decision makers in critical domains</a:t>
            </a:r>
            <a:r>
              <a:rPr lang="zh-CN" altLang="en-US" dirty="0"/>
              <a:t> </a:t>
            </a:r>
            <a:r>
              <a:rPr lang="en-US" altLang="zh-CN" dirty="0"/>
              <a:t>(like</a:t>
            </a:r>
            <a:r>
              <a:rPr lang="zh-CN" altLang="en-US" dirty="0"/>
              <a:t> </a:t>
            </a:r>
            <a:r>
              <a:rPr lang="en-US" altLang="zh-CN" dirty="0"/>
              <a:t>financial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medical</a:t>
            </a:r>
            <a:r>
              <a:rPr lang="zh-CN" altLang="en-US" dirty="0"/>
              <a:t> </a:t>
            </a:r>
            <a:r>
              <a:rPr lang="en-US" altLang="zh-CN" dirty="0"/>
              <a:t>domains).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 such a collaborative decision process, human factors </a:t>
            </a:r>
            <a:r>
              <a:rPr lang="en-US" altLang="zh-CN" dirty="0"/>
              <a:t>like</a:t>
            </a:r>
            <a:r>
              <a:rPr lang="en-GB" dirty="0"/>
              <a:t> knowledge, mindset, cognitive bias are important for trust in the AI system and for human reliance on the system.</a:t>
            </a:r>
            <a:endParaRPr lang="en-NL" dirty="0"/>
          </a:p>
          <a:p>
            <a:endParaRPr lang="en-GB" dirty="0"/>
          </a:p>
          <a:p>
            <a:r>
              <a:rPr lang="en-GB" dirty="0"/>
              <a:t>With the wish of complementary team performance, one goal of such human-AI collaboration is appropriate reliance: </a:t>
            </a:r>
            <a:r>
              <a:rPr lang="en-US" altLang="zh-CN" dirty="0"/>
              <a:t>which</a:t>
            </a:r>
            <a:r>
              <a:rPr lang="zh-CN" altLang="en-US" dirty="0"/>
              <a:t> </a:t>
            </a:r>
            <a:r>
              <a:rPr lang="en-US" altLang="zh-CN" dirty="0"/>
              <a:t>means</a:t>
            </a:r>
            <a:r>
              <a:rPr lang="zh-CN" altLang="en-US" dirty="0"/>
              <a:t> </a:t>
            </a:r>
            <a:r>
              <a:rPr lang="en-GB" dirty="0"/>
              <a:t>human decision makers rely on an AI system when it is more accurate than humans and do not rely on it when the system is inaccurate</a:t>
            </a:r>
            <a:r>
              <a:rPr lang="en-US" altLang="zh-CN" dirty="0"/>
              <a:t>.</a:t>
            </a:r>
            <a:endParaRPr lang="en-GB" dirty="0"/>
          </a:p>
          <a:p>
            <a:endParaRPr lang="en-GB" dirty="0"/>
          </a:p>
          <a:p>
            <a:r>
              <a:rPr lang="en-US" altLang="zh-CN" dirty="0"/>
              <a:t>However,</a:t>
            </a:r>
            <a:r>
              <a:rPr lang="zh-CN" altLang="en-US" dirty="0"/>
              <a:t> </a:t>
            </a:r>
            <a:r>
              <a:rPr lang="en-US" altLang="zh-CN" dirty="0"/>
              <a:t>users</a:t>
            </a:r>
            <a:r>
              <a:rPr lang="zh-CN" altLang="en-US" dirty="0"/>
              <a:t> </a:t>
            </a:r>
            <a:r>
              <a:rPr lang="en-US" altLang="zh-CN" dirty="0"/>
              <a:t>typically</a:t>
            </a:r>
            <a:r>
              <a:rPr lang="zh-CN" altLang="en-US" dirty="0"/>
              <a:t> </a:t>
            </a:r>
            <a:r>
              <a:rPr lang="en-US" altLang="zh-CN" dirty="0"/>
              <a:t>don’t</a:t>
            </a:r>
            <a:r>
              <a:rPr lang="zh-CN" altLang="en-US" dirty="0"/>
              <a:t> </a:t>
            </a:r>
            <a:r>
              <a:rPr lang="en-US" altLang="zh-CN" dirty="0"/>
              <a:t>know</a:t>
            </a:r>
            <a:r>
              <a:rPr lang="zh-CN" altLang="en-US" dirty="0"/>
              <a:t> </a:t>
            </a:r>
            <a:r>
              <a:rPr lang="en-US" altLang="zh-CN" dirty="0"/>
              <a:t>when</a:t>
            </a:r>
            <a:r>
              <a:rPr lang="zh-CN" altLang="en-US" dirty="0"/>
              <a:t> </a:t>
            </a:r>
            <a:r>
              <a:rPr lang="en-US" altLang="zh-CN" dirty="0"/>
              <a:t>they</a:t>
            </a:r>
            <a:r>
              <a:rPr lang="zh-CN" altLang="en-US" dirty="0"/>
              <a:t> </a:t>
            </a:r>
            <a:r>
              <a:rPr lang="en-US" altLang="zh-CN" dirty="0"/>
              <a:t>should</a:t>
            </a:r>
            <a:r>
              <a:rPr lang="zh-CN" altLang="en-US" dirty="0"/>
              <a:t> </a:t>
            </a:r>
            <a:r>
              <a:rPr lang="en-US" altLang="zh-CN" dirty="0"/>
              <a:t>rely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system,</a:t>
            </a:r>
            <a:r>
              <a:rPr lang="zh-CN" altLang="en-US" dirty="0"/>
              <a:t> </a:t>
            </a:r>
            <a:r>
              <a:rPr lang="en-US" altLang="zh-CN" dirty="0"/>
              <a:t>which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under-reliance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over-reliance.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mitigate</a:t>
            </a:r>
            <a:r>
              <a:rPr lang="zh-CN" altLang="en-US" dirty="0"/>
              <a:t> </a:t>
            </a:r>
            <a:r>
              <a:rPr lang="en-US" altLang="zh-CN" dirty="0"/>
              <a:t>these</a:t>
            </a:r>
            <a:r>
              <a:rPr lang="zh-CN" altLang="en-US" dirty="0"/>
              <a:t> </a:t>
            </a:r>
            <a:r>
              <a:rPr lang="en-US" altLang="zh-CN" dirty="0"/>
              <a:t>unexpected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behaviors,</a:t>
            </a:r>
            <a:r>
              <a:rPr lang="zh-CN" altLang="en-US" dirty="0"/>
              <a:t> </a:t>
            </a:r>
            <a:r>
              <a:rPr lang="en-US" altLang="zh-CN" dirty="0"/>
              <a:t>researchers</a:t>
            </a:r>
            <a:r>
              <a:rPr lang="zh-CN" altLang="en-US" dirty="0"/>
              <a:t> </a:t>
            </a:r>
            <a:r>
              <a:rPr lang="en-US" altLang="zh-CN" dirty="0"/>
              <a:t>proposed</a:t>
            </a:r>
            <a:r>
              <a:rPr lang="zh-CN" altLang="en-US" dirty="0"/>
              <a:t> </a:t>
            </a:r>
            <a:r>
              <a:rPr lang="en-US" altLang="zh-CN" dirty="0"/>
              <a:t>multiple</a:t>
            </a:r>
            <a:r>
              <a:rPr lang="zh-CN" altLang="en-US" dirty="0"/>
              <a:t> </a:t>
            </a:r>
            <a:r>
              <a:rPr lang="en-US" altLang="zh-CN" dirty="0"/>
              <a:t>interventions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facilitate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reliance.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example,</a:t>
            </a:r>
            <a:r>
              <a:rPr lang="zh-CN" altLang="en-US" dirty="0"/>
              <a:t> </a:t>
            </a:r>
            <a:r>
              <a:rPr lang="en-US" altLang="zh-CN" dirty="0"/>
              <a:t>explainable</a:t>
            </a:r>
            <a:r>
              <a:rPr lang="zh-CN" altLang="en-US" dirty="0"/>
              <a:t> </a:t>
            </a:r>
            <a:r>
              <a:rPr lang="en-US" altLang="zh-CN" dirty="0"/>
              <a:t>AI.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20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235207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verify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hypothesis,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considered</a:t>
            </a:r>
            <a:r>
              <a:rPr lang="zh-CN" altLang="en-US" dirty="0"/>
              <a:t> </a:t>
            </a:r>
            <a:r>
              <a:rPr lang="en-US" altLang="zh-CN" dirty="0"/>
              <a:t>mainly</a:t>
            </a:r>
            <a:r>
              <a:rPr lang="zh-CN" altLang="en-US" dirty="0"/>
              <a:t> </a:t>
            </a:r>
            <a:r>
              <a:rPr lang="en-US" altLang="zh-CN" dirty="0"/>
              <a:t>four</a:t>
            </a:r>
            <a:r>
              <a:rPr lang="zh-CN" altLang="en-US" dirty="0"/>
              <a:t> </a:t>
            </a:r>
            <a:r>
              <a:rPr lang="en-US" altLang="zh-CN" dirty="0"/>
              <a:t>types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dependent</a:t>
            </a:r>
            <a:r>
              <a:rPr lang="zh-CN" altLang="en-US" dirty="0"/>
              <a:t> </a:t>
            </a:r>
            <a:r>
              <a:rPr lang="en-US" altLang="zh-CN" dirty="0"/>
              <a:t>variables.</a:t>
            </a:r>
          </a:p>
          <a:p>
            <a:endParaRPr lang="en-US" altLang="zh-CN" dirty="0"/>
          </a:p>
          <a:p>
            <a:r>
              <a:rPr lang="en-US" altLang="zh-CN" dirty="0"/>
              <a:t>First,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performance,</a:t>
            </a:r>
            <a:r>
              <a:rPr lang="zh-CN" altLang="en-US" dirty="0"/>
              <a:t> </a:t>
            </a:r>
            <a:r>
              <a:rPr lang="en-US" altLang="zh-CN" dirty="0"/>
              <a:t>which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mainly</a:t>
            </a:r>
            <a:r>
              <a:rPr lang="zh-CN" altLang="en-US" dirty="0"/>
              <a:t> </a:t>
            </a:r>
            <a:r>
              <a:rPr lang="en-US" altLang="zh-CN" dirty="0"/>
              <a:t>assessed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accuracy.</a:t>
            </a:r>
          </a:p>
          <a:p>
            <a:endParaRPr lang="en-US" altLang="zh-CN" dirty="0"/>
          </a:p>
          <a:p>
            <a:r>
              <a:rPr lang="en-US" altLang="zh-CN" dirty="0"/>
              <a:t>Second,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reliance,</a:t>
            </a:r>
            <a:r>
              <a:rPr lang="zh-CN" altLang="en-US" dirty="0"/>
              <a:t> </a:t>
            </a:r>
            <a:r>
              <a:rPr lang="en-US" altLang="zh-CN" dirty="0"/>
              <a:t>which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measured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agreement</a:t>
            </a:r>
            <a:r>
              <a:rPr lang="zh-CN" altLang="en-US" dirty="0"/>
              <a:t> </a:t>
            </a:r>
            <a:r>
              <a:rPr lang="en-US" altLang="zh-CN" dirty="0"/>
              <a:t>fraction,</a:t>
            </a:r>
            <a:r>
              <a:rPr lang="zh-CN" altLang="en-US" dirty="0"/>
              <a:t> </a:t>
            </a:r>
            <a:r>
              <a:rPr lang="en-US" altLang="zh-CN" dirty="0"/>
              <a:t>switch</a:t>
            </a:r>
            <a:r>
              <a:rPr lang="zh-CN" altLang="en-US" dirty="0"/>
              <a:t> </a:t>
            </a:r>
            <a:r>
              <a:rPr lang="en-US" altLang="zh-CN" dirty="0"/>
              <a:t>fraction,</a:t>
            </a:r>
            <a:r>
              <a:rPr lang="zh-CN" altLang="en-US" dirty="0"/>
              <a:t> </a:t>
            </a:r>
            <a:r>
              <a:rPr lang="en-US" altLang="zh-CN" dirty="0"/>
              <a:t>RAIR,</a:t>
            </a:r>
            <a:r>
              <a:rPr lang="zh-CN" altLang="en-US" dirty="0"/>
              <a:t> </a:t>
            </a:r>
            <a:r>
              <a:rPr lang="en-US" altLang="zh-CN" dirty="0"/>
              <a:t>RSR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accuracy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initial</a:t>
            </a:r>
            <a:r>
              <a:rPr lang="zh-CN" altLang="en-US" dirty="0"/>
              <a:t> </a:t>
            </a:r>
            <a:r>
              <a:rPr lang="en-US" altLang="zh-CN" dirty="0"/>
              <a:t>disagreement</a:t>
            </a:r>
          </a:p>
          <a:p>
            <a:endParaRPr lang="en-US" altLang="zh-CN" dirty="0"/>
          </a:p>
          <a:p>
            <a:r>
              <a:rPr lang="en-US" altLang="zh-CN" dirty="0"/>
              <a:t>Third,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batch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tasks,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extent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miscalibration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such</a:t>
            </a:r>
            <a:r>
              <a:rPr lang="zh-CN" altLang="en-US" dirty="0"/>
              <a:t> </a:t>
            </a:r>
            <a:r>
              <a:rPr lang="en-US" altLang="zh-CN" dirty="0"/>
              <a:t>assessment.</a:t>
            </a:r>
            <a:r>
              <a:rPr lang="zh-CN" altLang="en-US" dirty="0"/>
              <a:t> 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more</a:t>
            </a:r>
            <a:r>
              <a:rPr lang="zh-CN" altLang="en-US" dirty="0"/>
              <a:t> </a:t>
            </a:r>
            <a:r>
              <a:rPr lang="en-US" altLang="zh-CN" dirty="0"/>
              <a:t>details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r>
              <a:rPr lang="zh-CN" altLang="en-US" dirty="0"/>
              <a:t> </a:t>
            </a:r>
            <a:r>
              <a:rPr lang="en-US" altLang="zh-CN" dirty="0"/>
              <a:t>design,</a:t>
            </a:r>
            <a:r>
              <a:rPr lang="zh-CN" altLang="en-US" dirty="0"/>
              <a:t> </a:t>
            </a:r>
            <a:r>
              <a:rPr lang="en-US" altLang="zh-CN" dirty="0"/>
              <a:t>please</a:t>
            </a:r>
            <a:r>
              <a:rPr lang="zh-CN" altLang="en-US" dirty="0"/>
              <a:t> </a:t>
            </a:r>
            <a:r>
              <a:rPr lang="en-US" altLang="zh-CN" dirty="0"/>
              <a:t>refer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paper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21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914339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verify</a:t>
            </a:r>
            <a:r>
              <a:rPr lang="zh-CN" altLang="en-US" dirty="0"/>
              <a:t> </a:t>
            </a:r>
            <a:r>
              <a:rPr lang="en-US" altLang="zh-CN" dirty="0"/>
              <a:t>hypo</a:t>
            </a:r>
            <a:r>
              <a:rPr lang="zh-CN" altLang="en-US" dirty="0"/>
              <a:t> </a:t>
            </a:r>
            <a:r>
              <a:rPr lang="en-US" altLang="zh-CN" dirty="0"/>
              <a:t>4,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conducted</a:t>
            </a:r>
            <a:r>
              <a:rPr lang="zh-CN" altLang="en-US" dirty="0"/>
              <a:t> </a:t>
            </a:r>
            <a:r>
              <a:rPr lang="en-US" altLang="zh-CN" dirty="0"/>
              <a:t>two-way</a:t>
            </a:r>
            <a:r>
              <a:rPr lang="zh-CN" altLang="en-US" dirty="0"/>
              <a:t> </a:t>
            </a:r>
            <a:r>
              <a:rPr lang="en-US" altLang="zh-CN" dirty="0"/>
              <a:t>ANOVA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compare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(appropriate)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measures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participants.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intervention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after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first</a:t>
            </a:r>
            <a:r>
              <a:rPr lang="zh-CN" altLang="en-US" dirty="0"/>
              <a:t> </a:t>
            </a:r>
            <a:r>
              <a:rPr lang="en-US" altLang="zh-CN" dirty="0"/>
              <a:t>batch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tasks,</a:t>
            </a:r>
            <a:r>
              <a:rPr lang="zh-CN" altLang="en-US" dirty="0"/>
              <a:t> </a:t>
            </a:r>
            <a:r>
              <a:rPr lang="en-US" altLang="zh-CN" dirty="0"/>
              <a:t>only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second</a:t>
            </a:r>
            <a:r>
              <a:rPr lang="zh-CN" altLang="en-US" dirty="0"/>
              <a:t> </a:t>
            </a:r>
            <a:r>
              <a:rPr lang="en-US" altLang="zh-CN" dirty="0"/>
              <a:t>batch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tasks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considered</a:t>
            </a:r>
          </a:p>
          <a:p>
            <a:r>
              <a:rPr lang="en-US" altLang="zh-CN" dirty="0"/>
              <a:t>Here,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found</a:t>
            </a:r>
            <a:r>
              <a:rPr lang="zh-CN" altLang="en-US" dirty="0"/>
              <a:t> </a:t>
            </a:r>
            <a:r>
              <a:rPr lang="en-US" altLang="zh-CN" dirty="0"/>
              <a:t>no</a:t>
            </a:r>
            <a:r>
              <a:rPr lang="zh-CN" altLang="en-US" dirty="0"/>
              <a:t> </a:t>
            </a:r>
            <a:r>
              <a:rPr lang="en-US" altLang="zh-CN" dirty="0"/>
              <a:t>significant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intervention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interaction</a:t>
            </a:r>
            <a:r>
              <a:rPr lang="zh-CN" altLang="en-US" dirty="0"/>
              <a:t> </a:t>
            </a:r>
            <a:r>
              <a:rPr lang="en-US" altLang="zh-CN" dirty="0"/>
              <a:t>effect.</a:t>
            </a:r>
          </a:p>
          <a:p>
            <a:endParaRPr lang="en-US" dirty="0"/>
          </a:p>
          <a:p>
            <a:r>
              <a:rPr lang="en-US" altLang="zh-CN" dirty="0"/>
              <a:t>Combined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findings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H1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H3,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explain</a:t>
            </a:r>
            <a:r>
              <a:rPr lang="zh-CN" altLang="en-US" dirty="0"/>
              <a:t> </a:t>
            </a:r>
            <a:r>
              <a:rPr lang="en-US" altLang="zh-CN" dirty="0"/>
              <a:t>such</a:t>
            </a:r>
            <a:r>
              <a:rPr lang="zh-CN" altLang="en-US" dirty="0"/>
              <a:t> </a:t>
            </a:r>
            <a:r>
              <a:rPr lang="en-US" altLang="zh-CN" dirty="0"/>
              <a:t>findings:</a:t>
            </a:r>
          </a:p>
          <a:p>
            <a:r>
              <a:rPr lang="en-US" altLang="zh-CN" dirty="0"/>
              <a:t>First,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intervention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underestimation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overestimation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own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get</a:t>
            </a:r>
            <a:r>
              <a:rPr lang="zh-CN" altLang="en-US" dirty="0"/>
              <a:t> </a:t>
            </a:r>
            <a:r>
              <a:rPr lang="en-US" altLang="zh-CN" dirty="0"/>
              <a:t>cancelled.</a:t>
            </a:r>
          </a:p>
          <a:p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see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H3</a:t>
            </a:r>
            <a:r>
              <a:rPr lang="zh-CN" altLang="en-US" dirty="0"/>
              <a:t> </a:t>
            </a:r>
            <a:r>
              <a:rPr lang="en-US" altLang="zh-CN" dirty="0"/>
              <a:t>results,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who</a:t>
            </a:r>
            <a:r>
              <a:rPr lang="zh-CN" altLang="en-US" dirty="0"/>
              <a:t> </a:t>
            </a:r>
            <a:r>
              <a:rPr lang="en-US" altLang="zh-CN" dirty="0"/>
              <a:t>initially</a:t>
            </a:r>
            <a:r>
              <a:rPr lang="zh-CN" altLang="en-US" dirty="0"/>
              <a:t> </a:t>
            </a:r>
            <a:r>
              <a:rPr lang="en-US" altLang="zh-CN" dirty="0"/>
              <a:t>under-estimated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showed</a:t>
            </a:r>
            <a:r>
              <a:rPr lang="zh-CN" altLang="en-US" dirty="0"/>
              <a:t> </a:t>
            </a:r>
            <a:r>
              <a:rPr lang="en-US" altLang="zh-CN" dirty="0"/>
              <a:t>worse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after</a:t>
            </a:r>
            <a:r>
              <a:rPr lang="zh-CN" altLang="en-US" dirty="0"/>
              <a:t> </a:t>
            </a:r>
            <a:r>
              <a:rPr lang="en-US" altLang="zh-CN" dirty="0"/>
              <a:t>receiving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intervention.</a:t>
            </a:r>
          </a:p>
          <a:p>
            <a:r>
              <a:rPr lang="en-US" altLang="zh-CN" dirty="0"/>
              <a:t>While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who</a:t>
            </a:r>
            <a:r>
              <a:rPr lang="zh-CN" altLang="en-US" dirty="0"/>
              <a:t> </a:t>
            </a:r>
            <a:r>
              <a:rPr lang="en-US" altLang="zh-CN" dirty="0"/>
              <a:t>over-estimated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22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13296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Then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question</a:t>
            </a:r>
            <a:r>
              <a:rPr lang="zh-CN" altLang="en-US" dirty="0"/>
              <a:t> </a:t>
            </a:r>
            <a:r>
              <a:rPr lang="en-US" altLang="zh-CN" dirty="0"/>
              <a:t>comes: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team</a:t>
            </a:r>
            <a:r>
              <a:rPr lang="zh-CN" altLang="en-US" dirty="0"/>
              <a:t> </a:t>
            </a:r>
            <a:r>
              <a:rPr lang="en-US" altLang="zh-CN" dirty="0"/>
              <a:t>performs</a:t>
            </a:r>
            <a:r>
              <a:rPr lang="zh-CN" altLang="en-US" dirty="0"/>
              <a:t> </a:t>
            </a:r>
            <a:r>
              <a:rPr lang="en-US" altLang="zh-CN" dirty="0"/>
              <a:t>better</a:t>
            </a:r>
            <a:r>
              <a:rPr lang="zh-CN" altLang="en-US" dirty="0"/>
              <a:t> </a:t>
            </a:r>
            <a:r>
              <a:rPr lang="en-US" altLang="zh-CN" dirty="0"/>
              <a:t>than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alone?</a:t>
            </a:r>
          </a:p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answer</a:t>
            </a:r>
            <a:r>
              <a:rPr lang="zh-CN" altLang="en-US" dirty="0"/>
              <a:t> </a:t>
            </a:r>
            <a:r>
              <a:rPr lang="en-US" altLang="zh-CN" dirty="0"/>
              <a:t>is: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always.</a:t>
            </a: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3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86970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recent</a:t>
            </a:r>
            <a:r>
              <a:rPr lang="zh-CN" altLang="en-US" dirty="0"/>
              <a:t> </a:t>
            </a:r>
            <a:r>
              <a:rPr lang="en-US" altLang="zh-CN" dirty="0"/>
              <a:t>empirical</a:t>
            </a:r>
            <a:r>
              <a:rPr lang="zh-CN" altLang="en-US" dirty="0"/>
              <a:t> </a:t>
            </a:r>
            <a:r>
              <a:rPr lang="en-US" altLang="zh-CN" dirty="0"/>
              <a:t>studies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making,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show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team</a:t>
            </a:r>
            <a:r>
              <a:rPr lang="zh-CN" altLang="en-US" dirty="0"/>
              <a:t> </a:t>
            </a:r>
            <a:r>
              <a:rPr lang="en-US" altLang="zh-CN" dirty="0"/>
              <a:t>more</a:t>
            </a:r>
            <a:r>
              <a:rPr lang="zh-CN" altLang="en-US" dirty="0"/>
              <a:t> </a:t>
            </a:r>
            <a:r>
              <a:rPr lang="en-US" altLang="zh-CN" dirty="0"/>
              <a:t>often</a:t>
            </a:r>
            <a:r>
              <a:rPr lang="zh-CN" altLang="en-US" dirty="0"/>
              <a:t> </a:t>
            </a:r>
            <a:r>
              <a:rPr lang="en-US" altLang="zh-CN" dirty="0"/>
              <a:t>show</a:t>
            </a:r>
            <a:r>
              <a:rPr lang="zh-CN" altLang="en-US" dirty="0"/>
              <a:t> </a:t>
            </a:r>
            <a:r>
              <a:rPr lang="en-US" altLang="zh-CN" dirty="0"/>
              <a:t>worse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than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alone.</a:t>
            </a:r>
          </a:p>
          <a:p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inconsistent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expectation.</a:t>
            </a:r>
          </a:p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reason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such</a:t>
            </a:r>
            <a:r>
              <a:rPr lang="zh-CN" altLang="en-US" dirty="0"/>
              <a:t> </a:t>
            </a:r>
            <a:r>
              <a:rPr lang="en-US" altLang="zh-CN" dirty="0"/>
              <a:t>phenomenon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suboptimal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---</a:t>
            </a:r>
            <a:r>
              <a:rPr lang="zh-CN" altLang="en-US" dirty="0"/>
              <a:t> </a:t>
            </a:r>
            <a:r>
              <a:rPr lang="en-US" altLang="zh-CN" dirty="0"/>
              <a:t>under-reliance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over-reliance.</a:t>
            </a:r>
          </a:p>
          <a:p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why</a:t>
            </a:r>
            <a:r>
              <a:rPr lang="zh-CN" altLang="en-US" dirty="0"/>
              <a:t> </a:t>
            </a:r>
            <a:r>
              <a:rPr lang="en-US" altLang="zh-CN" dirty="0"/>
              <a:t>over-reliance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under-reliance</a:t>
            </a:r>
            <a:r>
              <a:rPr lang="zh-CN" altLang="en-US" dirty="0"/>
              <a:t> </a:t>
            </a:r>
            <a:r>
              <a:rPr lang="en-US" altLang="zh-CN" dirty="0"/>
              <a:t>happens,</a:t>
            </a:r>
            <a:r>
              <a:rPr lang="zh-CN" altLang="en-US" dirty="0"/>
              <a:t> </a:t>
            </a:r>
            <a:r>
              <a:rPr lang="en-US" altLang="zh-CN" dirty="0"/>
              <a:t>up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now,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still</a:t>
            </a:r>
            <a:r>
              <a:rPr lang="zh-CN" altLang="en-US" dirty="0"/>
              <a:t> </a:t>
            </a:r>
            <a:r>
              <a:rPr lang="en-US" altLang="zh-CN" dirty="0"/>
              <a:t>have</a:t>
            </a:r>
            <a:r>
              <a:rPr lang="zh-CN" altLang="en-US" dirty="0"/>
              <a:t> </a:t>
            </a:r>
            <a:r>
              <a:rPr lang="en-US" altLang="zh-CN" dirty="0"/>
              <a:t>no</a:t>
            </a:r>
            <a:r>
              <a:rPr lang="zh-CN" altLang="en-US" dirty="0"/>
              <a:t> </a:t>
            </a:r>
            <a:r>
              <a:rPr lang="en-US" altLang="zh-CN" dirty="0"/>
              <a:t>clear</a:t>
            </a:r>
            <a:r>
              <a:rPr lang="zh-CN" altLang="en-US" dirty="0"/>
              <a:t> </a:t>
            </a:r>
            <a:r>
              <a:rPr lang="en-US" altLang="zh-CN" dirty="0"/>
              <a:t>conclusions.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51054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Hello</a:t>
            </a:r>
            <a:r>
              <a:rPr lang="zh-CN" altLang="en-US" dirty="0"/>
              <a:t> </a:t>
            </a:r>
            <a:r>
              <a:rPr lang="en-US" altLang="zh-CN" dirty="0"/>
              <a:t>everyone!</a:t>
            </a:r>
            <a:r>
              <a:rPr lang="zh-CN" altLang="en-US" dirty="0"/>
              <a:t> </a:t>
            </a:r>
            <a:r>
              <a:rPr lang="en-US" altLang="zh-CN" dirty="0"/>
              <a:t>I’m</a:t>
            </a:r>
            <a:r>
              <a:rPr lang="zh-CN" altLang="en-US" dirty="0"/>
              <a:t> </a:t>
            </a:r>
            <a:r>
              <a:rPr lang="en-US" altLang="zh-CN" dirty="0" err="1"/>
              <a:t>Gaole</a:t>
            </a:r>
            <a:r>
              <a:rPr lang="zh-CN" altLang="en-US" dirty="0"/>
              <a:t> </a:t>
            </a:r>
            <a:r>
              <a:rPr lang="en-US" altLang="zh-CN" dirty="0"/>
              <a:t>He,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second-year</a:t>
            </a:r>
            <a:r>
              <a:rPr lang="zh-CN" altLang="en-US" dirty="0"/>
              <a:t> </a:t>
            </a:r>
            <a:r>
              <a:rPr lang="en-US" altLang="zh-CN" dirty="0"/>
              <a:t>PhD</a:t>
            </a:r>
            <a:r>
              <a:rPr lang="zh-CN" altLang="en-US" dirty="0"/>
              <a:t> </a:t>
            </a:r>
            <a:r>
              <a:rPr lang="en-US" altLang="zh-CN" dirty="0"/>
              <a:t>candidate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TU</a:t>
            </a:r>
            <a:r>
              <a:rPr lang="zh-CN" altLang="en-US" dirty="0"/>
              <a:t> </a:t>
            </a:r>
            <a:r>
              <a:rPr lang="en-US" altLang="zh-CN" dirty="0"/>
              <a:t>Delft.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Today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show</a:t>
            </a:r>
            <a:r>
              <a:rPr lang="zh-CN" altLang="en-US" dirty="0"/>
              <a:t> </a:t>
            </a:r>
            <a:r>
              <a:rPr lang="en-US" altLang="zh-CN" dirty="0"/>
              <a:t>you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recent</a:t>
            </a:r>
            <a:r>
              <a:rPr lang="zh-CN" altLang="en-US" dirty="0"/>
              <a:t> </a:t>
            </a:r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meta-cognitive</a:t>
            </a:r>
            <a:r>
              <a:rPr lang="zh-CN" altLang="en-US" dirty="0"/>
              <a:t> </a:t>
            </a:r>
            <a:r>
              <a:rPr lang="en-US" altLang="zh-CN" dirty="0"/>
              <a:t>bias</a:t>
            </a:r>
            <a:r>
              <a:rPr lang="zh-CN" altLang="en-US" dirty="0"/>
              <a:t> </a:t>
            </a:r>
            <a:r>
              <a:rPr lang="en-US" altLang="zh-CN" dirty="0"/>
              <a:t>---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  <a:r>
              <a:rPr lang="zh-CN" altLang="en-US" dirty="0"/>
              <a:t> </a:t>
            </a:r>
            <a:r>
              <a:rPr lang="en-US" altLang="zh-CN" dirty="0"/>
              <a:t>context.</a:t>
            </a:r>
          </a:p>
          <a:p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collaboration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Lucie</a:t>
            </a:r>
            <a:r>
              <a:rPr lang="zh-CN" altLang="en-US" dirty="0"/>
              <a:t> </a:t>
            </a:r>
            <a:r>
              <a:rPr lang="en-US" altLang="zh-CN" dirty="0"/>
              <a:t>Kuiper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Dr.</a:t>
            </a:r>
            <a:r>
              <a:rPr lang="zh-CN" altLang="en-US" dirty="0"/>
              <a:t> </a:t>
            </a:r>
            <a:r>
              <a:rPr lang="en-US" altLang="zh-CN" dirty="0" err="1"/>
              <a:t>Ujwal</a:t>
            </a:r>
            <a:r>
              <a:rPr lang="zh-CN" altLang="en-US" dirty="0"/>
              <a:t> </a:t>
            </a:r>
            <a:r>
              <a:rPr lang="en-US" altLang="zh-CN" dirty="0" err="1"/>
              <a:t>Gadiraju</a:t>
            </a:r>
            <a:r>
              <a:rPr lang="en-US" altLang="zh-CN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First,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show</a:t>
            </a:r>
            <a:r>
              <a:rPr lang="zh-CN" altLang="en-US" dirty="0"/>
              <a:t> </a:t>
            </a:r>
            <a:r>
              <a:rPr lang="en-US" altLang="zh-CN" dirty="0"/>
              <a:t>you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background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motivation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work.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82449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pointed</a:t>
            </a:r>
            <a:r>
              <a:rPr lang="zh-CN" altLang="en-US" dirty="0"/>
              <a:t> </a:t>
            </a:r>
            <a:r>
              <a:rPr lang="en-US" altLang="zh-CN" dirty="0"/>
              <a:t>out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existing</a:t>
            </a:r>
            <a:r>
              <a:rPr lang="zh-CN" altLang="en-US" dirty="0"/>
              <a:t> </a:t>
            </a:r>
            <a:r>
              <a:rPr lang="en-US" altLang="zh-CN" dirty="0"/>
              <a:t>literature,</a:t>
            </a:r>
            <a:r>
              <a:rPr lang="zh-CN" altLang="en-US" dirty="0"/>
              <a:t> </a:t>
            </a:r>
            <a:r>
              <a:rPr lang="en-US" altLang="zh-CN" dirty="0"/>
              <a:t>human</a:t>
            </a:r>
            <a:r>
              <a:rPr lang="zh-CN" altLang="en-US" dirty="0"/>
              <a:t> </a:t>
            </a:r>
            <a:r>
              <a:rPr lang="en-US" altLang="zh-CN" dirty="0"/>
              <a:t>cognitive</a:t>
            </a:r>
            <a:r>
              <a:rPr lang="zh-CN" altLang="en-US" dirty="0"/>
              <a:t> </a:t>
            </a:r>
            <a:r>
              <a:rPr lang="en-US" altLang="zh-CN" dirty="0"/>
              <a:t>bias</a:t>
            </a:r>
            <a:r>
              <a:rPr lang="zh-CN" altLang="en-US" dirty="0"/>
              <a:t> </a:t>
            </a:r>
            <a:r>
              <a:rPr lang="en-US" altLang="zh-CN" dirty="0"/>
              <a:t>may</a:t>
            </a:r>
            <a:r>
              <a:rPr lang="zh-CN" altLang="en-US" dirty="0"/>
              <a:t> </a:t>
            </a:r>
            <a:r>
              <a:rPr lang="en-US" altLang="zh-CN" dirty="0"/>
              <a:t>affect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interaction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 this work, we </a:t>
            </a:r>
            <a:r>
              <a:rPr lang="en-US" altLang="zh-CN" dirty="0"/>
              <a:t>mainly</a:t>
            </a:r>
            <a:r>
              <a:rPr lang="zh-CN" altLang="en-US" dirty="0"/>
              <a:t> </a:t>
            </a:r>
            <a:r>
              <a:rPr lang="en-US" altLang="zh-CN" dirty="0"/>
              <a:t>focused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en-GB" dirty="0"/>
              <a:t> whether Dunning-Kruger </a:t>
            </a:r>
            <a:r>
              <a:rPr lang="en-US" altLang="zh-CN" dirty="0"/>
              <a:t>effect</a:t>
            </a:r>
            <a:r>
              <a:rPr lang="en-GB" dirty="0"/>
              <a:t> (DKE)</a:t>
            </a:r>
            <a:r>
              <a:rPr lang="zh-CN" altLang="en-US" dirty="0"/>
              <a:t> </a:t>
            </a:r>
            <a:r>
              <a:rPr lang="en-US" altLang="zh-CN" dirty="0"/>
              <a:t>affects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systems.</a:t>
            </a:r>
            <a:r>
              <a:rPr lang="en-GB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Dunning-Kruger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en-GB" dirty="0"/>
              <a:t> a metacognitive bias due to which individuals overestimate their competence and performance</a:t>
            </a:r>
            <a:r>
              <a:rPr lang="en-US" altLang="zh-CN" dirty="0"/>
              <a:t>.</a:t>
            </a:r>
            <a:r>
              <a:rPr lang="zh-CN" altLang="en-US" dirty="0"/>
              <a:t> </a:t>
            </a:r>
            <a:endParaRPr lang="en-US" altLang="zh-CN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bias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also</a:t>
            </a:r>
            <a:r>
              <a:rPr lang="zh-CN" altLang="en-US" dirty="0"/>
              <a:t> </a:t>
            </a:r>
            <a:r>
              <a:rPr lang="en-US" altLang="zh-CN" dirty="0"/>
              <a:t>widely</a:t>
            </a:r>
            <a:r>
              <a:rPr lang="zh-CN" altLang="en-US" dirty="0"/>
              <a:t> </a:t>
            </a:r>
            <a:r>
              <a:rPr lang="en-US" altLang="zh-CN" dirty="0"/>
              <a:t>replicable</a:t>
            </a:r>
            <a:r>
              <a:rPr lang="zh-CN" altLang="en-US" dirty="0"/>
              <a:t> </a:t>
            </a:r>
            <a:r>
              <a:rPr lang="en-US" altLang="zh-CN" dirty="0"/>
              <a:t>across</a:t>
            </a:r>
            <a:r>
              <a:rPr lang="zh-CN" altLang="en-US" dirty="0"/>
              <a:t> </a:t>
            </a:r>
            <a:r>
              <a:rPr lang="en-US" altLang="zh-CN" dirty="0"/>
              <a:t>multiple</a:t>
            </a:r>
            <a:r>
              <a:rPr lang="zh-CN" altLang="en-US" dirty="0"/>
              <a:t> </a:t>
            </a:r>
            <a:r>
              <a:rPr lang="en-US" altLang="zh-CN" dirty="0"/>
              <a:t>domains,</a:t>
            </a:r>
            <a:r>
              <a:rPr lang="zh-CN" altLang="en-US" dirty="0"/>
              <a:t> </a:t>
            </a:r>
            <a:r>
              <a:rPr lang="en-US" altLang="zh-CN" dirty="0"/>
              <a:t>like</a:t>
            </a:r>
            <a:r>
              <a:rPr lang="zh-CN" altLang="en-US" dirty="0"/>
              <a:t> </a:t>
            </a:r>
            <a:r>
              <a:rPr lang="en-US" altLang="zh-CN" dirty="0"/>
              <a:t>medicine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/>
              <a:t>economics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6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19232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motivation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analyzing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context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four-fold:</a:t>
            </a:r>
            <a:endParaRPr lang="en-GB" dirty="0"/>
          </a:p>
          <a:p>
            <a:r>
              <a:rPr lang="en-US" altLang="zh-CN" dirty="0"/>
              <a:t>Firstly,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context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making,</a:t>
            </a:r>
            <a:r>
              <a:rPr lang="zh-CN" altLang="en-US" dirty="0"/>
              <a:t> </a:t>
            </a:r>
            <a:r>
              <a:rPr lang="en-US" altLang="zh-CN" dirty="0"/>
              <a:t>it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still</a:t>
            </a:r>
            <a:r>
              <a:rPr lang="zh-CN" altLang="en-US" dirty="0"/>
              <a:t> </a:t>
            </a:r>
            <a:r>
              <a:rPr lang="en-US" altLang="zh-CN" dirty="0"/>
              <a:t>unclear</a:t>
            </a:r>
            <a:r>
              <a:rPr lang="zh-CN" altLang="en-US" dirty="0"/>
              <a:t>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affects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systems.</a:t>
            </a:r>
            <a:endParaRPr lang="en-GB" dirty="0"/>
          </a:p>
          <a:p>
            <a:r>
              <a:rPr lang="en-US" altLang="zh-CN" dirty="0"/>
              <a:t>Meanwhile,</a:t>
            </a:r>
            <a:r>
              <a:rPr lang="zh-CN" altLang="en-US" dirty="0"/>
              <a:t> </a:t>
            </a:r>
            <a:r>
              <a:rPr lang="en-US" altLang="zh-CN" dirty="0"/>
              <a:t>according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existing</a:t>
            </a:r>
            <a:r>
              <a:rPr lang="zh-CN" altLang="en-US" dirty="0"/>
              <a:t> </a:t>
            </a:r>
            <a:r>
              <a:rPr lang="en-US" altLang="zh-CN" dirty="0"/>
              <a:t>literature,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infer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cloud</a:t>
            </a:r>
            <a:r>
              <a:rPr lang="zh-CN" altLang="en-US" dirty="0"/>
              <a:t> </a:t>
            </a:r>
            <a:r>
              <a:rPr lang="en-US" altLang="zh-CN" dirty="0"/>
              <a:t>human</a:t>
            </a:r>
            <a:r>
              <a:rPr lang="zh-CN" altLang="en-US" dirty="0"/>
              <a:t> </a:t>
            </a:r>
            <a:r>
              <a:rPr lang="en-US" altLang="zh-CN" dirty="0"/>
              <a:t>behavior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interaction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systems.</a:t>
            </a:r>
          </a:p>
          <a:p>
            <a:r>
              <a:rPr lang="en-US" altLang="zh-CN" dirty="0"/>
              <a:t>Furthermore,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closely</a:t>
            </a:r>
            <a:r>
              <a:rPr lang="zh-CN" altLang="en-US" dirty="0"/>
              <a:t> </a:t>
            </a:r>
            <a:r>
              <a:rPr lang="en-US" altLang="zh-CN" dirty="0"/>
              <a:t>related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confidence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making.</a:t>
            </a:r>
          </a:p>
          <a:p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achieve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goal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reliance,</a:t>
            </a:r>
            <a:r>
              <a:rPr lang="zh-CN" altLang="en-US" dirty="0"/>
              <a:t> </a:t>
            </a:r>
            <a:r>
              <a:rPr lang="en-US" altLang="zh-CN" dirty="0"/>
              <a:t>users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expected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adequately</a:t>
            </a:r>
            <a:r>
              <a:rPr lang="zh-CN" altLang="en-US" dirty="0"/>
              <a:t> </a:t>
            </a:r>
            <a:r>
              <a:rPr lang="en-US" altLang="zh-CN" dirty="0"/>
              <a:t>calibrate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self-confidence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confidence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system.</a:t>
            </a:r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7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6809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 </a:t>
            </a:r>
            <a:r>
              <a:rPr lang="en-GB" dirty="0" err="1"/>
              <a:t>analyze</a:t>
            </a:r>
            <a:r>
              <a:rPr lang="en-GB" dirty="0"/>
              <a:t> the impact of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en-GB" dirty="0"/>
              <a:t> on user reliance on</a:t>
            </a:r>
            <a:r>
              <a:rPr lang="zh-CN" altLang="en-US" dirty="0"/>
              <a:t> </a:t>
            </a:r>
            <a:r>
              <a:rPr lang="en-GB" dirty="0"/>
              <a:t>AI systems, we aim to </a:t>
            </a:r>
            <a:r>
              <a:rPr lang="en-US" altLang="zh-CN" dirty="0"/>
              <a:t>find</a:t>
            </a:r>
            <a:r>
              <a:rPr lang="en-GB" dirty="0"/>
              <a:t> answers for the following two research questions:</a:t>
            </a:r>
            <a:endParaRPr lang="en-US" dirty="0"/>
          </a:p>
          <a:p>
            <a:r>
              <a:rPr lang="en-US" altLang="zh-CN" dirty="0"/>
              <a:t>First,</a:t>
            </a:r>
            <a:r>
              <a:rPr lang="zh-CN" altLang="en-US" dirty="0"/>
              <a:t>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does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shape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systems?</a:t>
            </a:r>
          </a:p>
          <a:p>
            <a:r>
              <a:rPr lang="en-US" altLang="zh-CN" dirty="0"/>
              <a:t>Second.</a:t>
            </a:r>
            <a:r>
              <a:rPr lang="zh-CN" altLang="en-US" dirty="0"/>
              <a:t>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 dirty="0"/>
              <a:t> </a:t>
            </a:r>
            <a:r>
              <a:rPr lang="en-US" altLang="zh-CN" dirty="0"/>
              <a:t>mitigated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  <a:r>
              <a:rPr lang="zh-CN" altLang="en-US" dirty="0"/>
              <a:t> </a:t>
            </a:r>
            <a:r>
              <a:rPr lang="en-US" altLang="zh-CN" dirty="0"/>
              <a:t>tasks?</a:t>
            </a:r>
          </a:p>
          <a:p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answer</a:t>
            </a:r>
            <a:r>
              <a:rPr lang="zh-CN" altLang="en-US" dirty="0"/>
              <a:t> </a:t>
            </a:r>
            <a:r>
              <a:rPr lang="en-US" altLang="zh-CN" dirty="0"/>
              <a:t>them,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conducted</a:t>
            </a:r>
            <a:r>
              <a:rPr lang="zh-CN" altLang="en-US" dirty="0"/>
              <a:t> </a:t>
            </a:r>
            <a:r>
              <a:rPr lang="en-US" altLang="zh-CN" dirty="0"/>
              <a:t>empirical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analyze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DKE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reliance,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designed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intervention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help</a:t>
            </a:r>
            <a:r>
              <a:rPr lang="zh-CN" altLang="en-US" dirty="0"/>
              <a:t> </a:t>
            </a:r>
            <a:r>
              <a:rPr lang="en-US" altLang="zh-CN" dirty="0"/>
              <a:t>users</a:t>
            </a:r>
            <a:r>
              <a:rPr lang="zh-CN" altLang="en-US" dirty="0"/>
              <a:t> </a:t>
            </a:r>
            <a:r>
              <a:rPr lang="en-US" altLang="zh-CN" dirty="0"/>
              <a:t>calibrate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mitigate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Effect.</a:t>
            </a:r>
          </a:p>
          <a:p>
            <a:r>
              <a:rPr lang="en-US" altLang="zh-CN" dirty="0"/>
              <a:t>Next,</a:t>
            </a:r>
            <a:r>
              <a:rPr lang="zh-CN" altLang="en-US" dirty="0"/>
              <a:t> </a:t>
            </a:r>
            <a:r>
              <a:rPr lang="en-US" altLang="zh-CN" dirty="0"/>
              <a:t>I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show</a:t>
            </a:r>
            <a:r>
              <a:rPr lang="zh-CN" altLang="en-US" dirty="0"/>
              <a:t> </a:t>
            </a:r>
            <a:r>
              <a:rPr lang="en-US" altLang="zh-CN" dirty="0"/>
              <a:t>you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task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hypothesis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work.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8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1853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selected</a:t>
            </a:r>
            <a:r>
              <a:rPr lang="zh-CN" altLang="en-US" dirty="0"/>
              <a:t> </a:t>
            </a:r>
            <a:r>
              <a:rPr lang="en-US" altLang="zh-CN" dirty="0"/>
              <a:t>logical</a:t>
            </a:r>
            <a:r>
              <a:rPr lang="zh-CN" altLang="en-US" dirty="0"/>
              <a:t> </a:t>
            </a:r>
            <a:r>
              <a:rPr lang="en-US" altLang="zh-CN" dirty="0"/>
              <a:t>question</a:t>
            </a:r>
            <a:r>
              <a:rPr lang="zh-CN" altLang="en-US" dirty="0"/>
              <a:t> </a:t>
            </a:r>
            <a:r>
              <a:rPr lang="en-US" altLang="zh-CN" dirty="0"/>
              <a:t>answering</a:t>
            </a:r>
            <a:r>
              <a:rPr lang="zh-CN" altLang="en-US" dirty="0"/>
              <a:t> </a:t>
            </a:r>
            <a:r>
              <a:rPr lang="en-US" altLang="zh-CN" dirty="0"/>
              <a:t>task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study.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task,</a:t>
            </a:r>
            <a:r>
              <a:rPr lang="zh-CN" altLang="en-US" dirty="0"/>
              <a:t> </a:t>
            </a:r>
            <a:r>
              <a:rPr lang="en-US" altLang="zh-CN" dirty="0"/>
              <a:t>users</a:t>
            </a:r>
            <a:r>
              <a:rPr lang="zh-CN" altLang="en-US" dirty="0"/>
              <a:t> </a:t>
            </a:r>
            <a:r>
              <a:rPr lang="en-US" altLang="zh-CN" dirty="0"/>
              <a:t>will</a:t>
            </a:r>
            <a:r>
              <a:rPr lang="zh-CN" altLang="en-US" dirty="0"/>
              <a:t> </a:t>
            </a:r>
            <a:r>
              <a:rPr lang="en-US" altLang="zh-CN" dirty="0"/>
              <a:t>answer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logical</a:t>
            </a:r>
            <a:r>
              <a:rPr lang="zh-CN" altLang="en-US" dirty="0"/>
              <a:t> </a:t>
            </a:r>
            <a:r>
              <a:rPr lang="en-US" altLang="zh-CN" dirty="0"/>
              <a:t>question</a:t>
            </a:r>
            <a:r>
              <a:rPr lang="zh-CN" altLang="en-US" dirty="0"/>
              <a:t> </a:t>
            </a:r>
            <a:r>
              <a:rPr lang="en-US" altLang="zh-CN" dirty="0"/>
              <a:t>based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one</a:t>
            </a:r>
            <a:r>
              <a:rPr lang="zh-CN" altLang="en-US" dirty="0"/>
              <a:t> </a:t>
            </a:r>
            <a:r>
              <a:rPr lang="en-US" altLang="zh-CN" dirty="0"/>
              <a:t>context</a:t>
            </a:r>
            <a:r>
              <a:rPr lang="zh-CN" altLang="en-US" dirty="0"/>
              <a:t> </a:t>
            </a:r>
            <a:r>
              <a:rPr lang="en-US" altLang="zh-CN" dirty="0"/>
              <a:t>paragraph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four</a:t>
            </a:r>
            <a:r>
              <a:rPr lang="zh-CN" altLang="en-US" dirty="0"/>
              <a:t> </a:t>
            </a:r>
            <a:r>
              <a:rPr lang="en-US" altLang="zh-CN" dirty="0"/>
              <a:t>answer</a:t>
            </a:r>
            <a:r>
              <a:rPr lang="zh-CN" altLang="en-US" dirty="0"/>
              <a:t> </a:t>
            </a:r>
            <a:r>
              <a:rPr lang="en-US" altLang="zh-CN" dirty="0"/>
              <a:t>candidates.</a:t>
            </a:r>
          </a:p>
          <a:p>
            <a:endParaRPr lang="en-US" altLang="zh-CN" dirty="0"/>
          </a:p>
          <a:p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task</a:t>
            </a:r>
            <a:r>
              <a:rPr lang="zh-CN" altLang="en-US" dirty="0"/>
              <a:t> </a:t>
            </a:r>
            <a:r>
              <a:rPr lang="en-US" altLang="zh-CN" dirty="0"/>
              <a:t>was</a:t>
            </a:r>
            <a:r>
              <a:rPr lang="zh-CN" altLang="en-US" dirty="0"/>
              <a:t> </a:t>
            </a:r>
            <a:r>
              <a:rPr lang="en-US" altLang="zh-CN" dirty="0"/>
              <a:t>chosen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realistic</a:t>
            </a:r>
            <a:r>
              <a:rPr lang="zh-CN" altLang="en-US" dirty="0"/>
              <a:t> </a:t>
            </a:r>
            <a:r>
              <a:rPr lang="en-US" altLang="zh-CN" dirty="0"/>
              <a:t>scenario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collaboration,</a:t>
            </a:r>
            <a:r>
              <a:rPr lang="zh-CN" altLang="en-US" dirty="0"/>
              <a:t> </a:t>
            </a:r>
            <a:r>
              <a:rPr lang="en-US" altLang="zh-CN" dirty="0"/>
              <a:t>where</a:t>
            </a:r>
            <a:r>
              <a:rPr lang="zh-CN" altLang="en-US" dirty="0"/>
              <a:t> </a:t>
            </a:r>
            <a:r>
              <a:rPr lang="en-US" altLang="zh-CN" dirty="0"/>
              <a:t>most</a:t>
            </a:r>
            <a:r>
              <a:rPr lang="zh-CN" altLang="en-US" dirty="0"/>
              <a:t> </a:t>
            </a:r>
            <a:r>
              <a:rPr lang="en-US" altLang="zh-CN" dirty="0"/>
              <a:t>laypeople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still</a:t>
            </a:r>
            <a:r>
              <a:rPr lang="zh-CN" altLang="en-US" dirty="0"/>
              <a:t> </a:t>
            </a:r>
            <a:r>
              <a:rPr lang="en-US" altLang="zh-CN" dirty="0"/>
              <a:t>benefit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introducing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assistant.</a:t>
            </a:r>
          </a:p>
          <a:p>
            <a:r>
              <a:rPr lang="en-US" altLang="zh-CN" dirty="0"/>
              <a:t>Meanwhile,</a:t>
            </a:r>
            <a:r>
              <a:rPr lang="zh-CN" altLang="en-US" dirty="0"/>
              <a:t> </a:t>
            </a:r>
            <a:r>
              <a:rPr lang="en-US" altLang="zh-CN" dirty="0"/>
              <a:t>according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existing</a:t>
            </a:r>
            <a:r>
              <a:rPr lang="zh-CN" altLang="en-US" dirty="0"/>
              <a:t> </a:t>
            </a:r>
            <a:r>
              <a:rPr lang="en-US" altLang="zh-CN" dirty="0"/>
              <a:t>literature,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be</a:t>
            </a:r>
            <a:r>
              <a:rPr lang="zh-CN" altLang="en-US"/>
              <a:t> </a:t>
            </a:r>
            <a:r>
              <a:rPr lang="en-US" altLang="zh-CN"/>
              <a:t>triggered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context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logical</a:t>
            </a:r>
            <a:r>
              <a:rPr lang="zh-CN" altLang="en-US" dirty="0"/>
              <a:t> </a:t>
            </a:r>
            <a:r>
              <a:rPr lang="en-US" altLang="zh-CN" dirty="0"/>
              <a:t>reasoning.</a:t>
            </a:r>
          </a:p>
          <a:p>
            <a:endParaRPr lang="en-US" dirty="0"/>
          </a:p>
          <a:p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experiment,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each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  <a:r>
              <a:rPr lang="zh-CN" altLang="en-US" dirty="0"/>
              <a:t> </a:t>
            </a:r>
            <a:r>
              <a:rPr lang="en-US" altLang="zh-CN" dirty="0"/>
              <a:t>task,</a:t>
            </a:r>
            <a:r>
              <a:rPr lang="zh-CN" altLang="en-US" dirty="0"/>
              <a:t> </a:t>
            </a:r>
            <a:r>
              <a:rPr lang="en-US" altLang="zh-CN" dirty="0"/>
              <a:t>we</a:t>
            </a:r>
            <a:r>
              <a:rPr lang="zh-CN" altLang="en-US" dirty="0"/>
              <a:t> </a:t>
            </a:r>
            <a:r>
              <a:rPr lang="en-US" altLang="zh-CN" dirty="0"/>
              <a:t>adopted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two-stage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  <a:r>
              <a:rPr lang="zh-CN" altLang="en-US" dirty="0"/>
              <a:t> </a:t>
            </a:r>
            <a:r>
              <a:rPr lang="en-US" altLang="zh-CN" dirty="0"/>
              <a:t>setup.</a:t>
            </a:r>
          </a:p>
          <a:p>
            <a:r>
              <a:rPr lang="en-GB" dirty="0"/>
              <a:t>In the </a:t>
            </a:r>
            <a:r>
              <a:rPr lang="en-US" altLang="zh-CN" dirty="0"/>
              <a:t>first</a:t>
            </a:r>
            <a:r>
              <a:rPr lang="en-GB" dirty="0"/>
              <a:t> stage, only task information was provided, and participants were asked to make decisions themselves</a:t>
            </a:r>
            <a:r>
              <a:rPr lang="en-US" altLang="zh-CN" dirty="0"/>
              <a:t>.</a:t>
            </a:r>
          </a:p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178113-1044-154A-A883-995CD77C99C7}" type="slidenum">
              <a:rPr lang="en-NL" smtClean="0"/>
              <a:t>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68387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2F83785-E572-F740-8EB7-55389C32DA86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F6AA6-25EB-DB47-83D6-21C26D3C1AE4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2DB0-99B7-114E-83E1-3A6FA59066BC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FD6F2-F039-3245-B08D-03DBE0D8FAD1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12A4696-22C7-FD49-A643-DE9F972806E2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6375-3E50-F04F-8923-108A401CDB7E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DCAB8-69AD-BB4E-836D-56A4824B93E7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A448F-E537-F647-A4B0-36BAB460022B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B1ACD-CA2D-2242-97CC-FA0232E345FF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43EE4-9453-E44B-80E2-B927785CFAF2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465B58F-60CC-7544-8D33-419EBDB83B3A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3300664-836F-BA4C-91D7-850D10F9BD2C}" type="datetime1">
              <a:rPr lang="en-US" smtClean="0"/>
              <a:t>5/10/23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10" Type="http://schemas.openxmlformats.org/officeDocument/2006/relationships/image" Target="../media/image41.svg"/><Relationship Id="rId4" Type="http://schemas.openxmlformats.org/officeDocument/2006/relationships/image" Target="../media/image35.svg"/><Relationship Id="rId9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4" Type="http://schemas.openxmlformats.org/officeDocument/2006/relationships/image" Target="../media/image44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F0EBA47-6C0D-308D-CC9E-F8806ED4F9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8" r="29344" b="1"/>
          <a:stretch/>
        </p:blipFill>
        <p:spPr bwMode="auto">
          <a:xfrm>
            <a:off x="7837371" y="237744"/>
            <a:ext cx="4124416" cy="638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1" name="Rectangle 1030">
            <a:extLst>
              <a:ext uri="{FF2B5EF4-FFF2-40B4-BE49-F238E27FC236}">
                <a16:creationId xmlns:a16="http://schemas.microsoft.com/office/drawing/2014/main" id="{891D1FF4-7F97-4936-9A4C-9FB71D8FB4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7744" y="237744"/>
            <a:ext cx="7652977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3CEB4C-E2A8-09EA-D2C1-C15F24921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744183"/>
          </a:xfrm>
        </p:spPr>
        <p:txBody>
          <a:bodyPr>
            <a:noAutofit/>
          </a:bodyPr>
          <a:lstStyle/>
          <a:p>
            <a:r>
              <a:rPr lang="en-US" altLang="zh-CN" sz="4000" dirty="0"/>
              <a:t>Human-AI</a:t>
            </a:r>
            <a:r>
              <a:rPr lang="zh-CN" altLang="en-US" sz="4000" dirty="0"/>
              <a:t> </a:t>
            </a:r>
            <a:r>
              <a:rPr lang="en-US" altLang="zh-CN" sz="4000" dirty="0"/>
              <a:t>Decision</a:t>
            </a:r>
            <a:r>
              <a:rPr lang="zh-CN" altLang="en-US" sz="4000" dirty="0"/>
              <a:t> </a:t>
            </a:r>
            <a:r>
              <a:rPr lang="en-US" altLang="zh-CN" sz="4000" dirty="0"/>
              <a:t>Making</a:t>
            </a:r>
            <a:br>
              <a:rPr lang="en-US" altLang="zh-CN" sz="4000" dirty="0"/>
            </a:br>
            <a:endParaRPr lang="en-NL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CCFF8-E2E8-3391-2F7E-8F4F2E0BB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386584"/>
            <a:ext cx="5445493" cy="3648456"/>
          </a:xfrm>
        </p:spPr>
        <p:txBody>
          <a:bodyPr>
            <a:normAutofit/>
          </a:bodyPr>
          <a:lstStyle/>
          <a:p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</a:p>
          <a:p>
            <a:pPr lvl="1"/>
            <a:r>
              <a:rPr lang="en-US" altLang="zh-CN" dirty="0"/>
              <a:t>Across</a:t>
            </a:r>
            <a:r>
              <a:rPr lang="zh-CN" altLang="en-US" dirty="0"/>
              <a:t> </a:t>
            </a:r>
            <a:r>
              <a:rPr lang="en-US" altLang="zh-CN" dirty="0"/>
              <a:t>high-stakes</a:t>
            </a:r>
            <a:r>
              <a:rPr lang="zh-CN" altLang="en-US" dirty="0"/>
              <a:t> </a:t>
            </a:r>
            <a:r>
              <a:rPr lang="en-US" altLang="zh-CN" dirty="0"/>
              <a:t>domains</a:t>
            </a:r>
            <a:r>
              <a:rPr lang="zh-CN" altLang="en-US" dirty="0"/>
              <a:t> </a:t>
            </a:r>
            <a:r>
              <a:rPr lang="en-US" altLang="zh-CN" dirty="0"/>
              <a:t>(e.g.,</a:t>
            </a:r>
            <a:r>
              <a:rPr lang="zh-CN" altLang="en-US" dirty="0"/>
              <a:t> </a:t>
            </a:r>
            <a:r>
              <a:rPr lang="en-US" altLang="zh-CN" dirty="0"/>
              <a:t>financial and</a:t>
            </a:r>
            <a:r>
              <a:rPr lang="zh-CN" altLang="en-US" dirty="0"/>
              <a:t> </a:t>
            </a:r>
            <a:r>
              <a:rPr lang="en-US" altLang="zh-CN" dirty="0"/>
              <a:t>medical</a:t>
            </a:r>
            <a:r>
              <a:rPr lang="zh-CN" altLang="en-US" dirty="0"/>
              <a:t> </a:t>
            </a:r>
            <a:r>
              <a:rPr lang="en-US" altLang="zh-CN" dirty="0"/>
              <a:t>domains)</a:t>
            </a:r>
          </a:p>
          <a:p>
            <a:pPr lvl="1"/>
            <a:r>
              <a:rPr lang="en-US" altLang="zh-CN" dirty="0"/>
              <a:t>Human</a:t>
            </a:r>
            <a:r>
              <a:rPr lang="zh-CN" altLang="en-US" dirty="0"/>
              <a:t> </a:t>
            </a:r>
            <a:r>
              <a:rPr lang="en-US" altLang="zh-CN" dirty="0"/>
              <a:t>factors</a:t>
            </a:r>
            <a:r>
              <a:rPr lang="zh-CN" altLang="en-US" dirty="0"/>
              <a:t> </a:t>
            </a:r>
            <a:r>
              <a:rPr lang="en-US" altLang="zh-CN" dirty="0"/>
              <a:t>matter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5909D1-4266-9C51-7A57-77AF078CD71E}"/>
              </a:ext>
            </a:extLst>
          </p:cNvPr>
          <p:cNvSpPr txBox="1"/>
          <p:nvPr/>
        </p:nvSpPr>
        <p:spPr>
          <a:xfrm>
            <a:off x="1305802" y="6358646"/>
            <a:ext cx="60976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L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https://enterprisetalk.com/featured/can-ai-eliminate-bias-from-decision-making/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ECC03-3392-3FD3-F2A0-AC3A49AB1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Graphic 7" descr="Storytelling with solid fill">
            <a:extLst>
              <a:ext uri="{FF2B5EF4-FFF2-40B4-BE49-F238E27FC236}">
                <a16:creationId xmlns:a16="http://schemas.microsoft.com/office/drawing/2014/main" id="{6CF63396-9F68-B5C9-737D-9298AB658E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3390" y="4014025"/>
            <a:ext cx="914400" cy="914400"/>
          </a:xfrm>
          <a:prstGeom prst="rect">
            <a:avLst/>
          </a:prstGeom>
        </p:spPr>
      </p:pic>
      <p:pic>
        <p:nvPicPr>
          <p:cNvPr id="10" name="Graphic 9" descr="Scales of justice with solid fill">
            <a:extLst>
              <a:ext uri="{FF2B5EF4-FFF2-40B4-BE49-F238E27FC236}">
                <a16:creationId xmlns:a16="http://schemas.microsoft.com/office/drawing/2014/main" id="{6A20D215-7350-AECD-7A92-195E15D5BD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67300" y="4014025"/>
            <a:ext cx="914400" cy="914400"/>
          </a:xfrm>
          <a:prstGeom prst="rect">
            <a:avLst/>
          </a:prstGeom>
        </p:spPr>
      </p:pic>
      <p:pic>
        <p:nvPicPr>
          <p:cNvPr id="12" name="Graphic 11" descr="Right And Left Brain with solid fill">
            <a:extLst>
              <a:ext uri="{FF2B5EF4-FFF2-40B4-BE49-F238E27FC236}">
                <a16:creationId xmlns:a16="http://schemas.microsoft.com/office/drawing/2014/main" id="{5A0D3B82-DA14-6AD9-135C-DC75E0A3F5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65345" y="4014025"/>
            <a:ext cx="914400" cy="91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B403AB0-8711-95A1-203A-C3075E0AFC69}"/>
              </a:ext>
            </a:extLst>
          </p:cNvPr>
          <p:cNvSpPr txBox="1"/>
          <p:nvPr/>
        </p:nvSpPr>
        <p:spPr>
          <a:xfrm>
            <a:off x="787842" y="5250899"/>
            <a:ext cx="1465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Knowledge</a:t>
            </a:r>
            <a:endParaRPr lang="en-NL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55F0D8-95E0-0EC4-A574-52636914A8D3}"/>
              </a:ext>
            </a:extLst>
          </p:cNvPr>
          <p:cNvSpPr txBox="1"/>
          <p:nvPr/>
        </p:nvSpPr>
        <p:spPr>
          <a:xfrm>
            <a:off x="2789796" y="5250899"/>
            <a:ext cx="1465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Mindset</a:t>
            </a:r>
            <a:endParaRPr lang="en-NL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CC1169-6EAF-6A80-6A8E-2063E68CB39F}"/>
              </a:ext>
            </a:extLst>
          </p:cNvPr>
          <p:cNvSpPr txBox="1"/>
          <p:nvPr/>
        </p:nvSpPr>
        <p:spPr>
          <a:xfrm>
            <a:off x="4791751" y="5112400"/>
            <a:ext cx="1465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Cognitive</a:t>
            </a:r>
          </a:p>
          <a:p>
            <a:pPr algn="ctr"/>
            <a:r>
              <a:rPr lang="en-US" altLang="zh-CN" dirty="0"/>
              <a:t>Bias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42207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B240A-3A37-C21F-D416-2D6A29143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>
            <a:normAutofit/>
          </a:bodyPr>
          <a:lstStyle/>
          <a:p>
            <a:r>
              <a:rPr lang="en-US" altLang="zh-CN" sz="4400" dirty="0"/>
              <a:t>XAI</a:t>
            </a:r>
            <a:r>
              <a:rPr lang="zh-CN" altLang="en-US" sz="4400" dirty="0"/>
              <a:t> </a:t>
            </a:r>
            <a:r>
              <a:rPr lang="en-US" altLang="zh-CN" sz="4400" dirty="0"/>
              <a:t>Intervention</a:t>
            </a:r>
            <a:endParaRPr lang="en-NL" sz="44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047B46-4F2F-4746-8B82-B30EAAAE03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3443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54E8A8E-D194-4D55-92A3-6B0799722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024" y="253548"/>
            <a:ext cx="5851795" cy="6384816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4401272-C45A-97FF-93AA-22FB226419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2" r="358" b="-2"/>
          <a:stretch/>
        </p:blipFill>
        <p:spPr>
          <a:xfrm>
            <a:off x="433762" y="328382"/>
            <a:ext cx="5582855" cy="5876793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AA742A9-3373-89EF-D954-AD76F380F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137" y="2538919"/>
            <a:ext cx="4602152" cy="3596880"/>
          </a:xfrm>
        </p:spPr>
        <p:txBody>
          <a:bodyPr>
            <a:normAutofit/>
          </a:bodyPr>
          <a:lstStyle/>
          <a:p>
            <a:r>
              <a:rPr lang="en-US" altLang="zh-CN" dirty="0"/>
              <a:t>Two-stage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  <a:r>
              <a:rPr lang="zh-CN" altLang="en-US" dirty="0"/>
              <a:t> </a:t>
            </a:r>
            <a:r>
              <a:rPr lang="en-US" altLang="zh-CN" dirty="0"/>
              <a:t>Setup</a:t>
            </a:r>
          </a:p>
          <a:p>
            <a:endParaRPr lang="en-US" altLang="zh-CN" dirty="0"/>
          </a:p>
          <a:p>
            <a:r>
              <a:rPr lang="en-US" altLang="zh-CN" dirty="0"/>
              <a:t>Logic</a:t>
            </a:r>
            <a:r>
              <a:rPr lang="zh-CN" altLang="en-US" dirty="0"/>
              <a:t> </a:t>
            </a:r>
            <a:r>
              <a:rPr lang="en-US" altLang="zh-CN" dirty="0"/>
              <a:t>units-based</a:t>
            </a:r>
            <a:r>
              <a:rPr lang="zh-CN" altLang="en-US" dirty="0"/>
              <a:t> </a:t>
            </a:r>
            <a:r>
              <a:rPr lang="en-US" altLang="zh-CN" dirty="0"/>
              <a:t>explanations</a:t>
            </a:r>
          </a:p>
          <a:p>
            <a:pPr lvl="1"/>
            <a:r>
              <a:rPr lang="en-US" altLang="zh-CN" dirty="0"/>
              <a:t>Logic</a:t>
            </a:r>
            <a:r>
              <a:rPr lang="zh-CN" altLang="en-US" dirty="0"/>
              <a:t> </a:t>
            </a:r>
            <a:r>
              <a:rPr lang="en-US" altLang="zh-CN" dirty="0"/>
              <a:t>units</a:t>
            </a:r>
            <a:r>
              <a:rPr lang="zh-CN" altLang="en-US" dirty="0"/>
              <a:t> </a:t>
            </a:r>
            <a:r>
              <a:rPr lang="en-US" altLang="zh-CN" dirty="0"/>
              <a:t>(light</a:t>
            </a:r>
            <a:r>
              <a:rPr lang="zh-CN" altLang="en-US" dirty="0"/>
              <a:t> </a:t>
            </a:r>
            <a:r>
              <a:rPr lang="en-US" altLang="zh-CN" dirty="0"/>
              <a:t>blue</a:t>
            </a:r>
            <a:r>
              <a:rPr lang="zh-CN" altLang="en-US" dirty="0"/>
              <a:t> </a:t>
            </a:r>
            <a:r>
              <a:rPr lang="en-US" altLang="zh-CN" dirty="0"/>
              <a:t>highlight),</a:t>
            </a:r>
            <a:r>
              <a:rPr lang="zh-CN" altLang="en-US" dirty="0"/>
              <a:t> </a:t>
            </a:r>
            <a:r>
              <a:rPr lang="en-US" altLang="zh-CN" dirty="0"/>
              <a:t>obtained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attention</a:t>
            </a:r>
            <a:r>
              <a:rPr lang="zh-CN" altLang="en-US" dirty="0"/>
              <a:t> </a:t>
            </a:r>
            <a:r>
              <a:rPr lang="en-US" altLang="zh-CN" dirty="0"/>
              <a:t>weight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Transformer</a:t>
            </a:r>
            <a:r>
              <a:rPr lang="zh-CN" altLang="en-US" dirty="0"/>
              <a:t> </a:t>
            </a:r>
            <a:r>
              <a:rPr lang="en-US" altLang="zh-CN" dirty="0"/>
              <a:t>network</a:t>
            </a:r>
          </a:p>
          <a:p>
            <a:endParaRPr lang="en-US" altLang="zh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3EDD0-0AD0-2061-2E5C-57820D160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5367" y="6266135"/>
            <a:ext cx="5486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80BA23-94C0-622B-DF90-564DA5C0F7EF}"/>
              </a:ext>
            </a:extLst>
          </p:cNvPr>
          <p:cNvSpPr txBox="1"/>
          <p:nvPr/>
        </p:nvSpPr>
        <p:spPr>
          <a:xfrm>
            <a:off x="3046819" y="6638364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0" dirty="0" err="1">
                <a:solidFill>
                  <a:schemeClr val="bg1">
                    <a:lumMod val="50000"/>
                  </a:schemeClr>
                </a:solidFill>
                <a:effectLst/>
                <a:latin typeface="-apple-system"/>
              </a:rPr>
              <a:t>Logiformer</a:t>
            </a:r>
            <a:r>
              <a:rPr lang="en-GB" sz="1100" i="0" dirty="0">
                <a:solidFill>
                  <a:schemeClr val="bg1">
                    <a:lumMod val="50000"/>
                  </a:schemeClr>
                </a:solidFill>
                <a:effectLst/>
                <a:latin typeface="-apple-system"/>
              </a:rPr>
              <a:t>: A Two-branch Graph Transformer Network for Interpretable Logical Reasoning (</a:t>
            </a:r>
            <a:r>
              <a:rPr lang="en-GB" sz="1100" i="1" dirty="0">
                <a:solidFill>
                  <a:schemeClr val="bg1">
                    <a:lumMod val="50000"/>
                  </a:schemeClr>
                </a:solidFill>
                <a:effectLst/>
                <a:latin typeface="-apple-system"/>
              </a:rPr>
              <a:t>SIGIR 2022</a:t>
            </a:r>
            <a:r>
              <a:rPr lang="en-GB" sz="1100" i="0" dirty="0">
                <a:solidFill>
                  <a:schemeClr val="bg1">
                    <a:lumMod val="50000"/>
                  </a:schemeClr>
                </a:solidFill>
                <a:effectLst/>
                <a:latin typeface="-apple-system"/>
              </a:rPr>
              <a:t>)</a:t>
            </a:r>
            <a:endParaRPr lang="en-NL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1B89F7-D68B-426F-64FD-0E9635804561}"/>
              </a:ext>
            </a:extLst>
          </p:cNvPr>
          <p:cNvSpPr txBox="1"/>
          <p:nvPr/>
        </p:nvSpPr>
        <p:spPr>
          <a:xfrm>
            <a:off x="116155" y="617813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Figure</a:t>
            </a:r>
            <a:r>
              <a:rPr lang="zh-CN" altLang="en-US" sz="1200" dirty="0"/>
              <a:t> </a:t>
            </a:r>
            <a:r>
              <a:rPr lang="en-US" altLang="zh-CN" sz="1200" dirty="0"/>
              <a:t>2.</a:t>
            </a:r>
            <a:r>
              <a:rPr lang="zh-CN" altLang="en-US" sz="1200" dirty="0"/>
              <a:t> </a:t>
            </a:r>
            <a:r>
              <a:rPr lang="en-US" altLang="zh-CN" sz="1200" dirty="0"/>
              <a:t>Screenshot</a:t>
            </a:r>
            <a:r>
              <a:rPr lang="zh-CN" altLang="en-US" sz="1200" dirty="0"/>
              <a:t> </a:t>
            </a:r>
            <a:r>
              <a:rPr lang="en-US" altLang="zh-CN" sz="1200" dirty="0"/>
              <a:t>of</a:t>
            </a:r>
            <a:r>
              <a:rPr lang="zh-CN" altLang="en-US" sz="1200" dirty="0"/>
              <a:t> </a:t>
            </a:r>
            <a:r>
              <a:rPr lang="en-US" altLang="zh-CN" sz="1200" dirty="0"/>
              <a:t>second</a:t>
            </a:r>
            <a:r>
              <a:rPr lang="zh-CN" altLang="en-US" sz="1200" dirty="0"/>
              <a:t> </a:t>
            </a:r>
            <a:r>
              <a:rPr lang="en-US" altLang="zh-CN" sz="1200" dirty="0"/>
              <a:t>stage</a:t>
            </a:r>
            <a:r>
              <a:rPr lang="zh-CN" altLang="en-US" sz="1200" dirty="0"/>
              <a:t> </a:t>
            </a:r>
            <a:r>
              <a:rPr lang="en-US" altLang="zh-CN" sz="1200" dirty="0"/>
              <a:t>of</a:t>
            </a:r>
            <a:r>
              <a:rPr lang="zh-CN" altLang="en-US" sz="1200" dirty="0"/>
              <a:t> </a:t>
            </a:r>
            <a:r>
              <a:rPr lang="en-US" altLang="zh-CN" sz="1200" dirty="0"/>
              <a:t>decision</a:t>
            </a:r>
            <a:r>
              <a:rPr lang="zh-CN" altLang="en-US" sz="1200" dirty="0"/>
              <a:t> </a:t>
            </a:r>
            <a:r>
              <a:rPr lang="en-US" altLang="zh-CN" sz="1200" dirty="0"/>
              <a:t>making</a:t>
            </a:r>
            <a:r>
              <a:rPr lang="zh-CN" altLang="en-US" sz="1200" dirty="0"/>
              <a:t> </a:t>
            </a:r>
            <a:r>
              <a:rPr lang="en-US" altLang="zh-CN" sz="1200" dirty="0"/>
              <a:t>with</a:t>
            </a:r>
            <a:r>
              <a:rPr lang="zh-CN" altLang="en-US" sz="1200" dirty="0"/>
              <a:t> </a:t>
            </a:r>
            <a:r>
              <a:rPr lang="en-US" altLang="zh-CN" sz="1200" dirty="0"/>
              <a:t>logic</a:t>
            </a:r>
            <a:r>
              <a:rPr lang="zh-CN" altLang="en-US" sz="1200" dirty="0"/>
              <a:t> </a:t>
            </a:r>
            <a:r>
              <a:rPr lang="en-US" altLang="zh-CN" sz="1200" dirty="0"/>
              <a:t>units-based</a:t>
            </a:r>
            <a:r>
              <a:rPr lang="zh-CN" altLang="en-US" sz="1200" dirty="0"/>
              <a:t> </a:t>
            </a:r>
            <a:r>
              <a:rPr lang="en-US" altLang="zh-CN" sz="1200" dirty="0"/>
              <a:t>explanations.</a:t>
            </a:r>
            <a:endParaRPr lang="en-NL" sz="1200" dirty="0"/>
          </a:p>
        </p:txBody>
      </p:sp>
    </p:spTree>
    <p:extLst>
      <p:ext uri="{BB962C8B-B14F-4D97-AF65-F5344CB8AC3E}">
        <p14:creationId xmlns:p14="http://schemas.microsoft.com/office/powerpoint/2010/main" val="174391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B240A-3A37-C21F-D416-2D6A29143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>
            <a:normAutofit/>
          </a:bodyPr>
          <a:lstStyle/>
          <a:p>
            <a:r>
              <a:rPr lang="en-US" altLang="zh-CN" sz="4800" dirty="0"/>
              <a:t>Tutorial</a:t>
            </a:r>
            <a:r>
              <a:rPr lang="zh-CN" altLang="en-US" sz="4800" dirty="0"/>
              <a:t> </a:t>
            </a:r>
            <a:r>
              <a:rPr lang="en-US" altLang="zh-CN" dirty="0"/>
              <a:t>I</a:t>
            </a:r>
            <a:r>
              <a:rPr lang="en-US" altLang="zh-CN" sz="4800" dirty="0"/>
              <a:t>ntervention</a:t>
            </a:r>
            <a:endParaRPr lang="en-NL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47B46-4F2F-4746-8B82-B30EAAAE03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3443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4E8A8E-D194-4D55-92A3-6B0799722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024" y="253548"/>
            <a:ext cx="5851795" cy="6384816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A6EEF65-F921-03CC-3760-0240B42DF2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" b="263"/>
          <a:stretch/>
        </p:blipFill>
        <p:spPr>
          <a:xfrm>
            <a:off x="452946" y="349720"/>
            <a:ext cx="5187745" cy="5981487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AA742A9-3373-89EF-D954-AD76F380F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137" y="2538919"/>
            <a:ext cx="4602152" cy="3596880"/>
          </a:xfrm>
        </p:spPr>
        <p:txBody>
          <a:bodyPr>
            <a:normAutofit/>
          </a:bodyPr>
          <a:lstStyle/>
          <a:p>
            <a:r>
              <a:rPr lang="en-US" altLang="zh-CN" sz="1800" dirty="0"/>
              <a:t>Performance</a:t>
            </a:r>
            <a:r>
              <a:rPr lang="zh-CN" altLang="en-US" sz="1800" dirty="0"/>
              <a:t> </a:t>
            </a:r>
            <a:r>
              <a:rPr lang="en-US" altLang="zh-CN" sz="1800" dirty="0"/>
              <a:t>feedback</a:t>
            </a:r>
            <a:r>
              <a:rPr lang="zh-CN" altLang="en-US" sz="1800" dirty="0"/>
              <a:t> </a:t>
            </a:r>
            <a:r>
              <a:rPr lang="en-US" altLang="zh-CN" sz="1800" dirty="0"/>
              <a:t>+</a:t>
            </a:r>
            <a:r>
              <a:rPr lang="zh-CN" altLang="en-US" sz="1800" dirty="0"/>
              <a:t> </a:t>
            </a:r>
            <a:r>
              <a:rPr lang="en-US" altLang="zh-CN" sz="1800" dirty="0"/>
              <a:t>contrastive</a:t>
            </a:r>
            <a:r>
              <a:rPr lang="zh-CN" altLang="en-US" sz="1800" dirty="0"/>
              <a:t> </a:t>
            </a:r>
            <a:r>
              <a:rPr lang="en-US" altLang="zh-CN" sz="1800" dirty="0"/>
              <a:t>explanations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feedback</a:t>
            </a:r>
          </a:p>
          <a:p>
            <a:pPr lvl="1"/>
            <a:r>
              <a:rPr lang="en-US" altLang="zh-CN" dirty="0"/>
              <a:t>Point</a:t>
            </a:r>
            <a:r>
              <a:rPr lang="zh-CN" altLang="en-US" dirty="0"/>
              <a:t> </a:t>
            </a:r>
            <a:r>
              <a:rPr lang="en-US" altLang="zh-CN" dirty="0"/>
              <a:t>out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mistakes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choice</a:t>
            </a:r>
          </a:p>
          <a:p>
            <a:endParaRPr lang="en-US" altLang="zh-CN" dirty="0"/>
          </a:p>
          <a:p>
            <a:r>
              <a:rPr lang="en-US" altLang="zh-CN" dirty="0"/>
              <a:t>Contrastive</a:t>
            </a:r>
            <a:r>
              <a:rPr lang="zh-CN" altLang="en-US" dirty="0"/>
              <a:t> </a:t>
            </a:r>
            <a:r>
              <a:rPr lang="en-US" altLang="zh-CN" dirty="0"/>
              <a:t>explanation</a:t>
            </a:r>
          </a:p>
          <a:p>
            <a:pPr lvl="1"/>
            <a:r>
              <a:rPr lang="en-US" altLang="zh-CN" dirty="0"/>
              <a:t>Manual</a:t>
            </a:r>
            <a:r>
              <a:rPr lang="zh-CN" altLang="en-US" dirty="0"/>
              <a:t> </a:t>
            </a:r>
            <a:r>
              <a:rPr lang="en-US" altLang="zh-CN" dirty="0"/>
              <a:t>curated</a:t>
            </a:r>
            <a:r>
              <a:rPr lang="zh-CN" altLang="en-US" dirty="0"/>
              <a:t> </a:t>
            </a:r>
            <a:r>
              <a:rPr lang="en-US" altLang="zh-CN" dirty="0"/>
              <a:t>contrastive</a:t>
            </a:r>
            <a:r>
              <a:rPr lang="zh-CN" altLang="en-US" dirty="0"/>
              <a:t> </a:t>
            </a:r>
            <a:r>
              <a:rPr lang="en-US" altLang="zh-CN" dirty="0"/>
              <a:t>explanations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clarify</a:t>
            </a:r>
            <a:r>
              <a:rPr lang="zh-CN" altLang="en-US" dirty="0"/>
              <a:t> </a:t>
            </a:r>
            <a:r>
              <a:rPr lang="en-US" altLang="zh-CN" dirty="0"/>
              <a:t>users’</a:t>
            </a:r>
            <a:r>
              <a:rPr lang="zh-CN" altLang="en-US" dirty="0"/>
              <a:t> </a:t>
            </a:r>
            <a:r>
              <a:rPr lang="en-US" altLang="zh-CN" dirty="0"/>
              <a:t>mistakes</a:t>
            </a:r>
          </a:p>
          <a:p>
            <a:endParaRPr lang="en-US" altLang="zh-CN" dirty="0"/>
          </a:p>
          <a:p>
            <a:endParaRPr lang="en-US" altLang="zh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3EDD0-0AD0-2061-2E5C-57820D160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5367" y="6266135"/>
            <a:ext cx="5486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CAFFB8-2190-7286-8406-2F00D9AF7CD7}"/>
              </a:ext>
            </a:extLst>
          </p:cNvPr>
          <p:cNvSpPr txBox="1"/>
          <p:nvPr/>
        </p:nvSpPr>
        <p:spPr>
          <a:xfrm>
            <a:off x="120921" y="6331207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altLang="zh-CN" sz="1200" dirty="0"/>
              <a:t>Figure</a:t>
            </a:r>
            <a:r>
              <a:rPr lang="zh-CN" altLang="en-US" sz="1200" dirty="0"/>
              <a:t> </a:t>
            </a:r>
            <a:r>
              <a:rPr lang="en-US" altLang="zh-CN" sz="1200" dirty="0"/>
              <a:t>3.</a:t>
            </a:r>
            <a:r>
              <a:rPr lang="zh-CN" altLang="en-US" sz="1200" dirty="0"/>
              <a:t> </a:t>
            </a:r>
            <a:r>
              <a:rPr lang="en-US" altLang="zh-CN" sz="1200" dirty="0"/>
              <a:t>Screenshot</a:t>
            </a:r>
            <a:r>
              <a:rPr lang="zh-CN" altLang="en-US" sz="1200" dirty="0"/>
              <a:t> </a:t>
            </a:r>
            <a:r>
              <a:rPr lang="en-US" altLang="zh-CN" sz="1200" dirty="0"/>
              <a:t>of</a:t>
            </a:r>
            <a:r>
              <a:rPr lang="zh-CN" altLang="en-US" sz="1200" dirty="0"/>
              <a:t> </a:t>
            </a:r>
            <a:r>
              <a:rPr lang="en-US" altLang="zh-CN" sz="1200" dirty="0"/>
              <a:t>tutorial</a:t>
            </a:r>
            <a:r>
              <a:rPr lang="zh-CN" altLang="en-US" sz="1200" dirty="0"/>
              <a:t> </a:t>
            </a:r>
            <a:r>
              <a:rPr lang="en-US" altLang="zh-CN" sz="1200" dirty="0"/>
              <a:t>intervention.</a:t>
            </a:r>
            <a:endParaRPr lang="en-NL" sz="1200" dirty="0"/>
          </a:p>
        </p:txBody>
      </p:sp>
      <p:sp>
        <p:nvSpPr>
          <p:cNvPr id="11" name="Left Arrow 10">
            <a:extLst>
              <a:ext uri="{FF2B5EF4-FFF2-40B4-BE49-F238E27FC236}">
                <a16:creationId xmlns:a16="http://schemas.microsoft.com/office/drawing/2014/main" id="{B7A701B4-7563-9C76-8D84-B7BC7FD6A741}"/>
              </a:ext>
            </a:extLst>
          </p:cNvPr>
          <p:cNvSpPr/>
          <p:nvPr/>
        </p:nvSpPr>
        <p:spPr>
          <a:xfrm>
            <a:off x="5662216" y="5512279"/>
            <a:ext cx="319178" cy="146649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Left Arrow 12">
            <a:extLst>
              <a:ext uri="{FF2B5EF4-FFF2-40B4-BE49-F238E27FC236}">
                <a16:creationId xmlns:a16="http://schemas.microsoft.com/office/drawing/2014/main" id="{F7C0FA27-1A70-F630-15BF-A879E35A9B85}"/>
              </a:ext>
            </a:extLst>
          </p:cNvPr>
          <p:cNvSpPr/>
          <p:nvPr/>
        </p:nvSpPr>
        <p:spPr>
          <a:xfrm>
            <a:off x="5599870" y="1586738"/>
            <a:ext cx="319178" cy="146649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0717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69E12D-D81C-FF69-9013-BBE48D1D9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>
            <a:normAutofit/>
          </a:bodyPr>
          <a:lstStyle/>
          <a:p>
            <a:pPr algn="ctr"/>
            <a:r>
              <a:rPr lang="en-NL" dirty="0"/>
              <a:t>Hypothesis</a:t>
            </a:r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EDDA8-507C-70BE-A7C8-3AC5D2D2B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72825" y="6307672"/>
            <a:ext cx="82296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C1D7C01-D27A-104E-0A62-36F1D48C1AA5}"/>
              </a:ext>
            </a:extLst>
          </p:cNvPr>
          <p:cNvSpPr/>
          <p:nvPr/>
        </p:nvSpPr>
        <p:spPr>
          <a:xfrm>
            <a:off x="5478124" y="1357922"/>
            <a:ext cx="5906181" cy="110028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8" name="Rectangle 7" descr="Bullseye">
            <a:extLst>
              <a:ext uri="{FF2B5EF4-FFF2-40B4-BE49-F238E27FC236}">
                <a16:creationId xmlns:a16="http://schemas.microsoft.com/office/drawing/2014/main" id="{89CDCCDE-4BB3-1DE4-56F2-156D096F2EC1}"/>
              </a:ext>
            </a:extLst>
          </p:cNvPr>
          <p:cNvSpPr/>
          <p:nvPr/>
        </p:nvSpPr>
        <p:spPr>
          <a:xfrm>
            <a:off x="5810961" y="1605488"/>
            <a:ext cx="605159" cy="605159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81453540-A9AA-7F8D-2C5F-D0A6E4158D17}"/>
              </a:ext>
            </a:extLst>
          </p:cNvPr>
          <p:cNvSpPr/>
          <p:nvPr/>
        </p:nvSpPr>
        <p:spPr>
          <a:xfrm>
            <a:off x="6748958" y="1357922"/>
            <a:ext cx="4635346" cy="1100289"/>
          </a:xfrm>
          <a:custGeom>
            <a:avLst/>
            <a:gdLst>
              <a:gd name="connsiteX0" fmla="*/ 0 w 4635346"/>
              <a:gd name="connsiteY0" fmla="*/ 0 h 1100289"/>
              <a:gd name="connsiteX1" fmla="*/ 4635346 w 4635346"/>
              <a:gd name="connsiteY1" fmla="*/ 0 h 1100289"/>
              <a:gd name="connsiteX2" fmla="*/ 4635346 w 4635346"/>
              <a:gd name="connsiteY2" fmla="*/ 1100289 h 1100289"/>
              <a:gd name="connsiteX3" fmla="*/ 0 w 4635346"/>
              <a:gd name="connsiteY3" fmla="*/ 1100289 h 1100289"/>
              <a:gd name="connsiteX4" fmla="*/ 0 w 4635346"/>
              <a:gd name="connsiteY4" fmla="*/ 0 h 1100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346" h="1100289">
                <a:moveTo>
                  <a:pt x="0" y="0"/>
                </a:moveTo>
                <a:lnTo>
                  <a:pt x="4635346" y="0"/>
                </a:lnTo>
                <a:lnTo>
                  <a:pt x="4635346" y="1100289"/>
                </a:lnTo>
                <a:lnTo>
                  <a:pt x="0" y="110028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6447" tIns="116447" rIns="116447" bIns="116447" numCol="1" spcCol="1270" anchor="ctr" anchorCtr="0">
            <a:noAutofit/>
          </a:bodyPr>
          <a:lstStyle/>
          <a:p>
            <a:pPr marL="0" lvl="0" indent="0" algn="l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H1:</a:t>
            </a:r>
            <a:r>
              <a:rPr lang="zh-CN" sz="1500" kern="1200" dirty="0"/>
              <a:t> </a:t>
            </a:r>
            <a:r>
              <a:rPr lang="en-GB" sz="1500" kern="1200" dirty="0"/>
              <a:t>Users overestimating their own performance will demonstrate relatively less reliance on AI systems than users demonstrating accurate self-assessment.</a:t>
            </a:r>
            <a:endParaRPr lang="en-US" sz="1500" kern="1200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A880A98-F71B-559F-7B04-66BB90617EF0}"/>
              </a:ext>
            </a:extLst>
          </p:cNvPr>
          <p:cNvSpPr/>
          <p:nvPr/>
        </p:nvSpPr>
        <p:spPr>
          <a:xfrm>
            <a:off x="5478124" y="2733285"/>
            <a:ext cx="5906181" cy="110028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3" name="Rectangle 12" descr="Run">
            <a:extLst>
              <a:ext uri="{FF2B5EF4-FFF2-40B4-BE49-F238E27FC236}">
                <a16:creationId xmlns:a16="http://schemas.microsoft.com/office/drawing/2014/main" id="{C1BEED63-7645-06D4-1B64-0639762B4BD1}"/>
              </a:ext>
            </a:extLst>
          </p:cNvPr>
          <p:cNvSpPr/>
          <p:nvPr/>
        </p:nvSpPr>
        <p:spPr>
          <a:xfrm>
            <a:off x="5810961" y="2980850"/>
            <a:ext cx="605159" cy="605159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3B671B48-25BC-9A3B-F08A-7E432476C569}"/>
              </a:ext>
            </a:extLst>
          </p:cNvPr>
          <p:cNvSpPr/>
          <p:nvPr/>
        </p:nvSpPr>
        <p:spPr>
          <a:xfrm>
            <a:off x="6748958" y="2733285"/>
            <a:ext cx="4635346" cy="1100289"/>
          </a:xfrm>
          <a:custGeom>
            <a:avLst/>
            <a:gdLst>
              <a:gd name="connsiteX0" fmla="*/ 0 w 4635346"/>
              <a:gd name="connsiteY0" fmla="*/ 0 h 1100289"/>
              <a:gd name="connsiteX1" fmla="*/ 4635346 w 4635346"/>
              <a:gd name="connsiteY1" fmla="*/ 0 h 1100289"/>
              <a:gd name="connsiteX2" fmla="*/ 4635346 w 4635346"/>
              <a:gd name="connsiteY2" fmla="*/ 1100289 h 1100289"/>
              <a:gd name="connsiteX3" fmla="*/ 0 w 4635346"/>
              <a:gd name="connsiteY3" fmla="*/ 1100289 h 1100289"/>
              <a:gd name="connsiteX4" fmla="*/ 0 w 4635346"/>
              <a:gd name="connsiteY4" fmla="*/ 0 h 1100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346" h="1100289">
                <a:moveTo>
                  <a:pt x="0" y="0"/>
                </a:moveTo>
                <a:lnTo>
                  <a:pt x="4635346" y="0"/>
                </a:lnTo>
                <a:lnTo>
                  <a:pt x="4635346" y="1100289"/>
                </a:lnTo>
                <a:lnTo>
                  <a:pt x="0" y="110028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6447" tIns="116447" rIns="116447" bIns="116447" numCol="1" spcCol="1270" anchor="ctr" anchorCtr="0">
            <a:noAutofit/>
          </a:bodyPr>
          <a:lstStyle/>
          <a:p>
            <a:pPr marL="0" lvl="0" indent="0" algn="l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H2:</a:t>
            </a:r>
            <a:r>
              <a:rPr lang="zh-CN" sz="1500" kern="1200" dirty="0"/>
              <a:t> </a:t>
            </a:r>
            <a:r>
              <a:rPr lang="en-GB" sz="1500" kern="1200" dirty="0"/>
              <a:t>Making users aware of their </a:t>
            </a:r>
            <a:r>
              <a:rPr lang="en-GB" sz="1500" kern="1200" dirty="0" err="1"/>
              <a:t>miscalibrated</a:t>
            </a:r>
            <a:r>
              <a:rPr lang="en-GB" sz="1500" kern="1200" dirty="0"/>
              <a:t> self</a:t>
            </a:r>
            <a:r>
              <a:rPr lang="en-US" sz="1500" kern="1200" dirty="0"/>
              <a:t>-</a:t>
            </a:r>
            <a:r>
              <a:rPr lang="en-GB" sz="1500" kern="1200" dirty="0"/>
              <a:t>assessment will help them improve their self-assessment</a:t>
            </a:r>
            <a:r>
              <a:rPr lang="en-US" sz="1500" kern="1200" dirty="0"/>
              <a:t>.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84587A38-B899-E435-54C8-178772881D30}"/>
              </a:ext>
            </a:extLst>
          </p:cNvPr>
          <p:cNvSpPr/>
          <p:nvPr/>
        </p:nvSpPr>
        <p:spPr>
          <a:xfrm>
            <a:off x="5478124" y="4108647"/>
            <a:ext cx="5906181" cy="110028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6" name="Rectangle 15" descr="Person with Idea">
            <a:extLst>
              <a:ext uri="{FF2B5EF4-FFF2-40B4-BE49-F238E27FC236}">
                <a16:creationId xmlns:a16="http://schemas.microsoft.com/office/drawing/2014/main" id="{68DF5BAC-D0EB-EAE4-08F6-9284D6A419A0}"/>
              </a:ext>
            </a:extLst>
          </p:cNvPr>
          <p:cNvSpPr/>
          <p:nvPr/>
        </p:nvSpPr>
        <p:spPr>
          <a:xfrm>
            <a:off x="5810961" y="4356212"/>
            <a:ext cx="605159" cy="605159"/>
          </a:xfrm>
          <a:prstGeom prst="rect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91D87EED-ABFF-A8AD-C20B-B77FABD09BE7}"/>
              </a:ext>
            </a:extLst>
          </p:cNvPr>
          <p:cNvSpPr/>
          <p:nvPr/>
        </p:nvSpPr>
        <p:spPr>
          <a:xfrm>
            <a:off x="6748958" y="4108647"/>
            <a:ext cx="4635346" cy="1100289"/>
          </a:xfrm>
          <a:custGeom>
            <a:avLst/>
            <a:gdLst>
              <a:gd name="connsiteX0" fmla="*/ 0 w 4635346"/>
              <a:gd name="connsiteY0" fmla="*/ 0 h 1100289"/>
              <a:gd name="connsiteX1" fmla="*/ 4635346 w 4635346"/>
              <a:gd name="connsiteY1" fmla="*/ 0 h 1100289"/>
              <a:gd name="connsiteX2" fmla="*/ 4635346 w 4635346"/>
              <a:gd name="connsiteY2" fmla="*/ 1100289 h 1100289"/>
              <a:gd name="connsiteX3" fmla="*/ 0 w 4635346"/>
              <a:gd name="connsiteY3" fmla="*/ 1100289 h 1100289"/>
              <a:gd name="connsiteX4" fmla="*/ 0 w 4635346"/>
              <a:gd name="connsiteY4" fmla="*/ 0 h 1100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346" h="1100289">
                <a:moveTo>
                  <a:pt x="0" y="0"/>
                </a:moveTo>
                <a:lnTo>
                  <a:pt x="4635346" y="0"/>
                </a:lnTo>
                <a:lnTo>
                  <a:pt x="4635346" y="1100289"/>
                </a:lnTo>
                <a:lnTo>
                  <a:pt x="0" y="110028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6447" tIns="116447" rIns="116447" bIns="116447" numCol="1" spcCol="1270" anchor="ctr" anchorCtr="0">
            <a:noAutofit/>
          </a:bodyPr>
          <a:lstStyle/>
          <a:p>
            <a:pPr marL="0" lvl="0" indent="0" algn="l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H3:</a:t>
            </a:r>
            <a:r>
              <a:rPr lang="zh-CN" sz="1500" kern="1200" dirty="0"/>
              <a:t> </a:t>
            </a:r>
            <a:r>
              <a:rPr lang="en-GB" sz="1500" kern="1200" dirty="0"/>
              <a:t>Making users aware of their </a:t>
            </a:r>
            <a:r>
              <a:rPr lang="en-GB" sz="1500" kern="1200" dirty="0" err="1"/>
              <a:t>miscalibrated</a:t>
            </a:r>
            <a:r>
              <a:rPr lang="en-GB" sz="1500" kern="1200" dirty="0"/>
              <a:t> self</a:t>
            </a:r>
            <a:r>
              <a:rPr lang="en-US" sz="1500" kern="1200" dirty="0"/>
              <a:t>-</a:t>
            </a:r>
            <a:r>
              <a:rPr lang="en-GB" sz="1500" kern="1200" dirty="0"/>
              <a:t>assessment will result in relatively more appropriate reliance on AI systems.</a:t>
            </a:r>
            <a:endParaRPr lang="en-US" sz="1500" kern="1200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69B88AB2-33BF-A736-2C9A-9C52F4EDFAE0}"/>
              </a:ext>
            </a:extLst>
          </p:cNvPr>
          <p:cNvSpPr/>
          <p:nvPr/>
        </p:nvSpPr>
        <p:spPr>
          <a:xfrm>
            <a:off x="5478124" y="5484009"/>
            <a:ext cx="5906181" cy="1100289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9" name="Rectangle 18" descr="Head with Gears">
            <a:extLst>
              <a:ext uri="{FF2B5EF4-FFF2-40B4-BE49-F238E27FC236}">
                <a16:creationId xmlns:a16="http://schemas.microsoft.com/office/drawing/2014/main" id="{B20FFEA0-73E7-E082-A052-D4D6B66F19E9}"/>
              </a:ext>
            </a:extLst>
          </p:cNvPr>
          <p:cNvSpPr/>
          <p:nvPr/>
        </p:nvSpPr>
        <p:spPr>
          <a:xfrm>
            <a:off x="5810961" y="5731574"/>
            <a:ext cx="605159" cy="605159"/>
          </a:xfrm>
          <a:prstGeom prst="rect">
            <a:avLst/>
          </a:prstGeom>
          <a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bg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1D7B4C0-81FE-EC2D-2B36-C5D131A171A8}"/>
              </a:ext>
            </a:extLst>
          </p:cNvPr>
          <p:cNvSpPr/>
          <p:nvPr/>
        </p:nvSpPr>
        <p:spPr>
          <a:xfrm>
            <a:off x="6748958" y="5484009"/>
            <a:ext cx="4635346" cy="1100289"/>
          </a:xfrm>
          <a:custGeom>
            <a:avLst/>
            <a:gdLst>
              <a:gd name="connsiteX0" fmla="*/ 0 w 4635346"/>
              <a:gd name="connsiteY0" fmla="*/ 0 h 1100289"/>
              <a:gd name="connsiteX1" fmla="*/ 4635346 w 4635346"/>
              <a:gd name="connsiteY1" fmla="*/ 0 h 1100289"/>
              <a:gd name="connsiteX2" fmla="*/ 4635346 w 4635346"/>
              <a:gd name="connsiteY2" fmla="*/ 1100289 h 1100289"/>
              <a:gd name="connsiteX3" fmla="*/ 0 w 4635346"/>
              <a:gd name="connsiteY3" fmla="*/ 1100289 h 1100289"/>
              <a:gd name="connsiteX4" fmla="*/ 0 w 4635346"/>
              <a:gd name="connsiteY4" fmla="*/ 0 h 1100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35346" h="1100289">
                <a:moveTo>
                  <a:pt x="0" y="0"/>
                </a:moveTo>
                <a:lnTo>
                  <a:pt x="4635346" y="0"/>
                </a:lnTo>
                <a:lnTo>
                  <a:pt x="4635346" y="1100289"/>
                </a:lnTo>
                <a:lnTo>
                  <a:pt x="0" y="110028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bg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16447" tIns="116447" rIns="116447" bIns="116447" numCol="1" spcCol="1270" anchor="ctr" anchorCtr="0">
            <a:noAutofit/>
          </a:bodyPr>
          <a:lstStyle/>
          <a:p>
            <a:pPr marL="0" lvl="0" indent="0" algn="l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500" kern="1200" dirty="0"/>
              <a:t>H4:</a:t>
            </a:r>
            <a:r>
              <a:rPr lang="zh-CN" sz="1500" kern="1200" dirty="0"/>
              <a:t> </a:t>
            </a:r>
            <a:r>
              <a:rPr lang="en-GB" sz="1500" kern="1200" dirty="0"/>
              <a:t>Providing performance feedback and meaningful explanations can facilitate appropriate reliance on the AI system.</a:t>
            </a:r>
            <a:endParaRPr lang="en-US" sz="1500" kern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312127-DD23-E58C-320A-8A8095D2737A}"/>
              </a:ext>
            </a:extLst>
          </p:cNvPr>
          <p:cNvSpPr txBox="1"/>
          <p:nvPr/>
        </p:nvSpPr>
        <p:spPr>
          <a:xfrm>
            <a:off x="5616379" y="710412"/>
            <a:ext cx="6136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Overestimated</a:t>
            </a:r>
            <a:r>
              <a:rPr lang="zh-CN" altLang="en-US" b="1" dirty="0"/>
              <a:t> </a:t>
            </a:r>
            <a:r>
              <a:rPr lang="en-US" altLang="zh-CN" b="1" dirty="0"/>
              <a:t>self-assessment</a:t>
            </a:r>
            <a:r>
              <a:rPr lang="zh-CN" altLang="en-US" b="1" dirty="0"/>
              <a:t> </a:t>
            </a:r>
            <a:r>
              <a:rPr lang="en-US" altLang="zh-CN" b="1" dirty="0"/>
              <a:t>as</a:t>
            </a:r>
            <a:r>
              <a:rPr lang="zh-CN" altLang="en-US" b="1" dirty="0"/>
              <a:t> </a:t>
            </a:r>
            <a:r>
              <a:rPr lang="en-US" altLang="zh-CN" b="1" dirty="0"/>
              <a:t>an</a:t>
            </a:r>
            <a:r>
              <a:rPr lang="zh-CN" altLang="en-US" b="1" dirty="0"/>
              <a:t> </a:t>
            </a:r>
            <a:r>
              <a:rPr lang="en-US" altLang="zh-CN" b="1" dirty="0"/>
              <a:t>indicator</a:t>
            </a:r>
            <a:r>
              <a:rPr lang="zh-CN" altLang="en-US" b="1" dirty="0"/>
              <a:t> </a:t>
            </a:r>
            <a:r>
              <a:rPr lang="en-US" altLang="zh-CN" b="1" dirty="0"/>
              <a:t>of</a:t>
            </a:r>
            <a:r>
              <a:rPr lang="zh-CN" altLang="en-US" b="1" dirty="0"/>
              <a:t> </a:t>
            </a:r>
            <a:r>
              <a:rPr lang="en-US" altLang="zh-CN" b="1" dirty="0"/>
              <a:t>DKE</a:t>
            </a:r>
            <a:endParaRPr lang="en-NL" b="1" dirty="0"/>
          </a:p>
        </p:txBody>
      </p:sp>
    </p:spTree>
    <p:extLst>
      <p:ext uri="{BB962C8B-B14F-4D97-AF65-F5344CB8AC3E}">
        <p14:creationId xmlns:p14="http://schemas.microsoft.com/office/powerpoint/2010/main" val="44424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12055-C124-DB71-CE05-08B077E60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4400"/>
              <a:t>Experimental Design</a:t>
            </a:r>
            <a:endParaRPr lang="en-US" sz="4400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936D704-5904-42AD-9DA1-E236DCE15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57945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D283874-ADDE-B81C-40CB-A640230A52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3448" y="1403153"/>
            <a:ext cx="6272554" cy="3096654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716357C-2961-690C-AE18-BEDDB182EB02}"/>
              </a:ext>
            </a:extLst>
          </p:cNvPr>
          <p:cNvSpPr txBox="1">
            <a:spLocks/>
          </p:cNvSpPr>
          <p:nvPr/>
        </p:nvSpPr>
        <p:spPr>
          <a:xfrm>
            <a:off x="7064082" y="2103120"/>
            <a:ext cx="4472922" cy="39319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Four conditions (2 × 2): </a:t>
            </a:r>
          </a:p>
          <a:p>
            <a:pPr lvl="1"/>
            <a:r>
              <a:rPr lang="en-US" altLang="zh-CN" dirty="0"/>
              <a:t>XAI × Tutorial</a:t>
            </a:r>
          </a:p>
          <a:p>
            <a:endParaRPr lang="en-US" altLang="zh-CN" dirty="0"/>
          </a:p>
          <a:p>
            <a:r>
              <a:rPr lang="en-US" altLang="zh-CN" dirty="0"/>
              <a:t>Two</a:t>
            </a:r>
            <a:r>
              <a:rPr lang="zh-CN" altLang="en-US" dirty="0"/>
              <a:t> </a:t>
            </a:r>
            <a:r>
              <a:rPr lang="en-US" altLang="zh-CN" dirty="0"/>
              <a:t>batches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tasks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 equivalent</a:t>
            </a:r>
            <a:r>
              <a:rPr lang="zh-CN" altLang="en-US" dirty="0"/>
              <a:t> </a:t>
            </a:r>
            <a:r>
              <a:rPr lang="en-US" altLang="zh-CN" dirty="0"/>
              <a:t>difficulty</a:t>
            </a:r>
          </a:p>
          <a:p>
            <a:endParaRPr lang="en-US" altLang="zh-CN" dirty="0"/>
          </a:p>
          <a:p>
            <a:r>
              <a:rPr lang="en-US" altLang="zh-CN" dirty="0"/>
              <a:t>Participants: Crowd</a:t>
            </a:r>
            <a:r>
              <a:rPr lang="zh-CN" altLang="en-US" dirty="0"/>
              <a:t> </a:t>
            </a:r>
            <a:r>
              <a:rPr lang="en-US" altLang="zh-CN" dirty="0"/>
              <a:t>workers</a:t>
            </a:r>
            <a:r>
              <a:rPr lang="zh-CN" altLang="en-US" dirty="0"/>
              <a:t> </a:t>
            </a:r>
            <a:r>
              <a:rPr lang="en-US" altLang="zh-CN" dirty="0"/>
              <a:t>from</a:t>
            </a:r>
            <a:r>
              <a:rPr lang="zh-CN" altLang="en-US" dirty="0"/>
              <a:t> </a:t>
            </a:r>
            <a:r>
              <a:rPr lang="en-US" altLang="zh-CN" dirty="0"/>
              <a:t>Prolific</a:t>
            </a:r>
          </a:p>
          <a:p>
            <a:pPr lvl="1"/>
            <a:r>
              <a:rPr lang="en-US" dirty="0"/>
              <a:t>63 (× Tutorial,× XAI)</a:t>
            </a:r>
          </a:p>
          <a:p>
            <a:pPr lvl="1"/>
            <a:r>
              <a:rPr lang="en-US" dirty="0"/>
              <a:t>62 (✓ Tutorial,× XAI)</a:t>
            </a:r>
          </a:p>
          <a:p>
            <a:pPr lvl="1"/>
            <a:r>
              <a:rPr lang="en-US" dirty="0"/>
              <a:t>62 (× Tutorial,✓ XAI)</a:t>
            </a:r>
          </a:p>
          <a:p>
            <a:pPr lvl="1"/>
            <a:r>
              <a:rPr lang="en-US" dirty="0"/>
              <a:t>62 (✓ Tutorial,✓ XAI)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19107A-7EBC-DFCE-9CAB-355C1A33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6307672"/>
            <a:ext cx="1463040" cy="2743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spcAft>
                <a:spcPts val="600"/>
              </a:spcAft>
            </a:pPr>
            <a:fld id="{4FAB73BC-B049-4115-A692-8D63A059BFB8}" type="slidenum">
              <a:rPr lang="en-US" smtClean="0"/>
              <a:pPr defTabSz="914400"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DAFCD8-4411-ADBE-0F2A-F1FD3F4983B0}"/>
              </a:ext>
            </a:extLst>
          </p:cNvPr>
          <p:cNvSpPr txBox="1"/>
          <p:nvPr/>
        </p:nvSpPr>
        <p:spPr>
          <a:xfrm>
            <a:off x="483451" y="5104664"/>
            <a:ext cx="6096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/>
              <a:t>Figure</a:t>
            </a:r>
            <a:r>
              <a:rPr lang="zh-CN" altLang="en-US" sz="1600" dirty="0"/>
              <a:t> </a:t>
            </a:r>
            <a:r>
              <a:rPr lang="en-US" altLang="zh-CN" sz="1600" dirty="0"/>
              <a:t>4.</a:t>
            </a:r>
            <a:r>
              <a:rPr lang="zh-CN" altLang="en-US" sz="1600" dirty="0"/>
              <a:t> </a:t>
            </a:r>
            <a:r>
              <a:rPr lang="en-GB" sz="1600" dirty="0"/>
              <a:t>This f</a:t>
            </a:r>
            <a:r>
              <a:rPr lang="en-US" altLang="zh-CN" sz="1600" dirty="0"/>
              <a:t>l</a:t>
            </a:r>
            <a:r>
              <a:rPr lang="en-GB" sz="1600" dirty="0"/>
              <a:t>ow chart describes the experimental condition ✓ Tutorial,✓ XAI. </a:t>
            </a:r>
            <a:r>
              <a:rPr lang="en-GB" sz="1600" dirty="0">
                <a:solidFill>
                  <a:schemeClr val="accent2"/>
                </a:solidFill>
              </a:rPr>
              <a:t>Blue</a:t>
            </a:r>
            <a:r>
              <a:rPr lang="en-GB" sz="1600" dirty="0"/>
              <a:t> boxes represent the questionnaire phase, </a:t>
            </a:r>
            <a:r>
              <a:rPr lang="en-GB" sz="1600" dirty="0">
                <a:solidFill>
                  <a:srgbClr val="FFC000"/>
                </a:solidFill>
              </a:rPr>
              <a:t>orange</a:t>
            </a:r>
            <a:r>
              <a:rPr lang="en-GB" sz="1600" dirty="0"/>
              <a:t> boxes represent the task phase.</a:t>
            </a:r>
            <a:endParaRPr lang="en-NL" sz="1600" dirty="0"/>
          </a:p>
        </p:txBody>
      </p:sp>
    </p:spTree>
    <p:extLst>
      <p:ext uri="{BB962C8B-B14F-4D97-AF65-F5344CB8AC3E}">
        <p14:creationId xmlns:p14="http://schemas.microsoft.com/office/powerpoint/2010/main" val="871937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EE5D5-55E9-F064-6D0A-3C78CD4E3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en-US" altLang="zh-CN" dirty="0"/>
              <a:t>Dependent</a:t>
            </a:r>
            <a:r>
              <a:rPr lang="zh-CN" altLang="en-US" dirty="0"/>
              <a:t> </a:t>
            </a:r>
            <a:r>
              <a:rPr lang="en-US" altLang="zh-CN" dirty="0"/>
              <a:t>Variables</a:t>
            </a:r>
            <a:endParaRPr lang="en-NL" dirty="0"/>
          </a:p>
        </p:txBody>
      </p:sp>
      <p:sp>
        <p:nvSpPr>
          <p:cNvPr id="18" name="Round Diagonal Corner Rectangle 14">
            <a:extLst>
              <a:ext uri="{FF2B5EF4-FFF2-40B4-BE49-F238E27FC236}">
                <a16:creationId xmlns:a16="http://schemas.microsoft.com/office/drawing/2014/main" id="{BEDB4B16-3D9D-4C30-8C57-CC6F23DCB0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1410" y="2249487"/>
            <a:ext cx="3494597" cy="3541714"/>
          </a:xfrm>
          <a:prstGeom prst="round2DiagRect">
            <a:avLst>
              <a:gd name="adj1" fmla="val 0"/>
              <a:gd name="adj2" fmla="val 0"/>
            </a:avLst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Graphic 10" descr="Mental Health with solid fill">
            <a:extLst>
              <a:ext uri="{FF2B5EF4-FFF2-40B4-BE49-F238E27FC236}">
                <a16:creationId xmlns:a16="http://schemas.microsoft.com/office/drawing/2014/main" id="{5050491A-DC9E-1790-155A-8A475C317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56517" y="4081638"/>
            <a:ext cx="1478076" cy="1478076"/>
          </a:xfrm>
          <a:prstGeom prst="rect">
            <a:avLst/>
          </a:prstGeom>
        </p:spPr>
      </p:pic>
      <p:pic>
        <p:nvPicPr>
          <p:cNvPr id="13" name="Graphic 12" descr="Reflection outline">
            <a:extLst>
              <a:ext uri="{FF2B5EF4-FFF2-40B4-BE49-F238E27FC236}">
                <a16:creationId xmlns:a16="http://schemas.microsoft.com/office/drawing/2014/main" id="{8B367CF8-7BE6-A31A-1EA8-5F8DC39FEF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42825" y="4081637"/>
            <a:ext cx="1478077" cy="1478077"/>
          </a:xfrm>
          <a:prstGeom prst="rect">
            <a:avLst/>
          </a:prstGeom>
        </p:spPr>
      </p:pic>
      <p:pic>
        <p:nvPicPr>
          <p:cNvPr id="7" name="Graphic 6" descr="Clipboard Mixed with solid fill">
            <a:extLst>
              <a:ext uri="{FF2B5EF4-FFF2-40B4-BE49-F238E27FC236}">
                <a16:creationId xmlns:a16="http://schemas.microsoft.com/office/drawing/2014/main" id="{424208AC-4BDA-F9FF-463A-54EA4C34F8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56518" y="2458450"/>
            <a:ext cx="1478076" cy="1478076"/>
          </a:xfrm>
          <a:prstGeom prst="rect">
            <a:avLst/>
          </a:prstGeom>
        </p:spPr>
      </p:pic>
      <p:pic>
        <p:nvPicPr>
          <p:cNvPr id="9" name="Graphic 8" descr="Handshake with solid fill">
            <a:extLst>
              <a:ext uri="{FF2B5EF4-FFF2-40B4-BE49-F238E27FC236}">
                <a16:creationId xmlns:a16="http://schemas.microsoft.com/office/drawing/2014/main" id="{D0E71C1A-31A5-675A-FAC3-709FDADBB1D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942826" y="2458450"/>
            <a:ext cx="1478076" cy="147807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0A044-D5EA-B20E-B531-C7EAC61C92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7046" y="2103120"/>
            <a:ext cx="5948154" cy="3931920"/>
          </a:xfrm>
        </p:spPr>
        <p:txBody>
          <a:bodyPr>
            <a:normAutofit/>
          </a:bodyPr>
          <a:lstStyle/>
          <a:p>
            <a:r>
              <a:rPr lang="en-US" altLang="zh-CN" dirty="0"/>
              <a:t>Performance</a:t>
            </a:r>
          </a:p>
          <a:p>
            <a:pPr lvl="1"/>
            <a:r>
              <a:rPr lang="en-US" altLang="zh-CN" dirty="0"/>
              <a:t>Accuracy</a:t>
            </a:r>
          </a:p>
          <a:p>
            <a:r>
              <a:rPr lang="en-US" altLang="zh-CN" dirty="0"/>
              <a:t>Reliance</a:t>
            </a:r>
          </a:p>
          <a:p>
            <a:pPr lvl="1"/>
            <a:r>
              <a:rPr lang="en-US" altLang="zh-CN" dirty="0"/>
              <a:t>Agreement</a:t>
            </a:r>
            <a:r>
              <a:rPr lang="zh-CN" altLang="en-US" dirty="0"/>
              <a:t> </a:t>
            </a:r>
            <a:r>
              <a:rPr lang="en-US" altLang="zh-CN" dirty="0"/>
              <a:t>Fraction</a:t>
            </a:r>
          </a:p>
          <a:p>
            <a:pPr lvl="1"/>
            <a:r>
              <a:rPr lang="en-US" altLang="zh-CN" dirty="0"/>
              <a:t>Switch</a:t>
            </a:r>
            <a:r>
              <a:rPr lang="zh-CN" altLang="en-US" dirty="0"/>
              <a:t> </a:t>
            </a:r>
            <a:r>
              <a:rPr lang="en-US" altLang="zh-CN" dirty="0"/>
              <a:t>Fraction</a:t>
            </a:r>
          </a:p>
          <a:p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</a:p>
          <a:p>
            <a:pPr lvl="1"/>
            <a:r>
              <a:rPr lang="en-US" altLang="zh-CN" dirty="0"/>
              <a:t>RAIR,</a:t>
            </a:r>
            <a:r>
              <a:rPr lang="zh-CN" altLang="en-US" dirty="0"/>
              <a:t> </a:t>
            </a:r>
            <a:r>
              <a:rPr lang="en-US" altLang="zh-CN" dirty="0"/>
              <a:t>RSR</a:t>
            </a:r>
          </a:p>
          <a:p>
            <a:pPr lvl="1"/>
            <a:r>
              <a:rPr lang="en-US" altLang="zh-CN" dirty="0"/>
              <a:t>Accuracy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initial</a:t>
            </a:r>
            <a:r>
              <a:rPr lang="zh-CN" altLang="en-US" dirty="0"/>
              <a:t> </a:t>
            </a:r>
            <a:r>
              <a:rPr lang="en-US" altLang="zh-CN" dirty="0"/>
              <a:t>disagreement</a:t>
            </a:r>
          </a:p>
          <a:p>
            <a:r>
              <a:rPr lang="en-US" altLang="zh-CN" dirty="0"/>
              <a:t>Assessment</a:t>
            </a:r>
          </a:p>
          <a:p>
            <a:pPr lvl="1"/>
            <a:r>
              <a:rPr lang="en-US" altLang="zh-CN" dirty="0"/>
              <a:t>Degree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miscalibration</a:t>
            </a:r>
          </a:p>
          <a:p>
            <a:r>
              <a:rPr lang="en-US" altLang="zh-CN" dirty="0"/>
              <a:t>…</a:t>
            </a:r>
            <a:endParaRPr lang="en-NL" dirty="0"/>
          </a:p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A29B87-E22C-3649-DC1B-A13FBC52D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6307672"/>
            <a:ext cx="14630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BA158-B902-B24E-80D8-721B50AAD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Main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H1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5559B6-BC1D-2622-53DD-F53BDFBD5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FF3A8E-D21E-E9EC-081D-EB622FF9E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4368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H1</a:t>
            </a:r>
            <a:r>
              <a:rPr lang="en-US" dirty="0"/>
              <a:t>:</a:t>
            </a:r>
            <a:r>
              <a:rPr lang="zh-CN" dirty="0"/>
              <a:t> </a:t>
            </a:r>
            <a:r>
              <a:rPr lang="en-GB" b="1" dirty="0"/>
              <a:t>Users overestimating their own performance will demonstrate relatively less reliance on AI systems than users demonstrating accurate self-assessment.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Overall,</a:t>
            </a:r>
            <a:r>
              <a:rPr lang="zh-CN" altLang="en-US" dirty="0"/>
              <a:t> </a:t>
            </a:r>
            <a:r>
              <a:rPr lang="en-GB" dirty="0"/>
              <a:t>Under &gt; Accurate &gt; Over</a:t>
            </a:r>
            <a:r>
              <a:rPr lang="zh-CN" altLang="en-US" dirty="0"/>
              <a:t> </a:t>
            </a:r>
            <a:r>
              <a:rPr lang="en-US" altLang="zh-CN" dirty="0"/>
              <a:t>exist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metric</a:t>
            </a:r>
            <a:r>
              <a:rPr lang="zh-CN" altLang="en-US" dirty="0"/>
              <a:t> </a:t>
            </a:r>
            <a:r>
              <a:rPr lang="en-US" altLang="zh-CN" dirty="0"/>
              <a:t>Accuracy,</a:t>
            </a:r>
            <a:r>
              <a:rPr lang="zh-CN" altLang="en-US" dirty="0"/>
              <a:t> </a:t>
            </a:r>
            <a:r>
              <a:rPr lang="en-US" altLang="zh-CN" dirty="0"/>
              <a:t>Accuracy-</a:t>
            </a:r>
            <a:r>
              <a:rPr lang="en-US" altLang="zh-CN" dirty="0" err="1"/>
              <a:t>wid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RSR</a:t>
            </a:r>
          </a:p>
          <a:p>
            <a:r>
              <a:rPr lang="en-US" altLang="zh-CN" dirty="0"/>
              <a:t>H1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b="1" dirty="0"/>
              <a:t>supported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experimental</a:t>
            </a:r>
            <a:r>
              <a:rPr lang="zh-CN" altLang="en-US" dirty="0"/>
              <a:t> </a:t>
            </a:r>
            <a:r>
              <a:rPr lang="en-US" altLang="zh-CN" dirty="0"/>
              <a:t>results.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5ADEE3-6469-9B5D-67A8-9331ADE66A31}"/>
              </a:ext>
            </a:extLst>
          </p:cNvPr>
          <p:cNvSpPr txBox="1"/>
          <p:nvPr/>
        </p:nvSpPr>
        <p:spPr>
          <a:xfrm>
            <a:off x="2236377" y="4754880"/>
            <a:ext cx="77192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Table</a:t>
            </a:r>
            <a:r>
              <a:rPr lang="zh-CN" altLang="en-US" sz="1400" dirty="0"/>
              <a:t> </a:t>
            </a:r>
            <a:r>
              <a:rPr lang="en-US" altLang="zh-CN" sz="1400" dirty="0"/>
              <a:t>2.</a:t>
            </a:r>
            <a:r>
              <a:rPr lang="zh-CN" altLang="en-US" sz="1400" dirty="0"/>
              <a:t> </a:t>
            </a:r>
            <a:r>
              <a:rPr lang="en-GB" sz="1400" dirty="0"/>
              <a:t>Kruskal-Wallis H-test results for </a:t>
            </a:r>
            <a:r>
              <a:rPr lang="en-US" altLang="zh-CN" sz="1400" dirty="0"/>
              <a:t>inflated</a:t>
            </a:r>
            <a:r>
              <a:rPr lang="en-GB" sz="1400" dirty="0"/>
              <a:t> self-assessments (H1) on reliance-based dependent variables.</a:t>
            </a:r>
            <a:r>
              <a:rPr lang="zh-CN" altLang="en-US" sz="1400" dirty="0"/>
              <a:t> </a:t>
            </a:r>
            <a:endParaRPr lang="en-NL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9E9309-EE2F-7163-F549-1AC77C4AE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1020" y="2773071"/>
            <a:ext cx="4942940" cy="1752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8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95D3F-0253-4777-8456-096921206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Main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H2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H3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F8E4D-EC9D-B72A-E7ED-3EF666B34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014194"/>
            <a:ext cx="10058400" cy="44374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H2:</a:t>
            </a:r>
            <a:r>
              <a:rPr lang="zh-CN" b="1" dirty="0"/>
              <a:t> </a:t>
            </a:r>
            <a:r>
              <a:rPr lang="en-GB" b="1" dirty="0"/>
              <a:t>Making users aware of their </a:t>
            </a:r>
            <a:r>
              <a:rPr lang="en-GB" b="1" dirty="0" err="1"/>
              <a:t>miscalibrated</a:t>
            </a:r>
            <a:r>
              <a:rPr lang="en-GB" b="1" dirty="0"/>
              <a:t> self</a:t>
            </a:r>
            <a:r>
              <a:rPr lang="en-US" b="1" dirty="0"/>
              <a:t>-</a:t>
            </a:r>
            <a:r>
              <a:rPr lang="en-GB" b="1" dirty="0"/>
              <a:t>assessment will help them improve their self-assessment</a:t>
            </a:r>
            <a:r>
              <a:rPr lang="en-US" b="1" dirty="0"/>
              <a:t>.</a:t>
            </a:r>
          </a:p>
          <a:p>
            <a:pPr lvl="1"/>
            <a:r>
              <a:rPr lang="en-US" altLang="zh-CN" dirty="0"/>
              <a:t>participants’</a:t>
            </a:r>
            <a:r>
              <a:rPr lang="zh-CN" altLang="en-US" dirty="0"/>
              <a:t> </a:t>
            </a:r>
            <a:r>
              <a:rPr lang="en-US" altLang="zh-CN" dirty="0"/>
              <a:t>perception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team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improves</a:t>
            </a:r>
            <a:endParaRPr lang="en-US" b="1" dirty="0"/>
          </a:p>
          <a:p>
            <a:endParaRPr lang="en-US" b="1" dirty="0"/>
          </a:p>
          <a:p>
            <a:r>
              <a:rPr lang="en-US" b="1" dirty="0"/>
              <a:t>H3:</a:t>
            </a:r>
            <a:r>
              <a:rPr lang="zh-CN" b="1" dirty="0"/>
              <a:t> </a:t>
            </a:r>
            <a:r>
              <a:rPr lang="en-GB" b="1" dirty="0"/>
              <a:t>Making users aware of their </a:t>
            </a:r>
            <a:r>
              <a:rPr lang="en-GB" b="1" dirty="0" err="1"/>
              <a:t>miscalibrated</a:t>
            </a:r>
            <a:r>
              <a:rPr lang="en-GB" b="1" dirty="0"/>
              <a:t> self</a:t>
            </a:r>
            <a:r>
              <a:rPr lang="en-US" b="1" dirty="0"/>
              <a:t>-</a:t>
            </a:r>
            <a:r>
              <a:rPr lang="en-GB" b="1" dirty="0"/>
              <a:t>assessment will result in relatively more appropriate reliance on AI systems.</a:t>
            </a:r>
            <a:endParaRPr lang="en-US" b="1" dirty="0"/>
          </a:p>
          <a:p>
            <a:pPr lvl="1"/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initial</a:t>
            </a:r>
            <a:r>
              <a:rPr lang="zh-CN" altLang="en-US" dirty="0"/>
              <a:t> </a:t>
            </a:r>
            <a:r>
              <a:rPr lang="en-US" altLang="zh-CN" dirty="0"/>
              <a:t>overestimation</a:t>
            </a:r>
            <a:r>
              <a:rPr lang="zh-CN" altLang="en-US" dirty="0"/>
              <a:t> </a:t>
            </a:r>
            <a:r>
              <a:rPr lang="en-US" altLang="zh-CN" dirty="0"/>
              <a:t>showed</a:t>
            </a:r>
            <a:r>
              <a:rPr lang="zh-CN" altLang="en-US" dirty="0"/>
              <a:t> </a:t>
            </a:r>
            <a:r>
              <a:rPr lang="en-US" altLang="zh-CN" dirty="0"/>
              <a:t>improved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reliance;</a:t>
            </a:r>
            <a:r>
              <a:rPr lang="zh-CN" altLang="en-US" dirty="0"/>
              <a:t> </a:t>
            </a:r>
            <a:endParaRPr lang="en-US" altLang="zh-CN" dirty="0"/>
          </a:p>
          <a:p>
            <a:pPr lvl="1"/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initial</a:t>
            </a:r>
            <a:r>
              <a:rPr lang="zh-CN" altLang="en-US" dirty="0"/>
              <a:t> </a:t>
            </a:r>
            <a:r>
              <a:rPr lang="en-US" altLang="zh-CN" dirty="0"/>
              <a:t>underestimation</a:t>
            </a:r>
            <a:r>
              <a:rPr lang="zh-CN" altLang="en-US" dirty="0"/>
              <a:t> </a:t>
            </a:r>
            <a:r>
              <a:rPr lang="en-US" altLang="zh-CN" dirty="0"/>
              <a:t>showed</a:t>
            </a:r>
            <a:r>
              <a:rPr lang="zh-CN" altLang="en-US" dirty="0"/>
              <a:t> </a:t>
            </a:r>
            <a:r>
              <a:rPr lang="en-US" altLang="zh-CN" dirty="0"/>
              <a:t>worse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accuracy</a:t>
            </a:r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/>
              <a:t>H2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supported,</a:t>
            </a:r>
            <a:r>
              <a:rPr lang="zh-CN" altLang="en-US" dirty="0"/>
              <a:t> </a:t>
            </a:r>
            <a:r>
              <a:rPr lang="en-US" altLang="zh-CN" b="1" dirty="0"/>
              <a:t>H3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partially</a:t>
            </a:r>
            <a:r>
              <a:rPr lang="zh-CN" altLang="en-US" dirty="0"/>
              <a:t> </a:t>
            </a:r>
            <a:r>
              <a:rPr lang="en-US" altLang="zh-CN" dirty="0"/>
              <a:t>supported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CDE505-3C58-7315-9D62-14188C3A7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28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2C20-0C69-779B-2A87-77A3DBDF5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/>
              <a:t>Experimental</a:t>
            </a:r>
            <a:r>
              <a:rPr lang="zh-CN" altLang="en-US" dirty="0"/>
              <a:t> </a:t>
            </a:r>
            <a:r>
              <a:rPr lang="en-US" altLang="zh-CN" dirty="0"/>
              <a:t>Results:</a:t>
            </a:r>
            <a:r>
              <a:rPr lang="zh-CN" altLang="en-US" dirty="0"/>
              <a:t> </a:t>
            </a:r>
            <a:r>
              <a:rPr lang="en-US" altLang="zh-CN" dirty="0"/>
              <a:t>Summary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448828-95E4-94D4-F7D5-CC9D67C0C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6307672"/>
            <a:ext cx="14630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6F28E80-36E4-3F80-DF94-B87837806E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4722625"/>
              </p:ext>
            </p:extLst>
          </p:nvPr>
        </p:nvGraphicFramePr>
        <p:xfrm>
          <a:off x="1066800" y="2529192"/>
          <a:ext cx="10058401" cy="3287356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{5C22544A-7EE6-4342-B048-85BDC9FD1C3A}</a:tableStyleId>
              </a:tblPr>
              <a:tblGrid>
                <a:gridCol w="7782227">
                  <a:extLst>
                    <a:ext uri="{9D8B030D-6E8A-4147-A177-3AD203B41FA5}">
                      <a16:colId xmlns:a16="http://schemas.microsoft.com/office/drawing/2014/main" val="1693889366"/>
                    </a:ext>
                  </a:extLst>
                </a:gridCol>
                <a:gridCol w="2276174">
                  <a:extLst>
                    <a:ext uri="{9D8B030D-6E8A-4147-A177-3AD203B41FA5}">
                      <a16:colId xmlns:a16="http://schemas.microsoft.com/office/drawing/2014/main" val="3182512099"/>
                    </a:ext>
                  </a:extLst>
                </a:gridCol>
              </a:tblGrid>
              <a:tr h="471520">
                <a:tc>
                  <a:txBody>
                    <a:bodyPr/>
                    <a:lstStyle/>
                    <a:p>
                      <a:r>
                        <a:rPr lang="en-US" altLang="zh-CN" sz="1500" b="0" cap="none" spc="0">
                          <a:solidFill>
                            <a:schemeClr val="bg1"/>
                          </a:solidFill>
                        </a:rPr>
                        <a:t>Hypothesis</a:t>
                      </a:r>
                      <a:endParaRPr lang="en-NL" sz="1500" b="0" cap="none" spc="0">
                        <a:solidFill>
                          <a:schemeClr val="bg1"/>
                        </a:solidFill>
                      </a:endParaRPr>
                    </a:p>
                  </a:txBody>
                  <a:tcPr marL="129502" marR="128957" marT="99617" marB="996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500" b="0" cap="none" spc="0">
                          <a:solidFill>
                            <a:schemeClr val="bg1"/>
                          </a:solidFill>
                        </a:rPr>
                        <a:t>Conclusion</a:t>
                      </a:r>
                      <a:endParaRPr lang="en-NL" sz="1500" b="0" cap="none" spc="0">
                        <a:solidFill>
                          <a:schemeClr val="bg1"/>
                        </a:solidFill>
                      </a:endParaRPr>
                    </a:p>
                  </a:txBody>
                  <a:tcPr marL="129502" marR="128957" marT="99617" marB="9961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2783685"/>
                  </a:ext>
                </a:extLst>
              </a:tr>
              <a:tr h="703959">
                <a:tc>
                  <a:txBody>
                    <a:bodyPr/>
                    <a:lstStyle/>
                    <a:p>
                      <a:r>
                        <a:rPr lang="en-US" altLang="zh-CN" sz="1500" cap="none" spc="0">
                          <a:solidFill>
                            <a:schemeClr val="tx1"/>
                          </a:solidFill>
                        </a:rPr>
                        <a:t>H1:</a:t>
                      </a:r>
                      <a:r>
                        <a:rPr lang="zh-CN" altLang="en-US" sz="1500" cap="none" spc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500" cap="none" spc="0">
                          <a:solidFill>
                            <a:schemeClr val="tx1"/>
                          </a:solidFill>
                        </a:rPr>
                        <a:t>Users overestimating their own performance will demonstrate relatively less reliance on AI systems than users demonstrating accurate self-assessment.</a:t>
                      </a:r>
                      <a:endParaRPr lang="en-NL" sz="15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29502" marR="128957" marT="99617" marB="996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500" cap="none" spc="0">
                          <a:solidFill>
                            <a:schemeClr val="tx1"/>
                          </a:solidFill>
                        </a:rPr>
                        <a:t>Supported</a:t>
                      </a:r>
                      <a:endParaRPr lang="en-NL" sz="15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29502" marR="128957" marT="99617" marB="996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5500198"/>
                  </a:ext>
                </a:extLst>
              </a:tr>
              <a:tr h="703959">
                <a:tc>
                  <a:txBody>
                    <a:bodyPr/>
                    <a:lstStyle/>
                    <a:p>
                      <a:r>
                        <a:rPr lang="en-US" altLang="zh-CN" sz="1500" cap="none" spc="0" dirty="0">
                          <a:solidFill>
                            <a:schemeClr val="tx1"/>
                          </a:solidFill>
                        </a:rPr>
                        <a:t>H2:</a:t>
                      </a:r>
                      <a:r>
                        <a:rPr lang="zh-CN" altLang="en-US" sz="15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500" cap="none" spc="0" dirty="0">
                          <a:solidFill>
                            <a:schemeClr val="tx1"/>
                          </a:solidFill>
                        </a:rPr>
                        <a:t>Making users aware of their </a:t>
                      </a:r>
                      <a:r>
                        <a:rPr lang="en-GB" sz="1500" cap="none" spc="0" dirty="0" err="1">
                          <a:solidFill>
                            <a:schemeClr val="tx1"/>
                          </a:solidFill>
                        </a:rPr>
                        <a:t>miscalibrated</a:t>
                      </a:r>
                      <a:r>
                        <a:rPr lang="en-GB" sz="1500" cap="none" spc="0" dirty="0">
                          <a:solidFill>
                            <a:schemeClr val="tx1"/>
                          </a:solidFill>
                        </a:rPr>
                        <a:t> self</a:t>
                      </a:r>
                      <a:r>
                        <a:rPr lang="en-US" altLang="zh-CN" sz="1500" cap="none" spc="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GB" sz="1500" cap="none" spc="0" dirty="0">
                          <a:solidFill>
                            <a:schemeClr val="tx1"/>
                          </a:solidFill>
                        </a:rPr>
                        <a:t>assessment, will help them improve their self-assessment.</a:t>
                      </a:r>
                      <a:endParaRPr lang="en-NL" sz="15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29502" marR="128957" marT="99617" marB="996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500" cap="none" spc="0">
                          <a:solidFill>
                            <a:schemeClr val="tx1"/>
                          </a:solidFill>
                        </a:rPr>
                        <a:t>Supported</a:t>
                      </a:r>
                      <a:endParaRPr lang="en-NL" sz="15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29502" marR="128957" marT="99617" marB="996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5045946"/>
                  </a:ext>
                </a:extLst>
              </a:tr>
              <a:tr h="703959">
                <a:tc>
                  <a:txBody>
                    <a:bodyPr/>
                    <a:lstStyle/>
                    <a:p>
                      <a:r>
                        <a:rPr lang="en-US" altLang="zh-CN" sz="1500" cap="none" spc="0" dirty="0">
                          <a:solidFill>
                            <a:schemeClr val="tx1"/>
                          </a:solidFill>
                        </a:rPr>
                        <a:t>H3:</a:t>
                      </a:r>
                      <a:r>
                        <a:rPr lang="zh-CN" altLang="en-US" sz="15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500" cap="none" spc="0" dirty="0">
                          <a:solidFill>
                            <a:schemeClr val="tx1"/>
                          </a:solidFill>
                        </a:rPr>
                        <a:t>Making users aware of their </a:t>
                      </a:r>
                      <a:r>
                        <a:rPr lang="en-GB" sz="1500" cap="none" spc="0" dirty="0" err="1">
                          <a:solidFill>
                            <a:schemeClr val="tx1"/>
                          </a:solidFill>
                        </a:rPr>
                        <a:t>miscalibrated</a:t>
                      </a:r>
                      <a:r>
                        <a:rPr lang="en-GB" sz="1500" cap="none" spc="0" dirty="0">
                          <a:solidFill>
                            <a:schemeClr val="tx1"/>
                          </a:solidFill>
                        </a:rPr>
                        <a:t> self</a:t>
                      </a:r>
                      <a:r>
                        <a:rPr lang="en-US" altLang="zh-CN" sz="1500" cap="none" spc="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GB" sz="1500" cap="none" spc="0" dirty="0">
                          <a:solidFill>
                            <a:schemeClr val="tx1"/>
                          </a:solidFill>
                        </a:rPr>
                        <a:t>assessment will result in relatively more appropriate reliance on AI systems.</a:t>
                      </a:r>
                      <a:endParaRPr lang="en-NL" sz="15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29502" marR="128957" marT="99617" marB="996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500" cap="none" spc="0">
                          <a:solidFill>
                            <a:schemeClr val="tx1"/>
                          </a:solidFill>
                        </a:rPr>
                        <a:t>Partially</a:t>
                      </a:r>
                      <a:r>
                        <a:rPr lang="zh-CN" altLang="en-US" sz="1500" cap="none" spc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500" cap="none" spc="0">
                          <a:solidFill>
                            <a:schemeClr val="tx1"/>
                          </a:solidFill>
                        </a:rPr>
                        <a:t>supported</a:t>
                      </a:r>
                      <a:endParaRPr lang="en-NL" sz="1500" cap="none" spc="0">
                        <a:solidFill>
                          <a:schemeClr val="tx1"/>
                        </a:solidFill>
                      </a:endParaRPr>
                    </a:p>
                  </a:txBody>
                  <a:tcPr marL="129502" marR="128957" marT="99617" marB="996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2737394"/>
                  </a:ext>
                </a:extLst>
              </a:tr>
              <a:tr h="703959">
                <a:tc>
                  <a:txBody>
                    <a:bodyPr/>
                    <a:lstStyle/>
                    <a:p>
                      <a:r>
                        <a:rPr lang="en-US" altLang="zh-CN" sz="1500" cap="none" spc="0" dirty="0">
                          <a:solidFill>
                            <a:schemeClr val="tx1"/>
                          </a:solidFill>
                        </a:rPr>
                        <a:t>H4:</a:t>
                      </a:r>
                      <a:r>
                        <a:rPr lang="zh-CN" altLang="en-US" sz="15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500" cap="none" spc="0" dirty="0">
                          <a:solidFill>
                            <a:schemeClr val="tx1"/>
                          </a:solidFill>
                        </a:rPr>
                        <a:t>Providing performance feedback and meaningful explanations can facilitate appropriate reliance on the AI system.</a:t>
                      </a:r>
                      <a:endParaRPr lang="en-NL" sz="15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29502" marR="128957" marT="99617" marB="996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500" cap="none" spc="0" dirty="0">
                          <a:solidFill>
                            <a:schemeClr val="tx1"/>
                          </a:solidFill>
                        </a:rPr>
                        <a:t>Not</a:t>
                      </a:r>
                      <a:r>
                        <a:rPr lang="zh-CN" altLang="en-US" sz="1500" cap="none" spc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500" cap="none" spc="0" dirty="0">
                          <a:solidFill>
                            <a:schemeClr val="tx1"/>
                          </a:solidFill>
                        </a:rPr>
                        <a:t>supported</a:t>
                      </a:r>
                      <a:endParaRPr lang="en-NL" sz="1500" cap="none" spc="0" dirty="0">
                        <a:solidFill>
                          <a:schemeClr val="tx1"/>
                        </a:solidFill>
                      </a:endParaRPr>
                    </a:p>
                  </a:txBody>
                  <a:tcPr marL="129502" marR="128957" marT="99617" marB="9961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0865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668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BA158-B902-B24E-80D8-721B50AAD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Main</a:t>
            </a:r>
            <a:r>
              <a:rPr lang="zh-CN" altLang="en-US" dirty="0"/>
              <a:t> </a:t>
            </a:r>
            <a:r>
              <a:rPr lang="en-US" altLang="zh-CN" dirty="0"/>
              <a:t>Takeaways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B374E-53D5-20FB-DBE3-99AF9912F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Users</a:t>
            </a:r>
            <a:r>
              <a:rPr lang="en-GB" dirty="0"/>
              <a:t> who overestimate their performance tend to exhibit under-reliance on AI systems, which hinders optimal team performance</a:t>
            </a:r>
          </a:p>
          <a:p>
            <a:endParaRPr lang="en-GB" dirty="0"/>
          </a:p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designed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intervention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help</a:t>
            </a:r>
            <a:r>
              <a:rPr lang="zh-CN" altLang="en-US" dirty="0"/>
              <a:t> </a:t>
            </a:r>
            <a:r>
              <a:rPr lang="en-US" altLang="zh-CN" dirty="0"/>
              <a:t>users</a:t>
            </a:r>
            <a:r>
              <a:rPr lang="zh-CN" altLang="en-US" dirty="0"/>
              <a:t> </a:t>
            </a:r>
            <a:r>
              <a:rPr lang="en-US" altLang="zh-CN" dirty="0"/>
              <a:t>calibrate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facilitate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among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DKE;</a:t>
            </a:r>
            <a:r>
              <a:rPr lang="zh-CN" altLang="en-US" dirty="0"/>
              <a:t> </a:t>
            </a:r>
            <a:r>
              <a:rPr lang="en-US" altLang="zh-CN" dirty="0"/>
              <a:t>but</a:t>
            </a:r>
            <a:r>
              <a:rPr lang="zh-CN" altLang="en-US" dirty="0"/>
              <a:t> </a:t>
            </a:r>
            <a:r>
              <a:rPr lang="en-US" altLang="zh-CN" dirty="0"/>
              <a:t>it</a:t>
            </a:r>
            <a:r>
              <a:rPr lang="zh-CN" altLang="en-US" dirty="0"/>
              <a:t> </a:t>
            </a:r>
            <a:r>
              <a:rPr lang="en-US" altLang="zh-CN" dirty="0"/>
              <a:t>can</a:t>
            </a:r>
            <a:r>
              <a:rPr lang="zh-CN" altLang="en-US" dirty="0"/>
              <a:t> </a:t>
            </a:r>
            <a:r>
              <a:rPr lang="en-US" altLang="zh-CN" dirty="0"/>
              <a:t>also</a:t>
            </a:r>
            <a:r>
              <a:rPr lang="zh-CN" altLang="en-US" dirty="0"/>
              <a:t> </a:t>
            </a:r>
            <a:r>
              <a:rPr lang="en-US" altLang="zh-CN" dirty="0"/>
              <a:t>hurt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underestimated</a:t>
            </a:r>
            <a:r>
              <a:rPr lang="zh-CN" altLang="en-US" dirty="0"/>
              <a:t> </a:t>
            </a:r>
            <a:r>
              <a:rPr lang="en-US" altLang="zh-CN" dirty="0"/>
              <a:t>self-assessment</a:t>
            </a:r>
          </a:p>
          <a:p>
            <a:endParaRPr lang="en-US" dirty="0"/>
          </a:p>
          <a:p>
            <a:r>
              <a:rPr lang="en-US" altLang="zh-CN" dirty="0"/>
              <a:t>A</a:t>
            </a:r>
            <a:r>
              <a:rPr lang="en-GB" dirty="0"/>
              <a:t> more </a:t>
            </a:r>
            <a:r>
              <a:rPr lang="en-US" altLang="zh-CN" dirty="0"/>
              <a:t>effective</a:t>
            </a:r>
            <a:r>
              <a:rPr lang="en-GB" dirty="0"/>
              <a:t> tutorial to promote appropriate reliance can be one that helps users understand both themselves and AI systems, and not</a:t>
            </a:r>
            <a:r>
              <a:rPr lang="zh-CN" altLang="en-US" dirty="0"/>
              <a:t> </a:t>
            </a:r>
            <a:r>
              <a:rPr lang="en-GB" dirty="0"/>
              <a:t>only revealing the weakness but also showing the strengths of each.</a:t>
            </a:r>
          </a:p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5559B6-BC1D-2622-53DD-F53BDFBD5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317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60BBF-53BE-03D5-BDA8-88EC105E3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en-US" altLang="zh-CN" dirty="0"/>
              <a:t>Q</a:t>
            </a:r>
            <a:r>
              <a:rPr lang="zh-CN" altLang="en-US" dirty="0"/>
              <a:t> </a:t>
            </a:r>
            <a:r>
              <a:rPr lang="en-US" altLang="zh-CN" dirty="0"/>
              <a:t>&amp;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189416-3869-CB16-67C1-3B0308D32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6307672"/>
            <a:ext cx="14630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8B0C754-1530-B48E-E449-70C4C5DA2885}"/>
              </a:ext>
            </a:extLst>
          </p:cNvPr>
          <p:cNvSpPr/>
          <p:nvPr/>
        </p:nvSpPr>
        <p:spPr>
          <a:xfrm>
            <a:off x="1203851" y="2187430"/>
            <a:ext cx="1295909" cy="1295909"/>
          </a:xfrm>
          <a:prstGeom prst="ellipse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bg1">
              <a:lumMod val="95000"/>
              <a:hueOff val="0"/>
              <a:satOff val="0"/>
              <a:lumOff val="0"/>
              <a:alphaOff val="0"/>
            </a:schemeClr>
          </a:fillRef>
          <a:effectRef idx="0">
            <a:schemeClr val="bg1">
              <a:lumMod val="9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Rectangle 11" descr="Smiling Face with No Fill">
            <a:extLst>
              <a:ext uri="{FF2B5EF4-FFF2-40B4-BE49-F238E27FC236}">
                <a16:creationId xmlns:a16="http://schemas.microsoft.com/office/drawing/2014/main" id="{AFB74EAE-4E09-7F46-A373-4BE42408CC6C}"/>
              </a:ext>
            </a:extLst>
          </p:cNvPr>
          <p:cNvSpPr/>
          <p:nvPr/>
        </p:nvSpPr>
        <p:spPr>
          <a:xfrm>
            <a:off x="1475992" y="2459571"/>
            <a:ext cx="751627" cy="751627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D3A0BEA2-662E-6D13-E627-1F16B8F151E5}"/>
              </a:ext>
            </a:extLst>
          </p:cNvPr>
          <p:cNvSpPr/>
          <p:nvPr/>
        </p:nvSpPr>
        <p:spPr>
          <a:xfrm>
            <a:off x="2777456" y="2187430"/>
            <a:ext cx="3054644" cy="1295909"/>
          </a:xfrm>
          <a:custGeom>
            <a:avLst/>
            <a:gdLst>
              <a:gd name="connsiteX0" fmla="*/ 0 w 3054644"/>
              <a:gd name="connsiteY0" fmla="*/ 0 h 1295909"/>
              <a:gd name="connsiteX1" fmla="*/ 3054644 w 3054644"/>
              <a:gd name="connsiteY1" fmla="*/ 0 h 1295909"/>
              <a:gd name="connsiteX2" fmla="*/ 3054644 w 3054644"/>
              <a:gd name="connsiteY2" fmla="*/ 1295909 h 1295909"/>
              <a:gd name="connsiteX3" fmla="*/ 0 w 3054644"/>
              <a:gd name="connsiteY3" fmla="*/ 1295909 h 1295909"/>
              <a:gd name="connsiteX4" fmla="*/ 0 w 3054644"/>
              <a:gd name="connsiteY4" fmla="*/ 0 h 1295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4644" h="1295909">
                <a:moveTo>
                  <a:pt x="0" y="0"/>
                </a:moveTo>
                <a:lnTo>
                  <a:pt x="3054644" y="0"/>
                </a:lnTo>
                <a:lnTo>
                  <a:pt x="3054644" y="1295909"/>
                </a:lnTo>
                <a:lnTo>
                  <a:pt x="0" y="129590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lvl="0" indent="0" algn="l" defTabSz="106680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400" kern="1200" dirty="0"/>
              <a:t>Thanks</a:t>
            </a:r>
            <a:r>
              <a:rPr lang="zh-CN" sz="2400" kern="1200" dirty="0"/>
              <a:t> </a:t>
            </a:r>
            <a:r>
              <a:rPr lang="en-US" sz="2400" kern="1200" dirty="0"/>
              <a:t>for</a:t>
            </a:r>
            <a:r>
              <a:rPr lang="zh-CN" sz="2400" kern="1200" dirty="0"/>
              <a:t> </a:t>
            </a:r>
            <a:r>
              <a:rPr lang="en-US" sz="2400" kern="1200" dirty="0"/>
              <a:t>listening!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ED720CA-0FD3-DADE-95B6-8C594BA55B0C}"/>
              </a:ext>
            </a:extLst>
          </p:cNvPr>
          <p:cNvSpPr/>
          <p:nvPr/>
        </p:nvSpPr>
        <p:spPr>
          <a:xfrm>
            <a:off x="1159957" y="4468252"/>
            <a:ext cx="1295909" cy="1295909"/>
          </a:xfrm>
          <a:prstGeom prst="ellipse">
            <a:avLst/>
          </a:prstGeom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bg1">
              <a:lumMod val="95000"/>
              <a:hueOff val="0"/>
              <a:satOff val="0"/>
              <a:lumOff val="0"/>
              <a:alphaOff val="0"/>
            </a:schemeClr>
          </a:fillRef>
          <a:effectRef idx="0">
            <a:schemeClr val="bg1">
              <a:lumMod val="95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" name="Rectangle 14" descr="Question mark">
            <a:extLst>
              <a:ext uri="{FF2B5EF4-FFF2-40B4-BE49-F238E27FC236}">
                <a16:creationId xmlns:a16="http://schemas.microsoft.com/office/drawing/2014/main" id="{16DA1958-470A-55B7-BDEB-5665EA020EB9}"/>
              </a:ext>
            </a:extLst>
          </p:cNvPr>
          <p:cNvSpPr/>
          <p:nvPr/>
        </p:nvSpPr>
        <p:spPr>
          <a:xfrm>
            <a:off x="1432129" y="4740393"/>
            <a:ext cx="751627" cy="751627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9505995A-3018-0774-DDD2-5B8436A9CDA3}"/>
              </a:ext>
            </a:extLst>
          </p:cNvPr>
          <p:cNvSpPr/>
          <p:nvPr/>
        </p:nvSpPr>
        <p:spPr>
          <a:xfrm>
            <a:off x="2723519" y="4468252"/>
            <a:ext cx="3054644" cy="1295909"/>
          </a:xfrm>
          <a:custGeom>
            <a:avLst/>
            <a:gdLst>
              <a:gd name="connsiteX0" fmla="*/ 0 w 3054644"/>
              <a:gd name="connsiteY0" fmla="*/ 0 h 1295909"/>
              <a:gd name="connsiteX1" fmla="*/ 3054644 w 3054644"/>
              <a:gd name="connsiteY1" fmla="*/ 0 h 1295909"/>
              <a:gd name="connsiteX2" fmla="*/ 3054644 w 3054644"/>
              <a:gd name="connsiteY2" fmla="*/ 1295909 h 1295909"/>
              <a:gd name="connsiteX3" fmla="*/ 0 w 3054644"/>
              <a:gd name="connsiteY3" fmla="*/ 1295909 h 1295909"/>
              <a:gd name="connsiteX4" fmla="*/ 0 w 3054644"/>
              <a:gd name="connsiteY4" fmla="*/ 0 h 1295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54644" h="1295909">
                <a:moveTo>
                  <a:pt x="0" y="0"/>
                </a:moveTo>
                <a:lnTo>
                  <a:pt x="3054644" y="0"/>
                </a:lnTo>
                <a:lnTo>
                  <a:pt x="3054644" y="1295909"/>
                </a:lnTo>
                <a:lnTo>
                  <a:pt x="0" y="1295909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defTabSz="1066800">
              <a:spcBef>
                <a:spcPct val="0"/>
              </a:spcBef>
              <a:spcAft>
                <a:spcPct val="35000"/>
              </a:spcAft>
            </a:pPr>
            <a:r>
              <a:rPr lang="en-US" altLang="zh-CN" sz="2400" kern="1200" dirty="0"/>
              <a:t>Contact</a:t>
            </a:r>
            <a:r>
              <a:rPr lang="en-US" altLang="zh-CN" sz="2400" b="1" kern="1200" dirty="0"/>
              <a:t>:</a:t>
            </a:r>
            <a:r>
              <a:rPr lang="zh-CN" altLang="en-US" sz="2400" b="1" kern="1200" dirty="0"/>
              <a:t> </a:t>
            </a:r>
            <a:r>
              <a:rPr lang="en-US" altLang="zh-CN" sz="2400" b="1" dirty="0" err="1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g.he@tudelft.nl</a:t>
            </a:r>
            <a:endParaRPr lang="en-US" altLang="zh-CN" sz="2400"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" name="Google Shape;786;p49">
            <a:extLst>
              <a:ext uri="{FF2B5EF4-FFF2-40B4-BE49-F238E27FC236}">
                <a16:creationId xmlns:a16="http://schemas.microsoft.com/office/drawing/2014/main" id="{12E69769-4F17-DDE1-1EAE-55DAEA61AC6A}"/>
              </a:ext>
            </a:extLst>
          </p:cNvPr>
          <p:cNvSpPr/>
          <p:nvPr/>
        </p:nvSpPr>
        <p:spPr>
          <a:xfrm>
            <a:off x="5974421" y="1949570"/>
            <a:ext cx="5515963" cy="113644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00B7D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Code</a:t>
            </a:r>
            <a:r>
              <a:rPr lang="zh-CN" altLang="en-US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and</a:t>
            </a:r>
            <a:r>
              <a:rPr lang="zh-CN" altLang="en-US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data</a:t>
            </a:r>
            <a:r>
              <a:rPr lang="e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available</a:t>
            </a:r>
            <a:r>
              <a:rPr lang="e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:</a:t>
            </a:r>
            <a:endParaRPr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https://</a:t>
            </a:r>
            <a:r>
              <a:rPr lang="en-GB" b="1" dirty="0" err="1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github.com</a:t>
            </a:r>
            <a:r>
              <a:rPr lang="en-GB" b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/</a:t>
            </a:r>
            <a:r>
              <a:rPr lang="en-GB" b="1" dirty="0" err="1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RichardHGL</a:t>
            </a:r>
            <a:r>
              <a:rPr lang="en-GB" b="1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/CHI2023_DKE</a:t>
            </a:r>
            <a:endParaRPr b="1" dirty="0">
              <a:solidFill>
                <a:schemeClr val="dk1"/>
              </a:solidFill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4633A3-5765-3CAC-5933-2929F7C24E7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366144" y="4109668"/>
            <a:ext cx="1951416" cy="240929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5FA948-8006-E3EB-51EF-A10B80D7D746}"/>
              </a:ext>
            </a:extLst>
          </p:cNvPr>
          <p:cNvSpPr txBox="1"/>
          <p:nvPr/>
        </p:nvSpPr>
        <p:spPr>
          <a:xfrm>
            <a:off x="7908897" y="3483339"/>
            <a:ext cx="4283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See</a:t>
            </a:r>
            <a:r>
              <a:rPr lang="zh-CN" altLang="en-US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more</a:t>
            </a:r>
            <a:r>
              <a:rPr lang="zh-CN" altLang="en-US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of</a:t>
            </a:r>
            <a:r>
              <a:rPr lang="zh-CN" altLang="en-US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our</a:t>
            </a:r>
            <a:r>
              <a:rPr lang="zh-CN" altLang="en-US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related</a:t>
            </a:r>
            <a:r>
              <a:rPr lang="zh-CN" altLang="en-US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 </a:t>
            </a:r>
            <a:r>
              <a:rPr lang="en-US" altLang="zh-CN" dirty="0">
                <a:solidFill>
                  <a:schemeClr val="dk1"/>
                </a:solidFill>
                <a:ea typeface="Times New Roman"/>
                <a:cs typeface="Times New Roman"/>
                <a:sym typeface="Times New Roman"/>
              </a:rPr>
              <a:t>work:</a:t>
            </a:r>
          </a:p>
        </p:txBody>
      </p:sp>
    </p:spTree>
    <p:extLst>
      <p:ext uri="{BB962C8B-B14F-4D97-AF65-F5344CB8AC3E}">
        <p14:creationId xmlns:p14="http://schemas.microsoft.com/office/powerpoint/2010/main" val="69812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CA8CE-2C62-3166-4D56-4461E7C9D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EA6481-8B8D-D524-1C16-3BA98548D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129024" cy="1371600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Complementary</a:t>
            </a:r>
            <a:r>
              <a:rPr lang="zh-CN" altLang="en-US" sz="3600" dirty="0"/>
              <a:t> </a:t>
            </a:r>
            <a:r>
              <a:rPr lang="en-US" altLang="zh-CN" sz="3600" dirty="0"/>
              <a:t>Human-AI</a:t>
            </a:r>
            <a:r>
              <a:rPr lang="zh-CN" altLang="en-US" sz="3600" dirty="0"/>
              <a:t> </a:t>
            </a:r>
            <a:r>
              <a:rPr lang="en-US" altLang="zh-CN" sz="3600" dirty="0"/>
              <a:t>Collaboration</a:t>
            </a:r>
            <a:endParaRPr lang="en-NL" sz="3600" dirty="0"/>
          </a:p>
        </p:txBody>
      </p:sp>
      <p:sp>
        <p:nvSpPr>
          <p:cNvPr id="3" name="Content Placeholder 13">
            <a:extLst>
              <a:ext uri="{FF2B5EF4-FFF2-40B4-BE49-F238E27FC236}">
                <a16:creationId xmlns:a16="http://schemas.microsoft.com/office/drawing/2014/main" id="{0A07B4CD-FAEC-BDE9-0010-D7778291F63B}"/>
              </a:ext>
            </a:extLst>
          </p:cNvPr>
          <p:cNvSpPr txBox="1">
            <a:spLocks/>
          </p:cNvSpPr>
          <p:nvPr/>
        </p:nvSpPr>
        <p:spPr>
          <a:xfrm>
            <a:off x="916060" y="4816587"/>
            <a:ext cx="10058400" cy="8123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3200" dirty="0"/>
              <a:t>How?</a:t>
            </a:r>
            <a:r>
              <a:rPr lang="zh-CN" altLang="en-US" sz="3200" dirty="0"/>
              <a:t> </a:t>
            </a:r>
            <a:r>
              <a:rPr lang="en-US" altLang="zh-CN" sz="3200" dirty="0">
                <a:sym typeface="Wingdings" pitchFamily="2" charset="2"/>
              </a:rPr>
              <a:t></a:t>
            </a:r>
            <a:r>
              <a:rPr lang="zh-CN" altLang="en-US" sz="3200" dirty="0"/>
              <a:t> </a:t>
            </a:r>
            <a:r>
              <a:rPr lang="en-US" altLang="zh-CN" sz="3200" dirty="0"/>
              <a:t>Appropriate</a:t>
            </a:r>
            <a:r>
              <a:rPr lang="zh-CN" altLang="en-US" sz="3200" dirty="0"/>
              <a:t> </a:t>
            </a:r>
            <a:r>
              <a:rPr lang="en-US" altLang="zh-CN" sz="3200" dirty="0"/>
              <a:t>reliance</a:t>
            </a:r>
            <a:endParaRPr lang="en-NL" sz="32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118913-A101-8484-3A64-02DECB83A11A}"/>
              </a:ext>
            </a:extLst>
          </p:cNvPr>
          <p:cNvGrpSpPr/>
          <p:nvPr/>
        </p:nvGrpSpPr>
        <p:grpSpPr>
          <a:xfrm>
            <a:off x="2237579" y="2543402"/>
            <a:ext cx="7415361" cy="1464328"/>
            <a:chOff x="1505415" y="2886302"/>
            <a:chExt cx="7415361" cy="1464328"/>
          </a:xfrm>
        </p:grpSpPr>
        <p:pic>
          <p:nvPicPr>
            <p:cNvPr id="12" name="Graphic 11" descr="User outline">
              <a:extLst>
                <a:ext uri="{FF2B5EF4-FFF2-40B4-BE49-F238E27FC236}">
                  <a16:creationId xmlns:a16="http://schemas.microsoft.com/office/drawing/2014/main" id="{8D1F98AB-E3AB-7D76-1984-AE30F27880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05415" y="2886302"/>
              <a:ext cx="1464328" cy="146432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436D732-2BDF-663F-9592-CAD59AB4727E}"/>
                </a:ext>
              </a:extLst>
            </p:cNvPr>
            <p:cNvSpPr txBox="1"/>
            <p:nvPr/>
          </p:nvSpPr>
          <p:spPr>
            <a:xfrm>
              <a:off x="3477224" y="3326079"/>
              <a:ext cx="49622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3200" dirty="0"/>
                <a:t>+</a:t>
              </a:r>
              <a:endParaRPr lang="en-NL" sz="32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B194511-B72F-8C02-AD01-D444CD27E931}"/>
                </a:ext>
              </a:extLst>
            </p:cNvPr>
            <p:cNvSpPr txBox="1"/>
            <p:nvPr/>
          </p:nvSpPr>
          <p:spPr>
            <a:xfrm>
              <a:off x="6452741" y="3326079"/>
              <a:ext cx="49622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3200" dirty="0"/>
                <a:t>&gt;</a:t>
              </a:r>
              <a:endParaRPr lang="en-NL" sz="3200" dirty="0"/>
            </a:p>
          </p:txBody>
        </p:sp>
        <p:pic>
          <p:nvPicPr>
            <p:cNvPr id="10" name="Graphic 9" descr="Robot outline">
              <a:extLst>
                <a:ext uri="{FF2B5EF4-FFF2-40B4-BE49-F238E27FC236}">
                  <a16:creationId xmlns:a16="http://schemas.microsoft.com/office/drawing/2014/main" id="{50B96105-29E7-2AA6-E82B-1AF5BA685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480934" y="2886303"/>
              <a:ext cx="1464326" cy="1464326"/>
            </a:xfrm>
            <a:prstGeom prst="rect">
              <a:avLst/>
            </a:prstGeom>
          </p:spPr>
        </p:pic>
        <p:pic>
          <p:nvPicPr>
            <p:cNvPr id="11" name="Graphic 10" descr="Robot outline">
              <a:extLst>
                <a:ext uri="{FF2B5EF4-FFF2-40B4-BE49-F238E27FC236}">
                  <a16:creationId xmlns:a16="http://schemas.microsoft.com/office/drawing/2014/main" id="{A9CB66AE-B5EC-BD40-FE85-FBF8A6B55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456450" y="2886303"/>
              <a:ext cx="1464326" cy="14643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969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F0EBA47-6C0D-308D-CC9E-F8806ED4F9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08" r="29344" b="1"/>
          <a:stretch/>
        </p:blipFill>
        <p:spPr bwMode="auto">
          <a:xfrm>
            <a:off x="7837371" y="237744"/>
            <a:ext cx="4124416" cy="638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3CEB4C-E2A8-09EA-D2C1-C15F24921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744183"/>
          </a:xfrm>
        </p:spPr>
        <p:txBody>
          <a:bodyPr>
            <a:noAutofit/>
          </a:bodyPr>
          <a:lstStyle/>
          <a:p>
            <a:r>
              <a:rPr lang="en-US" altLang="zh-CN" sz="4000" dirty="0"/>
              <a:t>Human-AI</a:t>
            </a:r>
            <a:r>
              <a:rPr lang="zh-CN" altLang="en-US" sz="4000" dirty="0"/>
              <a:t> </a:t>
            </a:r>
            <a:r>
              <a:rPr lang="en-US" altLang="zh-CN" sz="4000" dirty="0"/>
              <a:t>Decision</a:t>
            </a:r>
            <a:r>
              <a:rPr lang="zh-CN" altLang="en-US" sz="4000" dirty="0"/>
              <a:t> </a:t>
            </a:r>
            <a:r>
              <a:rPr lang="en-US" altLang="zh-CN" sz="4000" dirty="0"/>
              <a:t>Making</a:t>
            </a:r>
            <a:br>
              <a:rPr lang="en-US" altLang="zh-CN" sz="4000" dirty="0"/>
            </a:br>
            <a:endParaRPr lang="en-NL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CCFF8-E2E8-3391-2F7E-8F4F2E0BB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0" y="2386584"/>
            <a:ext cx="5445493" cy="3648456"/>
          </a:xfrm>
        </p:spPr>
        <p:txBody>
          <a:bodyPr>
            <a:normAutofit/>
          </a:bodyPr>
          <a:lstStyle/>
          <a:p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</a:p>
          <a:p>
            <a:pPr lvl="1"/>
            <a:r>
              <a:rPr lang="en-US" altLang="zh-CN" dirty="0"/>
              <a:t>Across</a:t>
            </a:r>
            <a:r>
              <a:rPr lang="zh-CN" altLang="en-US" dirty="0"/>
              <a:t> </a:t>
            </a:r>
            <a:r>
              <a:rPr lang="en-US" altLang="zh-CN" dirty="0"/>
              <a:t>high-stakes</a:t>
            </a:r>
            <a:r>
              <a:rPr lang="zh-CN" altLang="en-US" dirty="0"/>
              <a:t> </a:t>
            </a:r>
            <a:r>
              <a:rPr lang="en-US" altLang="zh-CN" dirty="0"/>
              <a:t>domains</a:t>
            </a:r>
            <a:r>
              <a:rPr lang="zh-CN" altLang="en-US" dirty="0"/>
              <a:t> </a:t>
            </a:r>
            <a:r>
              <a:rPr lang="en-US" altLang="zh-CN" dirty="0"/>
              <a:t>(e.g.,</a:t>
            </a:r>
            <a:r>
              <a:rPr lang="zh-CN" altLang="en-US" dirty="0"/>
              <a:t> </a:t>
            </a:r>
            <a:r>
              <a:rPr lang="en-US" altLang="zh-CN" dirty="0"/>
              <a:t>financial and</a:t>
            </a:r>
            <a:r>
              <a:rPr lang="zh-CN" altLang="en-US" dirty="0"/>
              <a:t> </a:t>
            </a:r>
            <a:r>
              <a:rPr lang="en-US" altLang="zh-CN" dirty="0"/>
              <a:t>medical</a:t>
            </a:r>
            <a:r>
              <a:rPr lang="zh-CN" altLang="en-US" dirty="0"/>
              <a:t> </a:t>
            </a:r>
            <a:r>
              <a:rPr lang="en-US" altLang="zh-CN" dirty="0"/>
              <a:t>domains)</a:t>
            </a:r>
          </a:p>
          <a:p>
            <a:pPr lvl="1"/>
            <a:r>
              <a:rPr lang="en-US" altLang="zh-CN" dirty="0"/>
              <a:t>Human</a:t>
            </a:r>
            <a:r>
              <a:rPr lang="zh-CN" altLang="en-US" dirty="0"/>
              <a:t> </a:t>
            </a:r>
            <a:r>
              <a:rPr lang="en-US" altLang="zh-CN" dirty="0"/>
              <a:t>factors</a:t>
            </a:r>
            <a:r>
              <a:rPr lang="zh-CN" altLang="en-US" dirty="0"/>
              <a:t> </a:t>
            </a:r>
            <a:r>
              <a:rPr lang="en-US" altLang="zh-CN" dirty="0"/>
              <a:t>matter</a:t>
            </a:r>
          </a:p>
          <a:p>
            <a:pPr marL="0" indent="0">
              <a:buNone/>
            </a:pPr>
            <a:endParaRPr lang="en-US" altLang="zh-CN" dirty="0"/>
          </a:p>
          <a:p>
            <a:r>
              <a:rPr lang="en-US" altLang="zh-CN" dirty="0"/>
              <a:t>Goal: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(AR)</a:t>
            </a:r>
          </a:p>
          <a:p>
            <a:pPr lvl="1"/>
            <a:r>
              <a:rPr lang="en-US" altLang="zh-CN" dirty="0"/>
              <a:t>Complementary</a:t>
            </a:r>
            <a:r>
              <a:rPr lang="zh-CN" altLang="en-US" dirty="0"/>
              <a:t> </a:t>
            </a:r>
            <a:r>
              <a:rPr lang="en-US" altLang="zh-CN" dirty="0"/>
              <a:t>team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</a:p>
          <a:p>
            <a:pPr lvl="1"/>
            <a:r>
              <a:rPr lang="en-US" altLang="zh-CN" dirty="0"/>
              <a:t>Over-reliance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Under-reliance</a:t>
            </a:r>
          </a:p>
          <a:p>
            <a:pPr lvl="1"/>
            <a:r>
              <a:rPr lang="en-US" altLang="zh-CN" dirty="0"/>
              <a:t>Interventions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facilitate</a:t>
            </a:r>
            <a:r>
              <a:rPr lang="zh-CN" altLang="en-US" dirty="0"/>
              <a:t> </a:t>
            </a:r>
            <a:r>
              <a:rPr lang="en-US" altLang="zh-CN" dirty="0"/>
              <a:t>AR</a:t>
            </a:r>
            <a:r>
              <a:rPr lang="zh-CN" altLang="en-US" dirty="0"/>
              <a:t> </a:t>
            </a:r>
            <a:r>
              <a:rPr lang="en-US" altLang="zh-CN" dirty="0"/>
              <a:t>(e.g.,</a:t>
            </a:r>
            <a:r>
              <a:rPr lang="zh-CN" altLang="en-US" dirty="0"/>
              <a:t> </a:t>
            </a:r>
            <a:r>
              <a:rPr lang="en-US" altLang="zh-CN" dirty="0"/>
              <a:t>Explainable</a:t>
            </a:r>
            <a:r>
              <a:rPr lang="zh-CN" altLang="en-US" dirty="0"/>
              <a:t> </a:t>
            </a:r>
            <a:r>
              <a:rPr lang="en-US" altLang="zh-CN" dirty="0"/>
              <a:t>AI)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5909D1-4266-9C51-7A57-77AF078CD71E}"/>
              </a:ext>
            </a:extLst>
          </p:cNvPr>
          <p:cNvSpPr txBox="1"/>
          <p:nvPr/>
        </p:nvSpPr>
        <p:spPr>
          <a:xfrm>
            <a:off x="1305802" y="6358646"/>
            <a:ext cx="609765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Picture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NL" sz="11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https://enterprisetalk.com/featured/can-ai-eliminate-bias-from-decision-making/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8ECC03-3392-3FD3-F2A0-AC3A49AB1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03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6DDC5-5F0B-4F43-13B1-F4D6E20F2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4082" y="642594"/>
            <a:ext cx="4472921" cy="1371600"/>
          </a:xfrm>
        </p:spPr>
        <p:txBody>
          <a:bodyPr>
            <a:normAutofit/>
          </a:bodyPr>
          <a:lstStyle/>
          <a:p>
            <a:r>
              <a:rPr lang="en-US" altLang="zh-CN" dirty="0"/>
              <a:t>Variables</a:t>
            </a:r>
            <a:endParaRPr lang="en-NL" dirty="0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6936D704-5904-42AD-9DA1-E236DCE15D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57945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B853AA-7326-755A-7A94-1E71485C0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" y="2962665"/>
            <a:ext cx="6183174" cy="3400746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7D113FA-0381-84FB-3630-134478B6AD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4082" y="2103120"/>
            <a:ext cx="4472922" cy="3931920"/>
          </a:xfrm>
        </p:spPr>
        <p:txBody>
          <a:bodyPr>
            <a:normAutofit/>
          </a:bodyPr>
          <a:lstStyle/>
          <a:p>
            <a:r>
              <a:rPr lang="en-US" altLang="zh-CN" dirty="0"/>
              <a:t>Performance</a:t>
            </a:r>
          </a:p>
          <a:p>
            <a:pPr lvl="1"/>
            <a:r>
              <a:rPr lang="en-US" altLang="zh-CN" dirty="0"/>
              <a:t>Accuracy</a:t>
            </a:r>
          </a:p>
          <a:p>
            <a:r>
              <a:rPr lang="en-US" altLang="zh-CN" dirty="0"/>
              <a:t>Reliance</a:t>
            </a:r>
          </a:p>
          <a:p>
            <a:pPr lvl="1"/>
            <a:r>
              <a:rPr lang="en-US" altLang="zh-CN" dirty="0"/>
              <a:t>Agreement</a:t>
            </a:r>
            <a:r>
              <a:rPr lang="zh-CN" altLang="en-US" dirty="0"/>
              <a:t> </a:t>
            </a:r>
            <a:r>
              <a:rPr lang="en-US" altLang="zh-CN" dirty="0"/>
              <a:t>Fraction</a:t>
            </a:r>
          </a:p>
          <a:p>
            <a:pPr lvl="1"/>
            <a:r>
              <a:rPr lang="en-US" altLang="zh-CN" dirty="0"/>
              <a:t>Switch</a:t>
            </a:r>
            <a:r>
              <a:rPr lang="zh-CN" altLang="en-US" dirty="0"/>
              <a:t> </a:t>
            </a:r>
            <a:r>
              <a:rPr lang="en-US" altLang="zh-CN" dirty="0"/>
              <a:t>Fraction</a:t>
            </a:r>
          </a:p>
          <a:p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</a:p>
          <a:p>
            <a:pPr lvl="1"/>
            <a:r>
              <a:rPr lang="en-US" altLang="zh-CN" dirty="0"/>
              <a:t>RAIR,</a:t>
            </a:r>
            <a:r>
              <a:rPr lang="zh-CN" altLang="en-US" dirty="0"/>
              <a:t> </a:t>
            </a:r>
            <a:r>
              <a:rPr lang="en-US" altLang="zh-CN" dirty="0"/>
              <a:t>RSR</a:t>
            </a:r>
          </a:p>
          <a:p>
            <a:pPr lvl="1"/>
            <a:r>
              <a:rPr lang="en-US" altLang="zh-CN" dirty="0"/>
              <a:t>Accuracy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initial</a:t>
            </a:r>
            <a:r>
              <a:rPr lang="zh-CN" altLang="en-US" dirty="0"/>
              <a:t> </a:t>
            </a:r>
            <a:r>
              <a:rPr lang="en-US" altLang="zh-CN" dirty="0"/>
              <a:t>disagreement</a:t>
            </a:r>
          </a:p>
          <a:p>
            <a:r>
              <a:rPr lang="en-US" altLang="zh-CN" dirty="0"/>
              <a:t>Assessment</a:t>
            </a:r>
          </a:p>
          <a:p>
            <a:pPr lvl="1"/>
            <a:r>
              <a:rPr lang="en-US" altLang="zh-CN" dirty="0"/>
              <a:t>Degree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miscalibration</a:t>
            </a:r>
          </a:p>
          <a:p>
            <a:r>
              <a:rPr lang="en-US" altLang="zh-CN" dirty="0"/>
              <a:t>…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24DDA-A8CF-7372-1472-A1C7B46C5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6307672"/>
            <a:ext cx="14630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AD4791-6641-03C0-FDE1-447A35BEE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996" y="681344"/>
            <a:ext cx="5208332" cy="14355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E1CDDE4-AFD9-BF21-C6B8-857160AE8AC1}"/>
                  </a:ext>
                </a:extLst>
              </p:cNvPr>
              <p:cNvSpPr txBox="1"/>
              <p:nvPr/>
            </p:nvSpPr>
            <p:spPr>
              <a:xfrm>
                <a:off x="569223" y="2197841"/>
                <a:ext cx="5441004" cy="4792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200" dirty="0"/>
                  <a:t>Table</a:t>
                </a:r>
                <a:r>
                  <a:rPr lang="zh-CN" altLang="en-US" sz="1200" dirty="0"/>
                  <a:t> </a:t>
                </a:r>
                <a:r>
                  <a:rPr lang="en-US" altLang="zh-CN" sz="1200" dirty="0"/>
                  <a:t>1.</a:t>
                </a:r>
                <a:r>
                  <a:rPr lang="zh-CN" altLang="en-US" sz="1200" dirty="0"/>
                  <a:t> </a:t>
                </a:r>
                <a:r>
                  <a:rPr lang="en-US" altLang="zh-CN" sz="1200" dirty="0"/>
                  <a:t>Reliance</a:t>
                </a:r>
                <a:r>
                  <a:rPr lang="zh-CN" altLang="en-US" sz="1200" dirty="0"/>
                  <a:t> </a:t>
                </a:r>
                <a:r>
                  <a:rPr lang="en-US" altLang="zh-CN" sz="1200" dirty="0"/>
                  <a:t>Patterns.</a:t>
                </a:r>
                <a:r>
                  <a:rPr lang="zh-CN" altLang="en-US" sz="12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zh-CN" altLang="en-US" sz="1200" dirty="0"/>
                  <a:t> </a:t>
                </a:r>
                <a:r>
                  <a:rPr lang="en-GB" sz="1200" dirty="0"/>
                  <a:t>is initial human decision, while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2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altLang="zh-CN" sz="12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GB" sz="1200" dirty="0"/>
                  <a:t> is the final decision after AI advice.</a:t>
                </a:r>
                <a:endParaRPr lang="en-NL" sz="1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E1CDDE4-AFD9-BF21-C6B8-857160AE8A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223" y="2197841"/>
                <a:ext cx="5441004" cy="479234"/>
              </a:xfrm>
              <a:prstGeom prst="rect">
                <a:avLst/>
              </a:prstGeom>
              <a:blipFill>
                <a:blip r:embed="rId5"/>
                <a:stretch>
                  <a:fillRect t="-5263" b="-10526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4BFF1FA-6715-213E-754D-88840EBA49A2}"/>
              </a:ext>
            </a:extLst>
          </p:cNvPr>
          <p:cNvSpPr txBox="1"/>
          <p:nvPr/>
        </p:nvSpPr>
        <p:spPr>
          <a:xfrm>
            <a:off x="6579451" y="423746"/>
            <a:ext cx="1717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Simplify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slides</a:t>
            </a:r>
            <a:endParaRPr lang="en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05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3A455-138A-DB31-DDF6-19BE1791C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Main</a:t>
            </a:r>
            <a:r>
              <a:rPr lang="zh-CN" altLang="en-US" dirty="0"/>
              <a:t> </a:t>
            </a:r>
            <a:r>
              <a:rPr lang="en-US" altLang="zh-CN" dirty="0"/>
              <a:t>Results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H4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B6D68-709C-0CBF-3E99-713AD4B60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H4:</a:t>
            </a:r>
            <a:r>
              <a:rPr lang="zh-CN" b="1" dirty="0"/>
              <a:t> </a:t>
            </a:r>
            <a:r>
              <a:rPr lang="en-GB" b="1" dirty="0"/>
              <a:t>Providing performance feedback and meaningful explanations can facilitate appropriate reliance on the AI system.</a:t>
            </a:r>
            <a:endParaRPr lang="en-US" b="1" dirty="0"/>
          </a:p>
          <a:p>
            <a:endParaRPr lang="en-US" altLang="zh-CN" dirty="0"/>
          </a:p>
          <a:p>
            <a:r>
              <a:rPr lang="en-US" altLang="zh-CN" dirty="0"/>
              <a:t>Two-way</a:t>
            </a:r>
            <a:r>
              <a:rPr lang="zh-CN" altLang="en-US" dirty="0"/>
              <a:t> </a:t>
            </a:r>
            <a:r>
              <a:rPr lang="en-US" altLang="zh-CN" dirty="0"/>
              <a:t>ANOVA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compare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performance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(appropriate)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measures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participants,</a:t>
            </a:r>
            <a:r>
              <a:rPr lang="zh-CN" altLang="en-US" dirty="0"/>
              <a:t> </a:t>
            </a:r>
            <a:r>
              <a:rPr lang="en-US" altLang="zh-CN" dirty="0"/>
              <a:t>only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second</a:t>
            </a:r>
            <a:r>
              <a:rPr lang="zh-CN" altLang="en-US" dirty="0"/>
              <a:t> </a:t>
            </a:r>
            <a:r>
              <a:rPr lang="en-US" altLang="zh-CN" dirty="0"/>
              <a:t>batch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tasks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considered</a:t>
            </a:r>
          </a:p>
          <a:p>
            <a:r>
              <a:rPr lang="en-US" altLang="zh-CN" dirty="0"/>
              <a:t>No</a:t>
            </a:r>
            <a:r>
              <a:rPr lang="zh-CN" altLang="en-US" dirty="0"/>
              <a:t> </a:t>
            </a:r>
            <a:r>
              <a:rPr lang="en-US" altLang="zh-CN" dirty="0"/>
              <a:t>significant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found</a:t>
            </a:r>
            <a:r>
              <a:rPr lang="zh-CN" altLang="en-US" dirty="0"/>
              <a:t> </a:t>
            </a:r>
            <a:r>
              <a:rPr lang="en-US" altLang="zh-CN" dirty="0"/>
              <a:t>-&gt;</a:t>
            </a:r>
            <a:r>
              <a:rPr lang="zh-CN" altLang="en-US" dirty="0"/>
              <a:t> </a:t>
            </a:r>
            <a:r>
              <a:rPr lang="en-US" altLang="zh-CN" dirty="0"/>
              <a:t>H4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supported</a:t>
            </a:r>
          </a:p>
          <a:p>
            <a:endParaRPr lang="en-US" dirty="0"/>
          </a:p>
          <a:p>
            <a:r>
              <a:rPr lang="en-US" altLang="zh-CN" dirty="0"/>
              <a:t>Explanation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H4</a:t>
            </a:r>
            <a:r>
              <a:rPr lang="zh-CN" altLang="en-US" dirty="0"/>
              <a:t> </a:t>
            </a:r>
            <a:r>
              <a:rPr lang="en-US" altLang="zh-CN" dirty="0"/>
              <a:t>results:</a:t>
            </a:r>
          </a:p>
          <a:p>
            <a:pPr lvl="1"/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tutorial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participants</a:t>
            </a:r>
            <a:r>
              <a:rPr lang="zh-CN" altLang="en-US" dirty="0"/>
              <a:t> </a:t>
            </a:r>
            <a:r>
              <a:rPr lang="en-US" altLang="zh-CN" dirty="0"/>
              <a:t>who</a:t>
            </a:r>
            <a:r>
              <a:rPr lang="zh-CN" altLang="en-US" dirty="0"/>
              <a:t> </a:t>
            </a:r>
            <a:r>
              <a:rPr lang="en-US" altLang="zh-CN" dirty="0"/>
              <a:t>under-estimated</a:t>
            </a:r>
            <a:r>
              <a:rPr lang="zh-CN" altLang="en-US" dirty="0"/>
              <a:t> </a:t>
            </a:r>
            <a:r>
              <a:rPr lang="en-US" altLang="zh-CN" dirty="0"/>
              <a:t>themselves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over-estimated</a:t>
            </a:r>
            <a:r>
              <a:rPr lang="zh-CN" altLang="en-US" dirty="0"/>
              <a:t> </a:t>
            </a:r>
            <a:r>
              <a:rPr lang="en-US" altLang="zh-CN" dirty="0"/>
              <a:t>themselves</a:t>
            </a:r>
            <a:r>
              <a:rPr lang="zh-CN" altLang="en-US" dirty="0"/>
              <a:t> </a:t>
            </a:r>
            <a:r>
              <a:rPr lang="en-US" altLang="zh-CN" dirty="0"/>
              <a:t>get</a:t>
            </a:r>
            <a:r>
              <a:rPr lang="zh-CN" altLang="en-US" dirty="0"/>
              <a:t> </a:t>
            </a:r>
            <a:r>
              <a:rPr lang="en-US" altLang="zh-CN" dirty="0"/>
              <a:t>cancelled</a:t>
            </a:r>
          </a:p>
          <a:p>
            <a:pPr lvl="1"/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logic</a:t>
            </a:r>
            <a:r>
              <a:rPr lang="zh-CN" altLang="en-US" dirty="0"/>
              <a:t> </a:t>
            </a:r>
            <a:r>
              <a:rPr lang="en-US" altLang="zh-CN" dirty="0"/>
              <a:t>units-based</a:t>
            </a:r>
            <a:r>
              <a:rPr lang="zh-CN" altLang="en-US" dirty="0"/>
              <a:t> </a:t>
            </a:r>
            <a:r>
              <a:rPr lang="en-US" altLang="zh-CN" dirty="0"/>
              <a:t>explanations</a:t>
            </a:r>
            <a:r>
              <a:rPr lang="zh-CN" altLang="en-US" dirty="0"/>
              <a:t> </a:t>
            </a:r>
            <a:r>
              <a:rPr lang="en-US" altLang="zh-CN" dirty="0"/>
              <a:t>does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show</a:t>
            </a:r>
            <a:r>
              <a:rPr lang="zh-CN" altLang="en-US" dirty="0"/>
              <a:t> </a:t>
            </a:r>
            <a:r>
              <a:rPr lang="en-US" altLang="zh-CN" dirty="0"/>
              <a:t>any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reliving</a:t>
            </a:r>
            <a:r>
              <a:rPr lang="zh-CN" altLang="en-US" dirty="0"/>
              <a:t> </a:t>
            </a:r>
            <a:r>
              <a:rPr lang="en-US" altLang="zh-CN" dirty="0"/>
              <a:t>DKE</a:t>
            </a:r>
            <a:r>
              <a:rPr lang="zh-CN" altLang="en-US" dirty="0"/>
              <a:t> </a:t>
            </a:r>
            <a:r>
              <a:rPr lang="en-US" altLang="zh-CN" dirty="0"/>
              <a:t>or</a:t>
            </a:r>
            <a:r>
              <a:rPr lang="zh-CN" altLang="en-US" dirty="0"/>
              <a:t> </a:t>
            </a:r>
            <a:r>
              <a:rPr lang="en-US" altLang="zh-CN" dirty="0"/>
              <a:t>facilitating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</a:p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D9D7EF-C75F-B69E-30D6-818B34196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84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CA8CE-2C62-3166-4D56-4461E7C9D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EA6481-8B8D-D524-1C16-3BA98548D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129024" cy="1371600"/>
          </a:xfrm>
        </p:spPr>
        <p:txBody>
          <a:bodyPr>
            <a:normAutofit/>
          </a:bodyPr>
          <a:lstStyle/>
          <a:p>
            <a:r>
              <a:rPr lang="en-US" altLang="zh-CN" sz="4000" dirty="0"/>
              <a:t>Is</a:t>
            </a:r>
            <a:r>
              <a:rPr lang="zh-CN" altLang="en-US" sz="4000" dirty="0"/>
              <a:t> </a:t>
            </a:r>
            <a:r>
              <a:rPr lang="en-US" altLang="zh-CN" sz="4000" dirty="0"/>
              <a:t>human-AI</a:t>
            </a:r>
            <a:r>
              <a:rPr lang="zh-CN" altLang="en-US" sz="4000" dirty="0"/>
              <a:t> </a:t>
            </a:r>
            <a:r>
              <a:rPr lang="en-US" altLang="zh-CN" sz="4000" dirty="0"/>
              <a:t>team</a:t>
            </a:r>
            <a:r>
              <a:rPr lang="zh-CN" altLang="en-US" sz="4000" dirty="0"/>
              <a:t> </a:t>
            </a:r>
            <a:r>
              <a:rPr lang="en-US" altLang="zh-CN" sz="4000" dirty="0"/>
              <a:t>better</a:t>
            </a:r>
            <a:r>
              <a:rPr lang="zh-CN" altLang="en-US" sz="4000" dirty="0"/>
              <a:t> </a:t>
            </a:r>
            <a:r>
              <a:rPr lang="en-US" altLang="zh-CN" sz="4000" dirty="0"/>
              <a:t>than</a:t>
            </a:r>
            <a:r>
              <a:rPr lang="zh-CN" altLang="en-US" sz="4000" dirty="0"/>
              <a:t> </a:t>
            </a:r>
            <a:r>
              <a:rPr lang="en-US" altLang="zh-CN" sz="4000" dirty="0"/>
              <a:t>AI</a:t>
            </a:r>
            <a:r>
              <a:rPr lang="zh-CN" altLang="en-US" sz="4000" dirty="0"/>
              <a:t> </a:t>
            </a:r>
            <a:r>
              <a:rPr lang="en-US" altLang="zh-CN" sz="4000" dirty="0"/>
              <a:t>alone?</a:t>
            </a:r>
            <a:endParaRPr lang="en-NL" sz="4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3E2A21-FAFE-2CF1-926B-C0A009E62C26}"/>
              </a:ext>
            </a:extLst>
          </p:cNvPr>
          <p:cNvSpPr txBox="1"/>
          <p:nvPr/>
        </p:nvSpPr>
        <p:spPr>
          <a:xfrm>
            <a:off x="9628048" y="3326079"/>
            <a:ext cx="4962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NL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ontent Placeholder 13">
            <a:extLst>
              <a:ext uri="{FF2B5EF4-FFF2-40B4-BE49-F238E27FC236}">
                <a16:creationId xmlns:a16="http://schemas.microsoft.com/office/drawing/2014/main" id="{1AFB6690-5A8E-95B4-C63B-53964AF52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9503" y="5054320"/>
            <a:ext cx="3237571" cy="608194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3600" dirty="0">
                <a:solidFill>
                  <a:srgbClr val="FF0000"/>
                </a:solidFill>
              </a:rPr>
              <a:t>Not</a:t>
            </a:r>
            <a:r>
              <a:rPr lang="zh-CN" altLang="en-US" sz="3600" dirty="0">
                <a:solidFill>
                  <a:srgbClr val="FF0000"/>
                </a:solidFill>
              </a:rPr>
              <a:t> </a:t>
            </a:r>
            <a:r>
              <a:rPr lang="en-US" altLang="zh-CN" sz="3600" dirty="0">
                <a:solidFill>
                  <a:srgbClr val="FF0000"/>
                </a:solidFill>
              </a:rPr>
              <a:t>Always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E2F3197-6FBB-B3DA-1D93-239739F2190B}"/>
              </a:ext>
            </a:extLst>
          </p:cNvPr>
          <p:cNvGrpSpPr/>
          <p:nvPr/>
        </p:nvGrpSpPr>
        <p:grpSpPr>
          <a:xfrm>
            <a:off x="1505415" y="2886302"/>
            <a:ext cx="7415361" cy="1464328"/>
            <a:chOff x="1505415" y="2886302"/>
            <a:chExt cx="7415361" cy="1464328"/>
          </a:xfrm>
        </p:grpSpPr>
        <p:pic>
          <p:nvPicPr>
            <p:cNvPr id="7" name="Graphic 6" descr="User outline">
              <a:extLst>
                <a:ext uri="{FF2B5EF4-FFF2-40B4-BE49-F238E27FC236}">
                  <a16:creationId xmlns:a16="http://schemas.microsoft.com/office/drawing/2014/main" id="{2646143B-45C2-17C4-B28A-4955A593C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05415" y="2886302"/>
              <a:ext cx="1464328" cy="146432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6423A1D-CE23-5624-4266-0D33A50153AB}"/>
                </a:ext>
              </a:extLst>
            </p:cNvPr>
            <p:cNvSpPr txBox="1"/>
            <p:nvPr/>
          </p:nvSpPr>
          <p:spPr>
            <a:xfrm>
              <a:off x="3477224" y="3326079"/>
              <a:ext cx="49622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3200" dirty="0"/>
                <a:t>+</a:t>
              </a:r>
              <a:endParaRPr lang="en-NL" sz="320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3B1DEDF-685E-61F3-0B2C-6F99C6F84363}"/>
                </a:ext>
              </a:extLst>
            </p:cNvPr>
            <p:cNvSpPr txBox="1"/>
            <p:nvPr/>
          </p:nvSpPr>
          <p:spPr>
            <a:xfrm>
              <a:off x="6452741" y="3326079"/>
              <a:ext cx="49622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3200" dirty="0"/>
                <a:t>&gt;</a:t>
              </a:r>
              <a:endParaRPr lang="en-NL" sz="3200" dirty="0"/>
            </a:p>
          </p:txBody>
        </p:sp>
        <p:pic>
          <p:nvPicPr>
            <p:cNvPr id="10" name="Graphic 9" descr="Robot outline">
              <a:extLst>
                <a:ext uri="{FF2B5EF4-FFF2-40B4-BE49-F238E27FC236}">
                  <a16:creationId xmlns:a16="http://schemas.microsoft.com/office/drawing/2014/main" id="{4652B2FF-CF75-7863-55CD-9118AC0BC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480934" y="2886303"/>
              <a:ext cx="1464326" cy="1464326"/>
            </a:xfrm>
            <a:prstGeom prst="rect">
              <a:avLst/>
            </a:prstGeom>
          </p:spPr>
        </p:pic>
        <p:pic>
          <p:nvPicPr>
            <p:cNvPr id="11" name="Graphic 10" descr="Robot outline">
              <a:extLst>
                <a:ext uri="{FF2B5EF4-FFF2-40B4-BE49-F238E27FC236}">
                  <a16:creationId xmlns:a16="http://schemas.microsoft.com/office/drawing/2014/main" id="{C1EECBBC-FEE6-3314-F05B-89DB2E9EF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456450" y="2886303"/>
              <a:ext cx="1464326" cy="14643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65938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CA8CE-2C62-3166-4D56-4461E7C9D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513E473F-230E-2F37-BEDA-532C3997C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4482790"/>
            <a:ext cx="10058400" cy="1552250"/>
          </a:xfrm>
        </p:spPr>
        <p:txBody>
          <a:bodyPr/>
          <a:lstStyle/>
          <a:p>
            <a:r>
              <a:rPr lang="en-US" altLang="zh-CN" dirty="0"/>
              <a:t>Over-reliance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under-reliance</a:t>
            </a:r>
          </a:p>
          <a:p>
            <a:r>
              <a:rPr lang="en-US" altLang="zh-CN" dirty="0"/>
              <a:t>Why?</a:t>
            </a:r>
            <a:endParaRPr lang="en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BAE904-0DAA-FA09-B813-DB165F7F1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/>
          <a:lstStyle/>
          <a:p>
            <a:r>
              <a:rPr lang="en-US" altLang="zh-CN" dirty="0"/>
              <a:t>Suboptimal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Teaming</a:t>
            </a:r>
            <a:endParaRPr lang="en-NL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2ED2CB5-A56B-02FF-DCA7-EDA0B9E44B6C}"/>
              </a:ext>
            </a:extLst>
          </p:cNvPr>
          <p:cNvGrpSpPr/>
          <p:nvPr/>
        </p:nvGrpSpPr>
        <p:grpSpPr>
          <a:xfrm>
            <a:off x="1505415" y="2886302"/>
            <a:ext cx="7415361" cy="1464328"/>
            <a:chOff x="1505415" y="2886302"/>
            <a:chExt cx="7415361" cy="1464328"/>
          </a:xfrm>
        </p:grpSpPr>
        <p:pic>
          <p:nvPicPr>
            <p:cNvPr id="8" name="Graphic 7" descr="User outline">
              <a:extLst>
                <a:ext uri="{FF2B5EF4-FFF2-40B4-BE49-F238E27FC236}">
                  <a16:creationId xmlns:a16="http://schemas.microsoft.com/office/drawing/2014/main" id="{578FD9E8-7706-0BB2-8457-FA09C397E2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05415" y="2886302"/>
              <a:ext cx="1464328" cy="146432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BB4E7B-EBE6-090B-674B-5DD98BF554A2}"/>
                </a:ext>
              </a:extLst>
            </p:cNvPr>
            <p:cNvSpPr txBox="1"/>
            <p:nvPr/>
          </p:nvSpPr>
          <p:spPr>
            <a:xfrm>
              <a:off x="3477224" y="3326079"/>
              <a:ext cx="49622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3200" dirty="0"/>
                <a:t>+</a:t>
              </a:r>
              <a:endParaRPr lang="en-NL" sz="32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B5ABC6A-F492-8576-9D50-155DCEC5D0A9}"/>
                </a:ext>
              </a:extLst>
            </p:cNvPr>
            <p:cNvSpPr txBox="1"/>
            <p:nvPr/>
          </p:nvSpPr>
          <p:spPr>
            <a:xfrm>
              <a:off x="6452741" y="3326079"/>
              <a:ext cx="49622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3200" dirty="0"/>
                <a:t>&lt;</a:t>
              </a:r>
              <a:endParaRPr lang="en-NL" sz="3200" dirty="0"/>
            </a:p>
          </p:txBody>
        </p:sp>
        <p:pic>
          <p:nvPicPr>
            <p:cNvPr id="15" name="Graphic 14" descr="Robot outline">
              <a:extLst>
                <a:ext uri="{FF2B5EF4-FFF2-40B4-BE49-F238E27FC236}">
                  <a16:creationId xmlns:a16="http://schemas.microsoft.com/office/drawing/2014/main" id="{72F51F4A-C615-BA4C-11B7-9C31CA4A4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480934" y="2886303"/>
              <a:ext cx="1464326" cy="1464326"/>
            </a:xfrm>
            <a:prstGeom prst="rect">
              <a:avLst/>
            </a:prstGeom>
          </p:spPr>
        </p:pic>
        <p:pic>
          <p:nvPicPr>
            <p:cNvPr id="16" name="Graphic 15" descr="Robot outline">
              <a:extLst>
                <a:ext uri="{FF2B5EF4-FFF2-40B4-BE49-F238E27FC236}">
                  <a16:creationId xmlns:a16="http://schemas.microsoft.com/office/drawing/2014/main" id="{151F5E02-3DD8-BC62-B8B3-4D80AB55C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456450" y="2886303"/>
              <a:ext cx="1464326" cy="14643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18487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032">
            <a:extLst>
              <a:ext uri="{FF2B5EF4-FFF2-40B4-BE49-F238E27FC236}">
                <a16:creationId xmlns:a16="http://schemas.microsoft.com/office/drawing/2014/main" id="{1463B9A0-C42E-402C-9AD1-9DAE533613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040" name="Rectangle 1034">
            <a:extLst>
              <a:ext uri="{FF2B5EF4-FFF2-40B4-BE49-F238E27FC236}">
                <a16:creationId xmlns:a16="http://schemas.microsoft.com/office/drawing/2014/main" id="{A069235B-22DB-4231-8291-D64DA2CDE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Rectangle 1036">
            <a:extLst>
              <a:ext uri="{FF2B5EF4-FFF2-40B4-BE49-F238E27FC236}">
                <a16:creationId xmlns:a16="http://schemas.microsoft.com/office/drawing/2014/main" id="{7AAE40DA-1F5A-4A1A-89CA-2BC620DCDB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06F4DDF-5B90-8EA1-5741-ADD099843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5605482" y="2908906"/>
            <a:ext cx="6096955" cy="343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88A71C-E859-A047-AEF6-83FAA5E9A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6423282"/>
            <a:ext cx="1463040" cy="27432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E844191B-A9FF-2014-9928-C41970270274}"/>
              </a:ext>
            </a:extLst>
          </p:cNvPr>
          <p:cNvSpPr txBox="1">
            <a:spLocks/>
          </p:cNvSpPr>
          <p:nvPr/>
        </p:nvSpPr>
        <p:spPr>
          <a:xfrm>
            <a:off x="1241171" y="1043246"/>
            <a:ext cx="7490958" cy="1465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cap="none" spc="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Knowing About Knowing: An Illusion Of Human Competence Can Hinder Appropriate Reliance On AI Systems</a:t>
            </a:r>
            <a:endParaRPr lang="en-NL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FAFFB4C3-5E19-4A6C-E2C8-E7B465136C1B}"/>
              </a:ext>
            </a:extLst>
          </p:cNvPr>
          <p:cNvSpPr txBox="1">
            <a:spLocks/>
          </p:cNvSpPr>
          <p:nvPr/>
        </p:nvSpPr>
        <p:spPr>
          <a:xfrm>
            <a:off x="1142729" y="2718366"/>
            <a:ext cx="9517450" cy="638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spcAft>
                <a:spcPts val="600"/>
              </a:spcAft>
              <a:buNone/>
            </a:pPr>
            <a:r>
              <a:rPr lang="en-NL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Gaole</a:t>
            </a:r>
            <a:r>
              <a:rPr lang="zh-CN" altLang="en-US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Lucie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Kuiper,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Ujwal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Gadiraju</a:t>
            </a:r>
            <a:endParaRPr lang="en-US" altLang="zh-C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Google Shape;550;p24">
            <a:extLst>
              <a:ext uri="{FF2B5EF4-FFF2-40B4-BE49-F238E27FC236}">
                <a16:creationId xmlns:a16="http://schemas.microsoft.com/office/drawing/2014/main" id="{4DE27144-B62D-F74E-5116-7A9E6E5923B6}"/>
              </a:ext>
            </a:extLst>
          </p:cNvPr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1880735" y="4883436"/>
            <a:ext cx="2772507" cy="1331490"/>
          </a:xfrm>
          <a:prstGeom prst="rect">
            <a:avLst/>
          </a:prstGeom>
          <a:noFill/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A1ECDDB-01A7-3BFB-5C41-225444E87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3464" y="803772"/>
            <a:ext cx="2840189" cy="1465112"/>
          </a:xfrm>
          <a:prstGeom prst="rect">
            <a:avLst/>
          </a:prstGeom>
        </p:spPr>
      </p:pic>
      <p:pic>
        <p:nvPicPr>
          <p:cNvPr id="36" name="Picture 2" descr="Lucie Kuiper">
            <a:extLst>
              <a:ext uri="{FF2B5EF4-FFF2-40B4-BE49-F238E27FC236}">
                <a16:creationId xmlns:a16="http://schemas.microsoft.com/office/drawing/2014/main" id="{F8B8DF35-64AB-A1FD-A219-7EAA1D291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536" y="3357269"/>
            <a:ext cx="1080000" cy="1080000"/>
          </a:xfrm>
          <a:prstGeom prst="ellipse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7E9B6D42-FEBA-33BB-9087-86A468A6F423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/>
          <a:srcRect l="5924" t="10547" r="10319" b="23179"/>
          <a:stretch/>
        </p:blipFill>
        <p:spPr>
          <a:xfrm>
            <a:off x="1138440" y="3357269"/>
            <a:ext cx="1080000" cy="1080000"/>
          </a:xfrm>
          <a:prstGeom prst="ellipse">
            <a:avLst/>
          </a:prstGeom>
          <a:noFill/>
          <a:effectLst>
            <a:softEdge rad="0"/>
          </a:effectLst>
        </p:spPr>
      </p:pic>
      <p:pic>
        <p:nvPicPr>
          <p:cNvPr id="38" name="Picture 6">
            <a:extLst>
              <a:ext uri="{FF2B5EF4-FFF2-40B4-BE49-F238E27FC236}">
                <a16:creationId xmlns:a16="http://schemas.microsoft.com/office/drawing/2014/main" id="{F27D3F50-A342-9844-D485-708D0D4958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/>
          <a:srcRect b="33399"/>
          <a:stretch/>
        </p:blipFill>
        <p:spPr bwMode="auto">
          <a:xfrm>
            <a:off x="4230631" y="3357269"/>
            <a:ext cx="1081072" cy="108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672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BFC19-DF67-B7A9-60AC-BA44439C2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9450" y="727627"/>
            <a:ext cx="4957553" cy="1645920"/>
          </a:xfrm>
        </p:spPr>
        <p:txBody>
          <a:bodyPr>
            <a:normAutofit/>
          </a:bodyPr>
          <a:lstStyle/>
          <a:p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endParaRPr lang="en-NL" dirty="0"/>
          </a:p>
        </p:txBody>
      </p:sp>
      <p:sp>
        <p:nvSpPr>
          <p:cNvPr id="2064" name="Rectangle 2063">
            <a:extLst>
              <a:ext uri="{FF2B5EF4-FFF2-40B4-BE49-F238E27FC236}">
                <a16:creationId xmlns:a16="http://schemas.microsoft.com/office/drawing/2014/main" id="{CD000060-D06D-4A48-BD8E-978966CCA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7654" y="727628"/>
            <a:ext cx="5367164" cy="5415552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066" name="Rectangle 2065">
            <a:extLst>
              <a:ext uri="{FF2B5EF4-FFF2-40B4-BE49-F238E27FC236}">
                <a16:creationId xmlns:a16="http://schemas.microsoft.com/office/drawing/2014/main" id="{DE4E5113-B3D0-40F8-9F39-B2C2BF92AE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3978" y="886862"/>
            <a:ext cx="5054517" cy="509708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pic>
        <p:nvPicPr>
          <p:cNvPr id="2050" name="Picture 2" descr="The Dunning-Kruger Effect: How Difficulties in Recognizing One's Own  Incompetence Lead to Inflated Self-Assessments – YLMSportScience">
            <a:extLst>
              <a:ext uri="{FF2B5EF4-FFF2-40B4-BE49-F238E27FC236}">
                <a16:creationId xmlns:a16="http://schemas.microsoft.com/office/drawing/2014/main" id="{7B56AB63-5DDF-2C70-3D42-37D958A961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5790" y="1686182"/>
            <a:ext cx="4987531" cy="395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E8D2D-2D80-7FF7-362B-4F83C972E0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9450" y="2538919"/>
            <a:ext cx="4957554" cy="3496120"/>
          </a:xfrm>
        </p:spPr>
        <p:txBody>
          <a:bodyPr>
            <a:normAutofit/>
          </a:bodyPr>
          <a:lstStyle/>
          <a:p>
            <a:r>
              <a:rPr lang="en-US" altLang="zh-CN" dirty="0"/>
              <a:t>Human</a:t>
            </a:r>
            <a:r>
              <a:rPr lang="zh-CN" altLang="en-US" dirty="0"/>
              <a:t> </a:t>
            </a:r>
            <a:r>
              <a:rPr lang="en-US" altLang="zh-CN" dirty="0"/>
              <a:t>cognitive</a:t>
            </a:r>
            <a:r>
              <a:rPr lang="zh-CN" altLang="en-US" dirty="0"/>
              <a:t> </a:t>
            </a:r>
            <a:r>
              <a:rPr lang="en-US" altLang="zh-CN" dirty="0"/>
              <a:t>bias</a:t>
            </a:r>
            <a:r>
              <a:rPr lang="zh-CN" altLang="en-US" dirty="0"/>
              <a:t> </a:t>
            </a:r>
            <a:r>
              <a:rPr lang="en-US" altLang="zh-CN" dirty="0"/>
              <a:t>may</a:t>
            </a:r>
            <a:r>
              <a:rPr lang="zh-CN" altLang="en-US" dirty="0"/>
              <a:t> </a:t>
            </a:r>
            <a:r>
              <a:rPr lang="en-US" altLang="zh-CN" dirty="0"/>
              <a:t>affect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interaction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</a:p>
          <a:p>
            <a:endParaRPr lang="en-US" altLang="zh-CN" dirty="0"/>
          </a:p>
          <a:p>
            <a:r>
              <a:rPr lang="en-US" altLang="zh-CN" dirty="0"/>
              <a:t>Our</a:t>
            </a:r>
            <a:r>
              <a:rPr lang="zh-CN" altLang="en-US" dirty="0"/>
              <a:t> </a:t>
            </a:r>
            <a:r>
              <a:rPr lang="en-US" altLang="zh-CN" dirty="0"/>
              <a:t>Focus: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</a:p>
          <a:p>
            <a:pPr lvl="1"/>
            <a:r>
              <a:rPr lang="en-US" altLang="zh-CN" dirty="0"/>
              <a:t>Meta</a:t>
            </a:r>
            <a:r>
              <a:rPr lang="zh-CN" altLang="en-US" dirty="0"/>
              <a:t> </a:t>
            </a:r>
            <a:r>
              <a:rPr lang="en-US" altLang="zh-CN" dirty="0"/>
              <a:t>Cognitive</a:t>
            </a:r>
            <a:r>
              <a:rPr lang="zh-CN" altLang="en-US" dirty="0"/>
              <a:t> </a:t>
            </a:r>
            <a:r>
              <a:rPr lang="en-US" altLang="zh-CN" dirty="0"/>
              <a:t>Bias</a:t>
            </a:r>
            <a:endParaRPr lang="en-GB" dirty="0"/>
          </a:p>
          <a:p>
            <a:pPr lvl="1"/>
            <a:r>
              <a:rPr lang="en-GB" dirty="0"/>
              <a:t>less-competent individuals overestimate their own skill and performance</a:t>
            </a:r>
          </a:p>
          <a:p>
            <a:pPr lvl="1"/>
            <a:r>
              <a:rPr lang="en-US" altLang="zh-CN" dirty="0"/>
              <a:t>DKE</a:t>
            </a:r>
            <a:r>
              <a:rPr lang="zh-CN" altLang="en-US" dirty="0"/>
              <a:t> </a:t>
            </a:r>
            <a:r>
              <a:rPr lang="en-US" altLang="zh-CN" dirty="0"/>
              <a:t>found</a:t>
            </a:r>
            <a:r>
              <a:rPr lang="zh-CN" altLang="en-US" dirty="0"/>
              <a:t> </a:t>
            </a:r>
            <a:r>
              <a:rPr lang="en-US" altLang="zh-CN" dirty="0"/>
              <a:t>across</a:t>
            </a:r>
            <a:r>
              <a:rPr lang="zh-CN" altLang="en-US" dirty="0"/>
              <a:t> </a:t>
            </a:r>
            <a:r>
              <a:rPr lang="en-US" altLang="zh-CN" dirty="0"/>
              <a:t>multiple</a:t>
            </a:r>
            <a:r>
              <a:rPr lang="zh-CN" altLang="en-US" dirty="0"/>
              <a:t> </a:t>
            </a:r>
            <a:r>
              <a:rPr lang="en-US" altLang="zh-CN" dirty="0"/>
              <a:t>domains</a:t>
            </a:r>
            <a:r>
              <a:rPr lang="zh-CN" altLang="en-US" dirty="0"/>
              <a:t> </a:t>
            </a:r>
            <a:endParaRPr lang="en-US" dirty="0"/>
          </a:p>
          <a:p>
            <a:endParaRPr lang="en-NL" dirty="0"/>
          </a:p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C9102-AD95-7B83-5768-AE2E8D7BB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6307672"/>
            <a:ext cx="14630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30230D-8412-2A20-83F8-D4EC3DF32917}"/>
              </a:ext>
            </a:extLst>
          </p:cNvPr>
          <p:cNvSpPr txBox="1"/>
          <p:nvPr/>
        </p:nvSpPr>
        <p:spPr>
          <a:xfrm>
            <a:off x="1048215" y="6200411"/>
            <a:ext cx="94216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Unskilled and unaware of it: how difficulties in recognizing one’s own incompetence lead to inflated self-assessments.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1999</a:t>
            </a:r>
            <a:endParaRPr lang="en-NL" sz="12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NL" sz="1200" dirty="0">
                <a:solidFill>
                  <a:schemeClr val="bg1">
                    <a:lumMod val="50000"/>
                  </a:schemeClr>
                </a:solidFill>
              </a:rPr>
              <a:t>I can do better than your AI: expertise and explanations.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IUI’19</a:t>
            </a:r>
            <a:endParaRPr lang="en-NL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40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3D white lines connected with dots">
            <a:extLst>
              <a:ext uri="{FF2B5EF4-FFF2-40B4-BE49-F238E27FC236}">
                <a16:creationId xmlns:a16="http://schemas.microsoft.com/office/drawing/2014/main" id="{1265A8FC-BF94-E10F-DEE6-88153C82C2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5000"/>
          </a:blip>
          <a:srcRect t="62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162F01-2318-68B0-9E22-582E080B5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en-US" altLang="zh-CN" dirty="0"/>
              <a:t>Motivation</a:t>
            </a:r>
            <a:endParaRPr lang="en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00A6F-43DC-8F8A-BC2B-49C94B4EA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3931920"/>
          </a:xfrm>
        </p:spPr>
        <p:txBody>
          <a:bodyPr>
            <a:normAutofit/>
          </a:bodyPr>
          <a:lstStyle/>
          <a:p>
            <a:r>
              <a:rPr lang="en-US" altLang="zh-CN" dirty="0"/>
              <a:t>It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still</a:t>
            </a:r>
            <a:r>
              <a:rPr lang="zh-CN" altLang="en-US" dirty="0"/>
              <a:t> </a:t>
            </a:r>
            <a:r>
              <a:rPr lang="en-US" altLang="zh-CN" dirty="0"/>
              <a:t>unclear</a:t>
            </a:r>
            <a:r>
              <a:rPr lang="zh-CN" altLang="en-US" dirty="0"/>
              <a:t>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Dunning-Kruger</a:t>
            </a:r>
            <a:r>
              <a:rPr lang="zh-CN" altLang="en-US" dirty="0"/>
              <a:t> </a:t>
            </a:r>
            <a:r>
              <a:rPr lang="en-US" altLang="zh-CN" dirty="0"/>
              <a:t>effect</a:t>
            </a:r>
            <a:r>
              <a:rPr lang="zh-CN" altLang="en-US" dirty="0"/>
              <a:t> </a:t>
            </a:r>
            <a:r>
              <a:rPr lang="en-US" altLang="zh-CN" dirty="0"/>
              <a:t>(DKE)</a:t>
            </a:r>
            <a:r>
              <a:rPr lang="zh-CN" altLang="en-US" dirty="0"/>
              <a:t> </a:t>
            </a:r>
            <a:r>
              <a:rPr lang="en-US" altLang="zh-CN" dirty="0"/>
              <a:t>affects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reliance</a:t>
            </a:r>
            <a:r>
              <a:rPr lang="zh-CN" altLang="en-US" dirty="0"/>
              <a:t> </a:t>
            </a:r>
            <a:r>
              <a:rPr lang="en-US" altLang="zh-CN" dirty="0"/>
              <a:t>on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systems</a:t>
            </a:r>
          </a:p>
          <a:p>
            <a:endParaRPr lang="en-US" dirty="0"/>
          </a:p>
          <a:p>
            <a:r>
              <a:rPr lang="en-US" altLang="zh-CN" dirty="0"/>
              <a:t>DKE</a:t>
            </a:r>
            <a:r>
              <a:rPr lang="zh-CN" altLang="en-US" dirty="0"/>
              <a:t> </a:t>
            </a:r>
            <a:r>
              <a:rPr lang="en-US" altLang="zh-CN" dirty="0"/>
              <a:t>may</a:t>
            </a:r>
            <a:r>
              <a:rPr lang="zh-CN" altLang="en-US" dirty="0"/>
              <a:t> </a:t>
            </a:r>
            <a:r>
              <a:rPr lang="en-US" altLang="zh-CN" dirty="0"/>
              <a:t>cloud</a:t>
            </a:r>
            <a:r>
              <a:rPr lang="zh-CN" altLang="en-US" dirty="0"/>
              <a:t> </a:t>
            </a:r>
            <a:r>
              <a:rPr lang="en-US" altLang="zh-CN" dirty="0"/>
              <a:t>human</a:t>
            </a:r>
            <a:r>
              <a:rPr lang="zh-CN" altLang="en-US" dirty="0"/>
              <a:t> </a:t>
            </a:r>
            <a:r>
              <a:rPr lang="en-US" altLang="zh-CN" dirty="0"/>
              <a:t>behavior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interaction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systems</a:t>
            </a:r>
          </a:p>
          <a:p>
            <a:endParaRPr lang="en-US" dirty="0"/>
          </a:p>
          <a:p>
            <a:r>
              <a:rPr lang="en-US" altLang="zh-CN" dirty="0"/>
              <a:t>DKE</a:t>
            </a:r>
            <a:r>
              <a:rPr lang="zh-CN" altLang="en-US" dirty="0"/>
              <a:t> </a:t>
            </a:r>
            <a:r>
              <a:rPr lang="en-US" altLang="zh-CN" dirty="0"/>
              <a:t>is</a:t>
            </a:r>
            <a:r>
              <a:rPr lang="zh-CN" altLang="en-US" dirty="0"/>
              <a:t> </a:t>
            </a:r>
            <a:r>
              <a:rPr lang="en-US" altLang="zh-CN" dirty="0"/>
              <a:t>closely</a:t>
            </a:r>
            <a:r>
              <a:rPr lang="zh-CN" altLang="en-US" dirty="0"/>
              <a:t> </a:t>
            </a:r>
            <a:r>
              <a:rPr lang="en-US" altLang="zh-CN" dirty="0"/>
              <a:t>related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user</a:t>
            </a:r>
            <a:r>
              <a:rPr lang="zh-CN" altLang="en-US" dirty="0"/>
              <a:t> </a:t>
            </a:r>
            <a:r>
              <a:rPr lang="en-US" altLang="zh-CN" dirty="0"/>
              <a:t>confidence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</a:p>
          <a:p>
            <a:endParaRPr lang="en-US" dirty="0"/>
          </a:p>
          <a:p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achieve</a:t>
            </a:r>
            <a:r>
              <a:rPr lang="zh-CN" altLang="en-US" dirty="0"/>
              <a:t> </a:t>
            </a:r>
            <a:r>
              <a:rPr lang="en-US" altLang="zh-CN" dirty="0"/>
              <a:t>appropriate</a:t>
            </a:r>
            <a:r>
              <a:rPr lang="zh-CN" altLang="en-US" dirty="0"/>
              <a:t> </a:t>
            </a:r>
            <a:r>
              <a:rPr lang="en-US" altLang="zh-CN" dirty="0"/>
              <a:t>reliance,</a:t>
            </a:r>
            <a:r>
              <a:rPr lang="zh-CN" altLang="en-US" dirty="0"/>
              <a:t> </a:t>
            </a:r>
            <a:r>
              <a:rPr lang="en-US" altLang="zh-CN" dirty="0"/>
              <a:t>users</a:t>
            </a:r>
            <a:r>
              <a:rPr lang="zh-CN" altLang="en-US" dirty="0"/>
              <a:t> </a:t>
            </a:r>
            <a:r>
              <a:rPr lang="en-US" altLang="zh-CN" dirty="0"/>
              <a:t>are</a:t>
            </a:r>
            <a:r>
              <a:rPr lang="zh-CN" altLang="en-US" dirty="0"/>
              <a:t> </a:t>
            </a:r>
            <a:r>
              <a:rPr lang="en-US" altLang="zh-CN" dirty="0"/>
              <a:t>expected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adequately</a:t>
            </a:r>
            <a:r>
              <a:rPr lang="zh-CN" altLang="en-US" dirty="0"/>
              <a:t> </a:t>
            </a:r>
            <a:r>
              <a:rPr lang="en-US" altLang="zh-CN" dirty="0"/>
              <a:t>calibrate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self-confidence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their</a:t>
            </a:r>
            <a:r>
              <a:rPr lang="zh-CN" altLang="en-US" dirty="0"/>
              <a:t> </a:t>
            </a:r>
            <a:r>
              <a:rPr lang="en-US" altLang="zh-CN" dirty="0"/>
              <a:t>confidence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AI</a:t>
            </a:r>
            <a:r>
              <a:rPr lang="zh-CN" altLang="en-US" dirty="0"/>
              <a:t> </a:t>
            </a:r>
            <a:r>
              <a:rPr lang="en-US" altLang="zh-CN" dirty="0"/>
              <a:t>system</a:t>
            </a:r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9291D8-8236-6253-70AD-465C7F6F7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6307672"/>
            <a:ext cx="14630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764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51189-9497-27EA-825B-AB3B434D5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Research</a:t>
            </a:r>
            <a:r>
              <a:rPr lang="zh-CN" altLang="en-US" dirty="0"/>
              <a:t> </a:t>
            </a:r>
            <a:r>
              <a:rPr lang="en-US" altLang="zh-CN" dirty="0"/>
              <a:t>Questions</a:t>
            </a:r>
            <a:endParaRPr lang="en-NL" dirty="0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429128E-98CC-547C-31E5-2EC5E63C7A6C}"/>
              </a:ext>
            </a:extLst>
          </p:cNvPr>
          <p:cNvSpPr/>
          <p:nvPr/>
        </p:nvSpPr>
        <p:spPr>
          <a:xfrm>
            <a:off x="2158180" y="5367976"/>
            <a:ext cx="7875639" cy="1190997"/>
          </a:xfrm>
          <a:custGeom>
            <a:avLst/>
            <a:gdLst>
              <a:gd name="connsiteX0" fmla="*/ 0 w 7875639"/>
              <a:gd name="connsiteY0" fmla="*/ 0 h 1190997"/>
              <a:gd name="connsiteX1" fmla="*/ 7875639 w 7875639"/>
              <a:gd name="connsiteY1" fmla="*/ 0 h 1190997"/>
              <a:gd name="connsiteX2" fmla="*/ 7875639 w 7875639"/>
              <a:gd name="connsiteY2" fmla="*/ 1190997 h 1190997"/>
              <a:gd name="connsiteX3" fmla="*/ 0 w 7875639"/>
              <a:gd name="connsiteY3" fmla="*/ 1190997 h 1190997"/>
              <a:gd name="connsiteX4" fmla="*/ 0 w 7875639"/>
              <a:gd name="connsiteY4" fmla="*/ 0 h 119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75639" h="1190997">
                <a:moveTo>
                  <a:pt x="0" y="0"/>
                </a:moveTo>
                <a:lnTo>
                  <a:pt x="7875639" y="0"/>
                </a:lnTo>
                <a:lnTo>
                  <a:pt x="7875639" y="1190997"/>
                </a:lnTo>
                <a:lnTo>
                  <a:pt x="0" y="11909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704323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2200" kern="1200" dirty="0"/>
              <a:t>Our</a:t>
            </a:r>
            <a:r>
              <a:rPr lang="zh-CN" altLang="en-US" sz="2200" kern="1200" dirty="0"/>
              <a:t> </a:t>
            </a:r>
            <a:r>
              <a:rPr lang="en-US" altLang="zh-CN" sz="2200" kern="1200" dirty="0"/>
              <a:t>work</a:t>
            </a:r>
            <a:endParaRPr lang="en-GB" sz="2200" kern="1200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46456F3-2590-5298-C6CF-CCB645FCC3E1}"/>
              </a:ext>
            </a:extLst>
          </p:cNvPr>
          <p:cNvSpPr/>
          <p:nvPr/>
        </p:nvSpPr>
        <p:spPr>
          <a:xfrm>
            <a:off x="2158180" y="5987295"/>
            <a:ext cx="3937819" cy="571678"/>
          </a:xfrm>
          <a:custGeom>
            <a:avLst/>
            <a:gdLst>
              <a:gd name="connsiteX0" fmla="*/ 0 w 3937819"/>
              <a:gd name="connsiteY0" fmla="*/ 0 h 547858"/>
              <a:gd name="connsiteX1" fmla="*/ 3937819 w 3937819"/>
              <a:gd name="connsiteY1" fmla="*/ 0 h 547858"/>
              <a:gd name="connsiteX2" fmla="*/ 3937819 w 3937819"/>
              <a:gd name="connsiteY2" fmla="*/ 547858 h 547858"/>
              <a:gd name="connsiteX3" fmla="*/ 0 w 3937819"/>
              <a:gd name="connsiteY3" fmla="*/ 547858 h 547858"/>
              <a:gd name="connsiteX4" fmla="*/ 0 w 3937819"/>
              <a:gd name="connsiteY4" fmla="*/ 0 h 54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7819" h="547858">
                <a:moveTo>
                  <a:pt x="0" y="0"/>
                </a:moveTo>
                <a:lnTo>
                  <a:pt x="3937819" y="0"/>
                </a:lnTo>
                <a:lnTo>
                  <a:pt x="3937819" y="547858"/>
                </a:lnTo>
                <a:lnTo>
                  <a:pt x="0" y="5478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904" tIns="21590" rIns="120904" bIns="21590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700" kern="1200" dirty="0"/>
              <a:t>Empirical</a:t>
            </a:r>
            <a:r>
              <a:rPr lang="zh-CN" altLang="en-US" sz="1700" kern="1200" dirty="0"/>
              <a:t> </a:t>
            </a:r>
            <a:r>
              <a:rPr lang="en-US" altLang="zh-CN" sz="1700" kern="1200" dirty="0"/>
              <a:t>Study</a:t>
            </a:r>
            <a:r>
              <a:rPr lang="zh-CN" altLang="en-US" sz="1700" kern="1200" dirty="0"/>
              <a:t> </a:t>
            </a:r>
            <a:r>
              <a:rPr lang="en-US" altLang="zh-CN" sz="1700" kern="1200" dirty="0"/>
              <a:t>(n</a:t>
            </a:r>
            <a:r>
              <a:rPr lang="zh-CN" altLang="en-US" sz="1700" kern="1200" dirty="0"/>
              <a:t> </a:t>
            </a:r>
            <a:r>
              <a:rPr lang="en-US" altLang="zh-CN" sz="1700" kern="1200" dirty="0"/>
              <a:t>=</a:t>
            </a:r>
            <a:r>
              <a:rPr lang="zh-CN" altLang="en-US" sz="1700" kern="1200" dirty="0"/>
              <a:t> </a:t>
            </a:r>
            <a:r>
              <a:rPr lang="en-US" altLang="zh-CN" sz="1700" kern="1200" dirty="0"/>
              <a:t>249)</a:t>
            </a:r>
            <a:endParaRPr lang="en-GB" sz="1700" kern="1200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1ECCC697-B153-FED3-F08A-D22D9F571FD5}"/>
              </a:ext>
            </a:extLst>
          </p:cNvPr>
          <p:cNvSpPr/>
          <p:nvPr/>
        </p:nvSpPr>
        <p:spPr>
          <a:xfrm>
            <a:off x="6095999" y="5987295"/>
            <a:ext cx="3937819" cy="571678"/>
          </a:xfrm>
          <a:custGeom>
            <a:avLst/>
            <a:gdLst>
              <a:gd name="connsiteX0" fmla="*/ 0 w 3937819"/>
              <a:gd name="connsiteY0" fmla="*/ 0 h 547858"/>
              <a:gd name="connsiteX1" fmla="*/ 3937819 w 3937819"/>
              <a:gd name="connsiteY1" fmla="*/ 0 h 547858"/>
              <a:gd name="connsiteX2" fmla="*/ 3937819 w 3937819"/>
              <a:gd name="connsiteY2" fmla="*/ 547858 h 547858"/>
              <a:gd name="connsiteX3" fmla="*/ 0 w 3937819"/>
              <a:gd name="connsiteY3" fmla="*/ 547858 h 547858"/>
              <a:gd name="connsiteX4" fmla="*/ 0 w 3937819"/>
              <a:gd name="connsiteY4" fmla="*/ 0 h 547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7819" h="547858">
                <a:moveTo>
                  <a:pt x="0" y="0"/>
                </a:moveTo>
                <a:lnTo>
                  <a:pt x="3937819" y="0"/>
                </a:lnTo>
                <a:lnTo>
                  <a:pt x="3937819" y="547858"/>
                </a:lnTo>
                <a:lnTo>
                  <a:pt x="0" y="54785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90000"/>
            </a:schemeClr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904" tIns="21590" rIns="120904" bIns="21590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1700" kern="1200" dirty="0"/>
              <a:t>Tutorial</a:t>
            </a:r>
            <a:r>
              <a:rPr lang="zh-CN" altLang="en-US" sz="1700" kern="1200" dirty="0"/>
              <a:t> </a:t>
            </a:r>
            <a:r>
              <a:rPr lang="en-US" altLang="zh-CN" sz="1700" kern="1200" dirty="0"/>
              <a:t>intervention</a:t>
            </a:r>
            <a:endParaRPr lang="en-GB" sz="1700" kern="1200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FB6544A2-B471-29EA-3120-06508D06CAD3}"/>
              </a:ext>
            </a:extLst>
          </p:cNvPr>
          <p:cNvSpPr/>
          <p:nvPr/>
        </p:nvSpPr>
        <p:spPr>
          <a:xfrm>
            <a:off x="2158180" y="3544563"/>
            <a:ext cx="7875639" cy="1831754"/>
          </a:xfrm>
          <a:custGeom>
            <a:avLst/>
            <a:gdLst>
              <a:gd name="connsiteX0" fmla="*/ 0 w 7875639"/>
              <a:gd name="connsiteY0" fmla="*/ 641535 h 1831753"/>
              <a:gd name="connsiteX1" fmla="*/ 3708850 w 7875639"/>
              <a:gd name="connsiteY1" fmla="*/ 641535 h 1831753"/>
              <a:gd name="connsiteX2" fmla="*/ 3708850 w 7875639"/>
              <a:gd name="connsiteY2" fmla="*/ 457938 h 1831753"/>
              <a:gd name="connsiteX3" fmla="*/ 3479881 w 7875639"/>
              <a:gd name="connsiteY3" fmla="*/ 457938 h 1831753"/>
              <a:gd name="connsiteX4" fmla="*/ 3937820 w 7875639"/>
              <a:gd name="connsiteY4" fmla="*/ 0 h 1831753"/>
              <a:gd name="connsiteX5" fmla="*/ 4395758 w 7875639"/>
              <a:gd name="connsiteY5" fmla="*/ 457938 h 1831753"/>
              <a:gd name="connsiteX6" fmla="*/ 4166789 w 7875639"/>
              <a:gd name="connsiteY6" fmla="*/ 457938 h 1831753"/>
              <a:gd name="connsiteX7" fmla="*/ 4166789 w 7875639"/>
              <a:gd name="connsiteY7" fmla="*/ 641535 h 1831753"/>
              <a:gd name="connsiteX8" fmla="*/ 7875639 w 7875639"/>
              <a:gd name="connsiteY8" fmla="*/ 641535 h 1831753"/>
              <a:gd name="connsiteX9" fmla="*/ 7875639 w 7875639"/>
              <a:gd name="connsiteY9" fmla="*/ 1831753 h 1831753"/>
              <a:gd name="connsiteX10" fmla="*/ 0 w 7875639"/>
              <a:gd name="connsiteY10" fmla="*/ 1831753 h 1831753"/>
              <a:gd name="connsiteX11" fmla="*/ 0 w 7875639"/>
              <a:gd name="connsiteY11" fmla="*/ 641535 h 1831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75639" h="1831753">
                <a:moveTo>
                  <a:pt x="7875639" y="1190218"/>
                </a:moveTo>
                <a:lnTo>
                  <a:pt x="4166789" y="1190218"/>
                </a:lnTo>
                <a:lnTo>
                  <a:pt x="4166789" y="1373815"/>
                </a:lnTo>
                <a:lnTo>
                  <a:pt x="4395758" y="1373815"/>
                </a:lnTo>
                <a:lnTo>
                  <a:pt x="3937819" y="1831752"/>
                </a:lnTo>
                <a:lnTo>
                  <a:pt x="3479881" y="1373815"/>
                </a:lnTo>
                <a:lnTo>
                  <a:pt x="3708850" y="1373815"/>
                </a:lnTo>
                <a:lnTo>
                  <a:pt x="3708850" y="1190218"/>
                </a:lnTo>
                <a:lnTo>
                  <a:pt x="0" y="1190218"/>
                </a:lnTo>
                <a:lnTo>
                  <a:pt x="0" y="1"/>
                </a:lnTo>
                <a:lnTo>
                  <a:pt x="7875639" y="1"/>
                </a:lnTo>
                <a:lnTo>
                  <a:pt x="7875639" y="119021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4" rIns="156464" bIns="1345273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2200" kern="1200" dirty="0"/>
              <a:t>RQ2</a:t>
            </a:r>
            <a:endParaRPr lang="en-GB" sz="2200" kern="1200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002C1C02-3EE2-18CB-7BBA-4529CFC3C833}"/>
              </a:ext>
            </a:extLst>
          </p:cNvPr>
          <p:cNvSpPr/>
          <p:nvPr/>
        </p:nvSpPr>
        <p:spPr>
          <a:xfrm>
            <a:off x="2158180" y="4197033"/>
            <a:ext cx="7875639" cy="547694"/>
          </a:xfrm>
          <a:custGeom>
            <a:avLst/>
            <a:gdLst>
              <a:gd name="connsiteX0" fmla="*/ 0 w 7875639"/>
              <a:gd name="connsiteY0" fmla="*/ 0 h 547694"/>
              <a:gd name="connsiteX1" fmla="*/ 7875639 w 7875639"/>
              <a:gd name="connsiteY1" fmla="*/ 0 h 547694"/>
              <a:gd name="connsiteX2" fmla="*/ 7875639 w 7875639"/>
              <a:gd name="connsiteY2" fmla="*/ 547694 h 547694"/>
              <a:gd name="connsiteX3" fmla="*/ 0 w 7875639"/>
              <a:gd name="connsiteY3" fmla="*/ 547694 h 547694"/>
              <a:gd name="connsiteX4" fmla="*/ 0 w 7875639"/>
              <a:gd name="connsiteY4" fmla="*/ 0 h 5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75639" h="547694">
                <a:moveTo>
                  <a:pt x="0" y="0"/>
                </a:moveTo>
                <a:lnTo>
                  <a:pt x="7875639" y="0"/>
                </a:lnTo>
                <a:lnTo>
                  <a:pt x="7875639" y="547694"/>
                </a:lnTo>
                <a:lnTo>
                  <a:pt x="0" y="547694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904" tIns="21590" rIns="120904" bIns="21590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NL" sz="1700" kern="1200" dirty="0"/>
              <a:t>RQ</a:t>
            </a:r>
            <a:r>
              <a:rPr lang="en-US" altLang="zh-CN" sz="1700" kern="1200" dirty="0"/>
              <a:t>2:</a:t>
            </a:r>
            <a:r>
              <a:rPr lang="zh-CN" altLang="en-US" sz="1700" kern="1200" dirty="0"/>
              <a:t> </a:t>
            </a:r>
            <a:r>
              <a:rPr lang="en-GB" sz="1700" kern="1200" dirty="0"/>
              <a:t>How can the Dunning-Kruger </a:t>
            </a:r>
            <a:r>
              <a:rPr lang="en-US" altLang="zh-CN" sz="1700" kern="1200" dirty="0"/>
              <a:t>Effect</a:t>
            </a:r>
            <a:r>
              <a:rPr lang="en-GB" sz="1700" kern="1200" dirty="0"/>
              <a:t> be mitigated in human-AI decision making tasks?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55E99D6-C2D9-F14D-4E91-E0038453BC34}"/>
              </a:ext>
            </a:extLst>
          </p:cNvPr>
          <p:cNvSpPr/>
          <p:nvPr/>
        </p:nvSpPr>
        <p:spPr>
          <a:xfrm>
            <a:off x="2158180" y="1721149"/>
            <a:ext cx="7875639" cy="1831755"/>
          </a:xfrm>
          <a:custGeom>
            <a:avLst/>
            <a:gdLst>
              <a:gd name="connsiteX0" fmla="*/ 0 w 7875639"/>
              <a:gd name="connsiteY0" fmla="*/ 641535 h 1831753"/>
              <a:gd name="connsiteX1" fmla="*/ 3708850 w 7875639"/>
              <a:gd name="connsiteY1" fmla="*/ 641535 h 1831753"/>
              <a:gd name="connsiteX2" fmla="*/ 3708850 w 7875639"/>
              <a:gd name="connsiteY2" fmla="*/ 457938 h 1831753"/>
              <a:gd name="connsiteX3" fmla="*/ 3479881 w 7875639"/>
              <a:gd name="connsiteY3" fmla="*/ 457938 h 1831753"/>
              <a:gd name="connsiteX4" fmla="*/ 3937820 w 7875639"/>
              <a:gd name="connsiteY4" fmla="*/ 0 h 1831753"/>
              <a:gd name="connsiteX5" fmla="*/ 4395758 w 7875639"/>
              <a:gd name="connsiteY5" fmla="*/ 457938 h 1831753"/>
              <a:gd name="connsiteX6" fmla="*/ 4166789 w 7875639"/>
              <a:gd name="connsiteY6" fmla="*/ 457938 h 1831753"/>
              <a:gd name="connsiteX7" fmla="*/ 4166789 w 7875639"/>
              <a:gd name="connsiteY7" fmla="*/ 641535 h 1831753"/>
              <a:gd name="connsiteX8" fmla="*/ 7875639 w 7875639"/>
              <a:gd name="connsiteY8" fmla="*/ 641535 h 1831753"/>
              <a:gd name="connsiteX9" fmla="*/ 7875639 w 7875639"/>
              <a:gd name="connsiteY9" fmla="*/ 1831753 h 1831753"/>
              <a:gd name="connsiteX10" fmla="*/ 0 w 7875639"/>
              <a:gd name="connsiteY10" fmla="*/ 1831753 h 1831753"/>
              <a:gd name="connsiteX11" fmla="*/ 0 w 7875639"/>
              <a:gd name="connsiteY11" fmla="*/ 641535 h 1831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875639" h="1831753">
                <a:moveTo>
                  <a:pt x="7875639" y="1190218"/>
                </a:moveTo>
                <a:lnTo>
                  <a:pt x="4166789" y="1190218"/>
                </a:lnTo>
                <a:lnTo>
                  <a:pt x="4166789" y="1373815"/>
                </a:lnTo>
                <a:lnTo>
                  <a:pt x="4395758" y="1373815"/>
                </a:lnTo>
                <a:lnTo>
                  <a:pt x="3937819" y="1831752"/>
                </a:lnTo>
                <a:lnTo>
                  <a:pt x="3479881" y="1373815"/>
                </a:lnTo>
                <a:lnTo>
                  <a:pt x="3708850" y="1373815"/>
                </a:lnTo>
                <a:lnTo>
                  <a:pt x="3708850" y="1190218"/>
                </a:lnTo>
                <a:lnTo>
                  <a:pt x="0" y="1190218"/>
                </a:lnTo>
                <a:lnTo>
                  <a:pt x="0" y="1"/>
                </a:lnTo>
                <a:lnTo>
                  <a:pt x="7875639" y="1"/>
                </a:lnTo>
                <a:lnTo>
                  <a:pt x="7875639" y="1190218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6464" tIns="156465" rIns="156464" bIns="1345273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altLang="zh-CN" sz="2200" kern="1200" dirty="0"/>
              <a:t>RQ1</a:t>
            </a:r>
            <a:endParaRPr lang="en-GB" sz="2200" kern="1200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EB2B3280-7CBC-13C5-D9D5-A40382597326}"/>
              </a:ext>
            </a:extLst>
          </p:cNvPr>
          <p:cNvSpPr/>
          <p:nvPr/>
        </p:nvSpPr>
        <p:spPr>
          <a:xfrm>
            <a:off x="2158180" y="2383145"/>
            <a:ext cx="7875639" cy="547694"/>
          </a:xfrm>
          <a:custGeom>
            <a:avLst/>
            <a:gdLst>
              <a:gd name="connsiteX0" fmla="*/ 0 w 7875639"/>
              <a:gd name="connsiteY0" fmla="*/ 0 h 547694"/>
              <a:gd name="connsiteX1" fmla="*/ 7875639 w 7875639"/>
              <a:gd name="connsiteY1" fmla="*/ 0 h 547694"/>
              <a:gd name="connsiteX2" fmla="*/ 7875639 w 7875639"/>
              <a:gd name="connsiteY2" fmla="*/ 547694 h 547694"/>
              <a:gd name="connsiteX3" fmla="*/ 0 w 7875639"/>
              <a:gd name="connsiteY3" fmla="*/ 547694 h 547694"/>
              <a:gd name="connsiteX4" fmla="*/ 0 w 7875639"/>
              <a:gd name="connsiteY4" fmla="*/ 0 h 547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75639" h="547694">
                <a:moveTo>
                  <a:pt x="0" y="0"/>
                </a:moveTo>
                <a:lnTo>
                  <a:pt x="7875639" y="0"/>
                </a:lnTo>
                <a:lnTo>
                  <a:pt x="7875639" y="547694"/>
                </a:lnTo>
                <a:lnTo>
                  <a:pt x="0" y="547694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904" tIns="21590" rIns="120904" bIns="21590" numCol="1" spcCol="1270" anchor="ctr" anchorCtr="0">
            <a:noAutofit/>
          </a:bodyPr>
          <a:lstStyle/>
          <a:p>
            <a:pPr marL="0" lvl="0" indent="0"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NL" sz="1700" kern="1200" dirty="0"/>
              <a:t>RQ</a:t>
            </a:r>
            <a:r>
              <a:rPr lang="en-US" altLang="zh-CN" sz="1700" kern="1200" dirty="0"/>
              <a:t>1:</a:t>
            </a:r>
            <a:r>
              <a:rPr lang="zh-CN" altLang="en-US" sz="1700" kern="1200" dirty="0"/>
              <a:t> </a:t>
            </a:r>
            <a:r>
              <a:rPr lang="en-GB" sz="1700" kern="1200" dirty="0"/>
              <a:t>How does the Dunning-Kruger </a:t>
            </a:r>
            <a:r>
              <a:rPr lang="en-US" altLang="zh-CN" sz="1700" kern="1200" dirty="0"/>
              <a:t>Effect</a:t>
            </a:r>
            <a:r>
              <a:rPr lang="en-GB" sz="1700" kern="1200" dirty="0"/>
              <a:t> shape reliance on AI systems?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4E4DAE9-1689-DFCF-54F4-22F246C0C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69880" y="6307672"/>
            <a:ext cx="14630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82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B240A-3A37-C21F-D416-2D6A29143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6137" y="727626"/>
            <a:ext cx="4602152" cy="1718225"/>
          </a:xfrm>
        </p:spPr>
        <p:txBody>
          <a:bodyPr>
            <a:normAutofit/>
          </a:bodyPr>
          <a:lstStyle/>
          <a:p>
            <a:r>
              <a:rPr lang="en-US" altLang="zh-CN" sz="4100" dirty="0"/>
              <a:t>Task</a:t>
            </a:r>
            <a:r>
              <a:rPr lang="zh-CN" altLang="en-US" sz="4100" dirty="0"/>
              <a:t> </a:t>
            </a:r>
            <a:r>
              <a:rPr lang="en-US" altLang="zh-CN" sz="4100" dirty="0"/>
              <a:t>Selection</a:t>
            </a:r>
            <a:endParaRPr lang="en-NL" sz="41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47B46-4F2F-4746-8B82-B30EAAAE03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63443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4E8A8E-D194-4D55-92A3-6B0799722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3024" y="253548"/>
            <a:ext cx="5851795" cy="6384816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4401272-C45A-97FF-93AA-22FB226419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53" t="1" r="3587" b="5"/>
          <a:stretch/>
        </p:blipFill>
        <p:spPr>
          <a:xfrm>
            <a:off x="387580" y="538021"/>
            <a:ext cx="5553150" cy="5655583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AA742A9-3373-89EF-D954-AD76F380F4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6137" y="2538919"/>
            <a:ext cx="4602152" cy="3596880"/>
          </a:xfrm>
        </p:spPr>
        <p:txBody>
          <a:bodyPr>
            <a:normAutofit/>
          </a:bodyPr>
          <a:lstStyle/>
          <a:p>
            <a:r>
              <a:rPr lang="en-US" altLang="zh-CN" dirty="0"/>
              <a:t>Logical</a:t>
            </a:r>
            <a:r>
              <a:rPr lang="zh-CN" altLang="en-US" dirty="0"/>
              <a:t> </a:t>
            </a:r>
            <a:r>
              <a:rPr lang="en-US" altLang="zh-CN" dirty="0"/>
              <a:t>question</a:t>
            </a:r>
            <a:r>
              <a:rPr lang="zh-CN" altLang="en-US" dirty="0"/>
              <a:t> </a:t>
            </a:r>
            <a:r>
              <a:rPr lang="en-US" altLang="zh-CN" dirty="0"/>
              <a:t>answering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four</a:t>
            </a:r>
            <a:r>
              <a:rPr lang="zh-CN" altLang="en-US" dirty="0"/>
              <a:t> </a:t>
            </a:r>
            <a:r>
              <a:rPr lang="en-US" altLang="zh-CN" dirty="0"/>
              <a:t>candidates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context</a:t>
            </a:r>
            <a:r>
              <a:rPr lang="zh-CN" altLang="en-US" dirty="0"/>
              <a:t> </a:t>
            </a:r>
            <a:r>
              <a:rPr lang="en-US" altLang="zh-CN" dirty="0"/>
              <a:t>paragraph</a:t>
            </a:r>
          </a:p>
          <a:p>
            <a:endParaRPr lang="en-US" altLang="zh-CN" dirty="0"/>
          </a:p>
          <a:p>
            <a:r>
              <a:rPr lang="en-US" altLang="zh-CN" dirty="0"/>
              <a:t>Why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task?</a:t>
            </a:r>
          </a:p>
          <a:p>
            <a:pPr lvl="1"/>
            <a:r>
              <a:rPr lang="en-US" altLang="zh-CN" dirty="0"/>
              <a:t>Adopted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existing</a:t>
            </a:r>
            <a:r>
              <a:rPr lang="zh-CN" altLang="en-US" dirty="0"/>
              <a:t> </a:t>
            </a:r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empirical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Human-AI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</a:p>
          <a:p>
            <a:pPr lvl="1"/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systematically</a:t>
            </a:r>
            <a:r>
              <a:rPr lang="zh-CN" altLang="en-US" dirty="0"/>
              <a:t> </a:t>
            </a:r>
            <a:r>
              <a:rPr lang="en-US" altLang="zh-CN" dirty="0"/>
              <a:t>study</a:t>
            </a:r>
            <a:r>
              <a:rPr lang="zh-CN" altLang="en-US" dirty="0"/>
              <a:t> </a:t>
            </a:r>
            <a:r>
              <a:rPr lang="en-US" altLang="zh-CN" dirty="0"/>
              <a:t>DKE</a:t>
            </a:r>
          </a:p>
          <a:p>
            <a:endParaRPr lang="en-US" altLang="zh-CN" dirty="0"/>
          </a:p>
          <a:p>
            <a:r>
              <a:rPr lang="en-US" altLang="zh-CN" dirty="0"/>
              <a:t>Two-stage</a:t>
            </a:r>
            <a:r>
              <a:rPr lang="zh-CN" altLang="en-US" dirty="0"/>
              <a:t> </a:t>
            </a:r>
            <a:r>
              <a:rPr lang="en-US" altLang="zh-CN" dirty="0"/>
              <a:t>decision</a:t>
            </a:r>
            <a:r>
              <a:rPr lang="zh-CN" altLang="en-US" dirty="0"/>
              <a:t> </a:t>
            </a:r>
            <a:r>
              <a:rPr lang="en-US" altLang="zh-CN" dirty="0"/>
              <a:t>making</a:t>
            </a:r>
          </a:p>
          <a:p>
            <a:endParaRPr lang="en-US" altLang="zh-CN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3EDD0-0AD0-2061-2E5C-57820D160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5367" y="6266135"/>
            <a:ext cx="548640" cy="27432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FAB73BC-B049-4115-A692-8D63A059BFB8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80BA23-94C0-622B-DF90-564DA5C0F7EF}"/>
              </a:ext>
            </a:extLst>
          </p:cNvPr>
          <p:cNvSpPr txBox="1"/>
          <p:nvPr/>
        </p:nvSpPr>
        <p:spPr>
          <a:xfrm>
            <a:off x="3046819" y="6638364"/>
            <a:ext cx="609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100" i="0" dirty="0">
                <a:solidFill>
                  <a:schemeClr val="bg1">
                    <a:lumMod val="50000"/>
                  </a:schemeClr>
                </a:solidFill>
                <a:effectLst/>
                <a:latin typeface="-apple-system"/>
              </a:rPr>
              <a:t>https://</a:t>
            </a:r>
            <a:r>
              <a:rPr lang="en-GB" sz="1100" i="0" dirty="0" err="1">
                <a:solidFill>
                  <a:schemeClr val="bg1">
                    <a:lumMod val="50000"/>
                  </a:schemeClr>
                </a:solidFill>
                <a:effectLst/>
                <a:latin typeface="-apple-system"/>
              </a:rPr>
              <a:t>whyu.me</a:t>
            </a:r>
            <a:r>
              <a:rPr lang="en-GB" sz="1100" i="0" dirty="0">
                <a:solidFill>
                  <a:schemeClr val="bg1">
                    <a:lumMod val="50000"/>
                  </a:schemeClr>
                </a:solidFill>
                <a:effectLst/>
                <a:latin typeface="-apple-system"/>
              </a:rPr>
              <a:t>/</a:t>
            </a:r>
            <a:r>
              <a:rPr lang="en-GB" sz="1100" i="0" dirty="0" err="1">
                <a:solidFill>
                  <a:schemeClr val="bg1">
                    <a:lumMod val="50000"/>
                  </a:schemeClr>
                </a:solidFill>
                <a:effectLst/>
                <a:latin typeface="-apple-system"/>
              </a:rPr>
              <a:t>reclor</a:t>
            </a:r>
            <a:r>
              <a:rPr lang="en-GB" sz="1100" i="0" dirty="0">
                <a:solidFill>
                  <a:schemeClr val="bg1">
                    <a:lumMod val="50000"/>
                  </a:schemeClr>
                </a:solidFill>
                <a:effectLst/>
                <a:latin typeface="-apple-system"/>
              </a:rPr>
              <a:t>/</a:t>
            </a:r>
            <a:endParaRPr lang="en-NL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CAFFB8-2190-7286-8406-2F00D9AF7CD7}"/>
              </a:ext>
            </a:extLst>
          </p:cNvPr>
          <p:cNvSpPr txBox="1"/>
          <p:nvPr/>
        </p:nvSpPr>
        <p:spPr>
          <a:xfrm>
            <a:off x="116155" y="6320378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Figure</a:t>
            </a:r>
            <a:r>
              <a:rPr lang="zh-CN" altLang="en-US" sz="1200" dirty="0"/>
              <a:t> </a:t>
            </a:r>
            <a:r>
              <a:rPr lang="en-US" altLang="zh-CN" sz="1200" dirty="0"/>
              <a:t>1.</a:t>
            </a:r>
            <a:r>
              <a:rPr lang="zh-CN" altLang="en-US" sz="1200" dirty="0"/>
              <a:t> </a:t>
            </a:r>
            <a:r>
              <a:rPr lang="en-US" altLang="zh-CN" sz="1200" dirty="0"/>
              <a:t>Screenshot</a:t>
            </a:r>
            <a:r>
              <a:rPr lang="zh-CN" altLang="en-US" sz="1200" dirty="0"/>
              <a:t> </a:t>
            </a:r>
            <a:r>
              <a:rPr lang="en-US" altLang="zh-CN" sz="1200" dirty="0"/>
              <a:t>of</a:t>
            </a:r>
            <a:r>
              <a:rPr lang="zh-CN" altLang="en-US" sz="1200" dirty="0"/>
              <a:t> </a:t>
            </a:r>
            <a:r>
              <a:rPr lang="en-US" altLang="zh-CN" sz="1200" dirty="0"/>
              <a:t>first</a:t>
            </a:r>
            <a:r>
              <a:rPr lang="zh-CN" altLang="en-US" sz="1200" dirty="0"/>
              <a:t> </a:t>
            </a:r>
            <a:r>
              <a:rPr lang="en-US" altLang="zh-CN" sz="1200" dirty="0"/>
              <a:t>page</a:t>
            </a:r>
            <a:r>
              <a:rPr lang="zh-CN" altLang="en-US" sz="1200" dirty="0"/>
              <a:t> </a:t>
            </a:r>
            <a:r>
              <a:rPr lang="en-US" altLang="zh-CN" sz="1200" dirty="0"/>
              <a:t>of</a:t>
            </a:r>
            <a:r>
              <a:rPr lang="zh-CN" altLang="en-US" sz="1200" dirty="0"/>
              <a:t> </a:t>
            </a:r>
            <a:r>
              <a:rPr lang="en-US" altLang="zh-CN" sz="1200" dirty="0"/>
              <a:t>decision</a:t>
            </a:r>
            <a:r>
              <a:rPr lang="zh-CN" altLang="en-US" sz="1200" dirty="0"/>
              <a:t> </a:t>
            </a:r>
            <a:r>
              <a:rPr lang="en-US" altLang="zh-CN" sz="1200" dirty="0"/>
              <a:t>making.</a:t>
            </a:r>
            <a:endParaRPr lang="en-NL" sz="1200" dirty="0"/>
          </a:p>
        </p:txBody>
      </p:sp>
    </p:spTree>
    <p:extLst>
      <p:ext uri="{BB962C8B-B14F-4D97-AF65-F5344CB8AC3E}">
        <p14:creationId xmlns:p14="http://schemas.microsoft.com/office/powerpoint/2010/main" val="237947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1018</TotalTime>
  <Words>3090</Words>
  <Application>Microsoft Macintosh PowerPoint</Application>
  <PresentationFormat>Widescreen</PresentationFormat>
  <Paragraphs>348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-apple-system</vt:lpstr>
      <vt:lpstr>Calibri</vt:lpstr>
      <vt:lpstr>Cambria Math</vt:lpstr>
      <vt:lpstr>Century Gothic</vt:lpstr>
      <vt:lpstr>Garamond</vt:lpstr>
      <vt:lpstr>Times New Roman</vt:lpstr>
      <vt:lpstr>Savon</vt:lpstr>
      <vt:lpstr>Human-AI Decision Making </vt:lpstr>
      <vt:lpstr>Complementary Human-AI Collaboration</vt:lpstr>
      <vt:lpstr>Is human-AI team better than AI alone?</vt:lpstr>
      <vt:lpstr>Suboptimal Human-AI Teaming</vt:lpstr>
      <vt:lpstr>PowerPoint Presentation</vt:lpstr>
      <vt:lpstr>Dunning-Kruger Effect</vt:lpstr>
      <vt:lpstr>Motivation</vt:lpstr>
      <vt:lpstr>Research Questions</vt:lpstr>
      <vt:lpstr>Task Selection</vt:lpstr>
      <vt:lpstr>XAI Intervention</vt:lpstr>
      <vt:lpstr>Tutorial Intervention</vt:lpstr>
      <vt:lpstr>Hypothesis</vt:lpstr>
      <vt:lpstr>Experimental Design</vt:lpstr>
      <vt:lpstr>Dependent Variables</vt:lpstr>
      <vt:lpstr>Main Results – H1</vt:lpstr>
      <vt:lpstr>Main Results – H2 &amp; H3</vt:lpstr>
      <vt:lpstr>Experimental Results: Summary</vt:lpstr>
      <vt:lpstr>Main Takeaways</vt:lpstr>
      <vt:lpstr>Q &amp; A</vt:lpstr>
      <vt:lpstr>Human-AI Decision Making </vt:lpstr>
      <vt:lpstr>Variables</vt:lpstr>
      <vt:lpstr>Main Results – H4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Knowing About Knowing: An Illusion Of Human Competence Can Hinder Appropriate Reliance On AI Systems</dc:title>
  <dc:creator>Gaole He</dc:creator>
  <cp:lastModifiedBy>Gaole He</cp:lastModifiedBy>
  <cp:revision>495</cp:revision>
  <dcterms:created xsi:type="dcterms:W3CDTF">2023-03-11T09:38:13Z</dcterms:created>
  <dcterms:modified xsi:type="dcterms:W3CDTF">2023-05-10T09:41:55Z</dcterms:modified>
</cp:coreProperties>
</file>