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6"/>
  </p:notesMasterIdLst>
  <p:sldIdLst>
    <p:sldId id="696" r:id="rId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E954150-4AC5-36D6-C8A2-93DE541CDD2B}" name="Bassetti, Niccolo" initials="BN" userId="Bassetti, Niccolo"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Bassetti, Niccolo" initials="BN" lastIdx="11" clrIdx="0">
    <p:extLst>
      <p:ext uri="{19B8F6BF-5375-455C-9EA6-DF929625EA0E}">
        <p15:presenceInfo xmlns:p15="http://schemas.microsoft.com/office/powerpoint/2012/main" userId="Bassetti, Niccolo"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8EA9DB"/>
    <a:srgbClr val="FF5050"/>
    <a:srgbClr val="C00000"/>
    <a:srgbClr val="FF4343"/>
    <a:srgbClr val="FF2C2C"/>
    <a:srgbClr val="385723"/>
    <a:srgbClr val="D1D8CC"/>
    <a:srgbClr val="D45151"/>
    <a:srgbClr val="FBE5D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450" autoAdjust="0"/>
    <p:restoredTop sz="70054" autoAdjust="0"/>
  </p:normalViewPr>
  <p:slideViewPr>
    <p:cSldViewPr snapToGrid="0">
      <p:cViewPr varScale="1">
        <p:scale>
          <a:sx n="47" d="100"/>
          <a:sy n="47" d="100"/>
        </p:scale>
        <p:origin x="960" y="54"/>
      </p:cViewPr>
      <p:guideLst/>
    </p:cSldViewPr>
  </p:slideViewPr>
  <p:outlineViewPr>
    <p:cViewPr>
      <p:scale>
        <a:sx n="100" d="100"/>
        <a:sy n="100" d="100"/>
      </p:scale>
      <p:origin x="0" y="-1392"/>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commentAuthors" Target="commentAuthors.xml"/><Relationship Id="rId12" Type="http://schemas.microsoft.com/office/2018/10/relationships/authors" Target="author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03FEFE-882E-4E69-B10D-DF5324209080}" type="datetimeFigureOut">
              <a:rPr lang="en-GB" smtClean="0"/>
              <a:t>08/02/2023</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41186BA-F8CD-4FA0-8DF7-ABCDE69BA612}" type="slidenum">
              <a:rPr lang="en-GB" smtClean="0"/>
              <a:t>‹#›</a:t>
            </a:fld>
            <a:endParaRPr lang="en-GB"/>
          </a:p>
        </p:txBody>
      </p:sp>
    </p:spTree>
    <p:extLst>
      <p:ext uri="{BB962C8B-B14F-4D97-AF65-F5344CB8AC3E}">
        <p14:creationId xmlns:p14="http://schemas.microsoft.com/office/powerpoint/2010/main" val="8901196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Figure S1. Workflow of the BSA-seq strategy. </a:t>
            </a:r>
            <a:r>
              <a:rPr lang="en-US" b="0" i="1" dirty="0"/>
              <a:t>k</a:t>
            </a:r>
            <a:r>
              <a:rPr lang="en-US" b="0" dirty="0"/>
              <a:t>-mer set operations (subtraction, intersections) between the bulks and the parents to obtain the final </a:t>
            </a:r>
            <a:r>
              <a:rPr lang="en-US" b="0" i="1" dirty="0"/>
              <a:t>k</a:t>
            </a:r>
            <a:r>
              <a:rPr lang="en-US" b="0" dirty="0"/>
              <a:t>-mers set unique to resistant (R) haplotype. This set was then used for alignment to the reference genome. Sample names are color coded based on the phenotype with resistance (R) in red and susceptible (S) in light blue. </a:t>
            </a:r>
            <a:endParaRPr lang="en-GB" b="1"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41186BA-F8CD-4FA0-8DF7-ABCDE69BA61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668318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65A25C9-E3FB-48D0-998C-624BBF3221CA}" type="datetimeFigureOut">
              <a:rPr lang="en-GB" smtClean="0"/>
              <a:t>08/02/2023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B0931A9-E73F-4304-84A5-19A69D0C712A}" type="slidenum">
              <a:rPr lang="en-GB" smtClean="0"/>
              <a:t>‹#›</a:t>
            </a:fld>
            <a:endParaRPr lang="en-GB"/>
          </a:p>
        </p:txBody>
      </p:sp>
    </p:spTree>
    <p:extLst>
      <p:ext uri="{BB962C8B-B14F-4D97-AF65-F5344CB8AC3E}">
        <p14:creationId xmlns:p14="http://schemas.microsoft.com/office/powerpoint/2010/main" val="929200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65A25C9-E3FB-48D0-998C-624BBF3221CA}" type="datetimeFigureOut">
              <a:rPr lang="en-GB" smtClean="0"/>
              <a:t>08/02/2023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B0931A9-E73F-4304-84A5-19A69D0C712A}" type="slidenum">
              <a:rPr lang="en-GB" smtClean="0"/>
              <a:t>‹#›</a:t>
            </a:fld>
            <a:endParaRPr lang="en-GB"/>
          </a:p>
        </p:txBody>
      </p:sp>
    </p:spTree>
    <p:extLst>
      <p:ext uri="{BB962C8B-B14F-4D97-AF65-F5344CB8AC3E}">
        <p14:creationId xmlns:p14="http://schemas.microsoft.com/office/powerpoint/2010/main" val="25793491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65A25C9-E3FB-48D0-998C-624BBF3221CA}" type="datetimeFigureOut">
              <a:rPr lang="en-GB" smtClean="0"/>
              <a:t>08/02/2023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B0931A9-E73F-4304-84A5-19A69D0C712A}" type="slidenum">
              <a:rPr lang="en-GB" smtClean="0"/>
              <a:t>‹#›</a:t>
            </a:fld>
            <a:endParaRPr lang="en-GB"/>
          </a:p>
        </p:txBody>
      </p:sp>
    </p:spTree>
    <p:extLst>
      <p:ext uri="{BB962C8B-B14F-4D97-AF65-F5344CB8AC3E}">
        <p14:creationId xmlns:p14="http://schemas.microsoft.com/office/powerpoint/2010/main" val="9828744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65A25C9-E3FB-48D0-998C-624BBF3221CA}" type="datetimeFigureOut">
              <a:rPr lang="en-GB" smtClean="0"/>
              <a:t>08/02/2023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B0931A9-E73F-4304-84A5-19A69D0C712A}" type="slidenum">
              <a:rPr lang="en-GB" smtClean="0"/>
              <a:t>‹#›</a:t>
            </a:fld>
            <a:endParaRPr lang="en-GB"/>
          </a:p>
        </p:txBody>
      </p:sp>
    </p:spTree>
    <p:extLst>
      <p:ext uri="{BB962C8B-B14F-4D97-AF65-F5344CB8AC3E}">
        <p14:creationId xmlns:p14="http://schemas.microsoft.com/office/powerpoint/2010/main" val="14099329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65A25C9-E3FB-48D0-998C-624BBF3221CA}" type="datetimeFigureOut">
              <a:rPr lang="en-GB" smtClean="0"/>
              <a:t>08/02/2023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B0931A9-E73F-4304-84A5-19A69D0C712A}" type="slidenum">
              <a:rPr lang="en-GB" smtClean="0"/>
              <a:t>‹#›</a:t>
            </a:fld>
            <a:endParaRPr lang="en-GB"/>
          </a:p>
        </p:txBody>
      </p:sp>
    </p:spTree>
    <p:extLst>
      <p:ext uri="{BB962C8B-B14F-4D97-AF65-F5344CB8AC3E}">
        <p14:creationId xmlns:p14="http://schemas.microsoft.com/office/powerpoint/2010/main" val="21808885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65A25C9-E3FB-48D0-998C-624BBF3221CA}" type="datetimeFigureOut">
              <a:rPr lang="en-GB" smtClean="0"/>
              <a:t>08/02/2023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B0931A9-E73F-4304-84A5-19A69D0C712A}" type="slidenum">
              <a:rPr lang="en-GB" smtClean="0"/>
              <a:t>‹#›</a:t>
            </a:fld>
            <a:endParaRPr lang="en-GB"/>
          </a:p>
        </p:txBody>
      </p:sp>
    </p:spTree>
    <p:extLst>
      <p:ext uri="{BB962C8B-B14F-4D97-AF65-F5344CB8AC3E}">
        <p14:creationId xmlns:p14="http://schemas.microsoft.com/office/powerpoint/2010/main" val="5811647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65A25C9-E3FB-48D0-998C-624BBF3221CA}" type="datetimeFigureOut">
              <a:rPr lang="en-GB" smtClean="0"/>
              <a:t>08/02/2023</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BB0931A9-E73F-4304-84A5-19A69D0C712A}" type="slidenum">
              <a:rPr lang="en-GB" smtClean="0"/>
              <a:t>‹#›</a:t>
            </a:fld>
            <a:endParaRPr lang="en-GB"/>
          </a:p>
        </p:txBody>
      </p:sp>
    </p:spTree>
    <p:extLst>
      <p:ext uri="{BB962C8B-B14F-4D97-AF65-F5344CB8AC3E}">
        <p14:creationId xmlns:p14="http://schemas.microsoft.com/office/powerpoint/2010/main" val="4298213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65A25C9-E3FB-48D0-998C-624BBF3221CA}" type="datetimeFigureOut">
              <a:rPr lang="en-GB" smtClean="0"/>
              <a:t>08/02/2023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BB0931A9-E73F-4304-84A5-19A69D0C712A}" type="slidenum">
              <a:rPr lang="en-GB" smtClean="0"/>
              <a:t>‹#›</a:t>
            </a:fld>
            <a:endParaRPr lang="en-GB"/>
          </a:p>
        </p:txBody>
      </p:sp>
    </p:spTree>
    <p:extLst>
      <p:ext uri="{BB962C8B-B14F-4D97-AF65-F5344CB8AC3E}">
        <p14:creationId xmlns:p14="http://schemas.microsoft.com/office/powerpoint/2010/main" val="42060937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65A25C9-E3FB-48D0-998C-624BBF3221CA}" type="datetimeFigureOut">
              <a:rPr lang="en-GB" smtClean="0"/>
              <a:t>08/02/2023</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BB0931A9-E73F-4304-84A5-19A69D0C712A}" type="slidenum">
              <a:rPr lang="en-GB" smtClean="0"/>
              <a:t>‹#›</a:t>
            </a:fld>
            <a:endParaRPr lang="en-GB"/>
          </a:p>
        </p:txBody>
      </p:sp>
    </p:spTree>
    <p:extLst>
      <p:ext uri="{BB962C8B-B14F-4D97-AF65-F5344CB8AC3E}">
        <p14:creationId xmlns:p14="http://schemas.microsoft.com/office/powerpoint/2010/main" val="33030157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65A25C9-E3FB-48D0-998C-624BBF3221CA}" type="datetimeFigureOut">
              <a:rPr lang="en-GB" smtClean="0"/>
              <a:t>08/02/2023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B0931A9-E73F-4304-84A5-19A69D0C712A}" type="slidenum">
              <a:rPr lang="en-GB" smtClean="0"/>
              <a:t>‹#›</a:t>
            </a:fld>
            <a:endParaRPr lang="en-GB"/>
          </a:p>
        </p:txBody>
      </p:sp>
    </p:spTree>
    <p:extLst>
      <p:ext uri="{BB962C8B-B14F-4D97-AF65-F5344CB8AC3E}">
        <p14:creationId xmlns:p14="http://schemas.microsoft.com/office/powerpoint/2010/main" val="36027369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65A25C9-E3FB-48D0-998C-624BBF3221CA}" type="datetimeFigureOut">
              <a:rPr lang="en-GB" smtClean="0"/>
              <a:t>08/02/2023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B0931A9-E73F-4304-84A5-19A69D0C712A}" type="slidenum">
              <a:rPr lang="en-GB" smtClean="0"/>
              <a:t>‹#›</a:t>
            </a:fld>
            <a:endParaRPr lang="en-GB"/>
          </a:p>
        </p:txBody>
      </p:sp>
    </p:spTree>
    <p:extLst>
      <p:ext uri="{BB962C8B-B14F-4D97-AF65-F5344CB8AC3E}">
        <p14:creationId xmlns:p14="http://schemas.microsoft.com/office/powerpoint/2010/main" val="24995175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5A25C9-E3FB-48D0-998C-624BBF3221CA}" type="datetimeFigureOut">
              <a:rPr lang="en-GB" smtClean="0"/>
              <a:t>08/02/2023</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B0931A9-E73F-4304-84A5-19A69D0C712A}" type="slidenum">
              <a:rPr lang="en-GB" smtClean="0"/>
              <a:t>‹#›</a:t>
            </a:fld>
            <a:endParaRPr lang="en-GB"/>
          </a:p>
        </p:txBody>
      </p:sp>
    </p:spTree>
    <p:extLst>
      <p:ext uri="{BB962C8B-B14F-4D97-AF65-F5344CB8AC3E}">
        <p14:creationId xmlns:p14="http://schemas.microsoft.com/office/powerpoint/2010/main" val="89004400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a:extLst>
              <a:ext uri="{FF2B5EF4-FFF2-40B4-BE49-F238E27FC236}">
                <a16:creationId xmlns:a16="http://schemas.microsoft.com/office/drawing/2014/main" id="{01DB7FE7-D0A5-31A3-D8A7-09F603DD7C32}"/>
              </a:ext>
            </a:extLst>
          </p:cNvPr>
          <p:cNvPicPr>
            <a:picLocks noChangeAspect="1"/>
          </p:cNvPicPr>
          <p:nvPr/>
        </p:nvPicPr>
        <p:blipFill rotWithShape="1">
          <a:blip r:embed="rId3"/>
          <a:srcRect l="73286" t="7368" r="2623" b="21242"/>
          <a:stretch/>
        </p:blipFill>
        <p:spPr>
          <a:xfrm>
            <a:off x="430112" y="2317015"/>
            <a:ext cx="867084" cy="774507"/>
          </a:xfrm>
          <a:prstGeom prst="rect">
            <a:avLst/>
          </a:prstGeom>
        </p:spPr>
      </p:pic>
      <p:pic>
        <p:nvPicPr>
          <p:cNvPr id="35" name="Picture 34">
            <a:extLst>
              <a:ext uri="{FF2B5EF4-FFF2-40B4-BE49-F238E27FC236}">
                <a16:creationId xmlns:a16="http://schemas.microsoft.com/office/drawing/2014/main" id="{5151DD17-1F84-5979-4C4A-54045A4EDF45}"/>
              </a:ext>
            </a:extLst>
          </p:cNvPr>
          <p:cNvPicPr>
            <a:picLocks noChangeAspect="1"/>
          </p:cNvPicPr>
          <p:nvPr/>
        </p:nvPicPr>
        <p:blipFill rotWithShape="1">
          <a:blip r:embed="rId4"/>
          <a:srcRect l="15379" t="11793" r="54684" b="24137"/>
          <a:stretch/>
        </p:blipFill>
        <p:spPr>
          <a:xfrm>
            <a:off x="6145036" y="5855586"/>
            <a:ext cx="847531" cy="757042"/>
          </a:xfrm>
          <a:prstGeom prst="rect">
            <a:avLst/>
          </a:prstGeom>
        </p:spPr>
      </p:pic>
      <p:sp>
        <p:nvSpPr>
          <p:cNvPr id="20" name="TextBox 19">
            <a:extLst>
              <a:ext uri="{FF2B5EF4-FFF2-40B4-BE49-F238E27FC236}">
                <a16:creationId xmlns:a16="http://schemas.microsoft.com/office/drawing/2014/main" id="{FFBBC989-B7E8-40D0-A182-F3D491D27840}"/>
              </a:ext>
            </a:extLst>
          </p:cNvPr>
          <p:cNvSpPr txBox="1"/>
          <p:nvPr/>
        </p:nvSpPr>
        <p:spPr>
          <a:xfrm>
            <a:off x="4355405" y="2764605"/>
            <a:ext cx="2451621" cy="707886"/>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0000"/>
                </a:solidFill>
                <a:effectLst/>
                <a:uLnTx/>
                <a:uFillTx/>
                <a:latin typeface="Calibri" panose="020F0502020204030204"/>
                <a:ea typeface="+mn-ea"/>
                <a:cs typeface="+mn-cs"/>
              </a:rPr>
              <a:t>F1_#130</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0000"/>
                </a:solidFill>
                <a:effectLst/>
                <a:uLnTx/>
                <a:uFillTx/>
                <a:latin typeface="Calibri" panose="020F0502020204030204"/>
                <a:ea typeface="+mn-ea"/>
                <a:cs typeface="+mn-cs"/>
              </a:rPr>
              <a:t>R p</a:t>
            </a:r>
            <a:r>
              <a:rPr lang="en-US" sz="2000" dirty="0" err="1">
                <a:solidFill>
                  <a:srgbClr val="FF0000"/>
                </a:solidFill>
                <a:latin typeface="Calibri" panose="020F0502020204030204"/>
              </a:rPr>
              <a:t>arent</a:t>
            </a:r>
            <a:endParaRPr kumimoji="0" lang="en-GB" sz="2000" b="0"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23449A4E-41B0-4E07-A0D6-06625256BD3D}"/>
              </a:ext>
            </a:extLst>
          </p:cNvPr>
          <p:cNvSpPr txBox="1"/>
          <p:nvPr/>
        </p:nvSpPr>
        <p:spPr>
          <a:xfrm>
            <a:off x="358718" y="4542967"/>
            <a:ext cx="1726161" cy="400110"/>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0000"/>
                </a:solidFill>
                <a:effectLst/>
                <a:uLnTx/>
                <a:uFillTx/>
                <a:latin typeface="Calibri" panose="020F0502020204030204"/>
                <a:ea typeface="+mn-ea"/>
                <a:cs typeface="+mn-cs"/>
              </a:rPr>
              <a:t>R bulk</a:t>
            </a:r>
            <a:endParaRPr kumimoji="0" lang="en-GB" sz="2000" b="0"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176B88C3-A101-49C8-A2A7-A37524065799}"/>
              </a:ext>
            </a:extLst>
          </p:cNvPr>
          <p:cNvSpPr txBox="1"/>
          <p:nvPr/>
        </p:nvSpPr>
        <p:spPr>
          <a:xfrm>
            <a:off x="5774176" y="4577398"/>
            <a:ext cx="1989696" cy="400110"/>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chemeClr val="accent1">
                    <a:lumMod val="75000"/>
                  </a:schemeClr>
                </a:solidFill>
                <a:effectLst/>
                <a:uLnTx/>
                <a:uFillTx/>
                <a:latin typeface="Calibri" panose="020F0502020204030204"/>
                <a:ea typeface="+mn-ea"/>
                <a:cs typeface="+mn-cs"/>
              </a:rPr>
              <a:t>S </a:t>
            </a:r>
            <a:r>
              <a:rPr lang="en-US" sz="2000" dirty="0">
                <a:solidFill>
                  <a:schemeClr val="accent1">
                    <a:lumMod val="75000"/>
                  </a:schemeClr>
                </a:solidFill>
                <a:latin typeface="Calibri" panose="020F0502020204030204"/>
              </a:rPr>
              <a:t>bulk</a:t>
            </a:r>
            <a:endParaRPr kumimoji="0" lang="en-GB" sz="2000" b="0" i="0" u="none" strike="noStrike" kern="1200" cap="none" spc="0" normalizeH="0" baseline="0" noProof="0" dirty="0">
              <a:ln>
                <a:noFill/>
              </a:ln>
              <a:solidFill>
                <a:schemeClr val="accent1">
                  <a:lumMod val="75000"/>
                </a:schemeClr>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C2CB886A-8754-4660-967A-3F673AFA4646}"/>
              </a:ext>
            </a:extLst>
          </p:cNvPr>
          <p:cNvSpPr txBox="1"/>
          <p:nvPr/>
        </p:nvSpPr>
        <p:spPr>
          <a:xfrm>
            <a:off x="3840632" y="6115121"/>
            <a:ext cx="2451979" cy="707886"/>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pPr algn="ctr">
              <a:defRPr/>
            </a:pPr>
            <a:r>
              <a:rPr lang="en-US" sz="2000" dirty="0">
                <a:solidFill>
                  <a:schemeClr val="accent1">
                    <a:lumMod val="75000"/>
                  </a:schemeClr>
                </a:solidFill>
              </a:rPr>
              <a:t>DG1-S1</a:t>
            </a:r>
            <a:endParaRPr lang="en-GB" sz="2000" dirty="0">
              <a:solidFill>
                <a:schemeClr val="accent1">
                  <a:lumMod val="75000"/>
                </a:schemeClr>
              </a:solidFill>
            </a:endParaRPr>
          </a:p>
          <a:p>
            <a:pPr marL="0" marR="0" lvl="0" indent="0" algn="ctr" defTabSz="457200" rtl="0" eaLnBrk="1" fontAlgn="auto" latinLnBrk="0" hangingPunct="1">
              <a:lnSpc>
                <a:spcPct val="100000"/>
              </a:lnSpc>
              <a:spcBef>
                <a:spcPts val="0"/>
              </a:spcBef>
              <a:spcAft>
                <a:spcPts val="0"/>
              </a:spcAft>
              <a:buClrTx/>
              <a:buSzTx/>
              <a:buFontTx/>
              <a:buNone/>
              <a:tabLst/>
              <a:defRPr/>
            </a:pPr>
            <a:r>
              <a:rPr lang="en-US" sz="2000" dirty="0">
                <a:solidFill>
                  <a:schemeClr val="accent1">
                    <a:lumMod val="75000"/>
                  </a:schemeClr>
                </a:solidFill>
                <a:latin typeface="Calibri" panose="020F0502020204030204"/>
              </a:rPr>
              <a:t>S parent</a:t>
            </a:r>
            <a:endParaRPr kumimoji="0" lang="en-US" sz="2000" b="0" i="0" u="none" strike="noStrike" kern="1200" cap="none" spc="0" normalizeH="0" baseline="0" noProof="0" dirty="0">
              <a:ln>
                <a:noFill/>
              </a:ln>
              <a:solidFill>
                <a:schemeClr val="accent1">
                  <a:lumMod val="75000"/>
                </a:schemeClr>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FA9CC014-F3F3-48EC-A058-235669C72829}"/>
              </a:ext>
            </a:extLst>
          </p:cNvPr>
          <p:cNvSpPr txBox="1"/>
          <p:nvPr/>
        </p:nvSpPr>
        <p:spPr>
          <a:xfrm>
            <a:off x="292932" y="1916905"/>
            <a:ext cx="1173023" cy="400110"/>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0000"/>
                </a:solidFill>
                <a:effectLst/>
                <a:uLnTx/>
                <a:uFillTx/>
                <a:latin typeface="Calibri" panose="020F0502020204030204"/>
                <a:ea typeface="+mn-ea"/>
                <a:cs typeface="+mn-cs"/>
              </a:rPr>
              <a:t>Resistant</a:t>
            </a:r>
            <a:endParaRPr kumimoji="0" lang="en-GB" sz="2000" b="0"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sp>
        <p:nvSpPr>
          <p:cNvPr id="52" name="TextBox 51">
            <a:extLst>
              <a:ext uri="{FF2B5EF4-FFF2-40B4-BE49-F238E27FC236}">
                <a16:creationId xmlns:a16="http://schemas.microsoft.com/office/drawing/2014/main" id="{10D11205-8C33-421D-A528-65702F6B1732}"/>
              </a:ext>
            </a:extLst>
          </p:cNvPr>
          <p:cNvSpPr txBox="1"/>
          <p:nvPr/>
        </p:nvSpPr>
        <p:spPr>
          <a:xfrm>
            <a:off x="7515293" y="767776"/>
            <a:ext cx="1626309" cy="923330"/>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prstClr val="black"/>
                </a:solidFill>
                <a:effectLst/>
                <a:uLnTx/>
                <a:uFillTx/>
                <a:latin typeface="Calibri" panose="020F0502020204030204"/>
                <a:ea typeface="+mn-ea"/>
                <a:cs typeface="+mn-cs"/>
              </a:rPr>
              <a:t>R haplotype-specific</a:t>
            </a:r>
          </a:p>
          <a:p>
            <a:pPr marL="0" marR="0" lvl="0" indent="0" algn="ctr" defTabSz="457200" rtl="0" eaLnBrk="1" fontAlgn="auto" latinLnBrk="0" hangingPunct="1">
              <a:lnSpc>
                <a:spcPct val="100000"/>
              </a:lnSpc>
              <a:spcBef>
                <a:spcPts val="0"/>
              </a:spcBef>
              <a:spcAft>
                <a:spcPts val="0"/>
              </a:spcAft>
              <a:buClrTx/>
              <a:buSzTx/>
              <a:buFontTx/>
              <a:buNone/>
              <a:tabLst/>
              <a:defRPr/>
            </a:pPr>
            <a:r>
              <a:rPr lang="en-US" i="1" dirty="0">
                <a:solidFill>
                  <a:prstClr val="black"/>
                </a:solidFill>
                <a:latin typeface="Calibri" panose="020F0502020204030204"/>
              </a:rPr>
              <a:t>k-</a:t>
            </a:r>
            <a:r>
              <a:rPr lang="en-US" dirty="0">
                <a:solidFill>
                  <a:prstClr val="black"/>
                </a:solidFill>
                <a:latin typeface="Calibri" panose="020F0502020204030204"/>
              </a:rPr>
              <a:t>mers</a:t>
            </a:r>
            <a:r>
              <a:rPr kumimoji="0" lang="en-US" b="0" i="0" u="none" strike="noStrike" kern="1200" cap="none" spc="0" normalizeH="0" baseline="0" noProof="0" dirty="0">
                <a:ln>
                  <a:noFill/>
                </a:ln>
                <a:solidFill>
                  <a:prstClr val="black"/>
                </a:solidFill>
                <a:effectLst/>
                <a:uLnTx/>
                <a:uFillTx/>
                <a:latin typeface="Calibri" panose="020F0502020204030204"/>
                <a:ea typeface="+mn-ea"/>
                <a:cs typeface="+mn-cs"/>
              </a:rPr>
              <a:t> </a:t>
            </a:r>
            <a:endParaRPr kumimoji="0" lang="en-GB"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2" name="TextBox 41">
            <a:extLst>
              <a:ext uri="{FF2B5EF4-FFF2-40B4-BE49-F238E27FC236}">
                <a16:creationId xmlns:a16="http://schemas.microsoft.com/office/drawing/2014/main" id="{3AC6060B-0C2E-48C7-9360-DDAA142F1230}"/>
              </a:ext>
            </a:extLst>
          </p:cNvPr>
          <p:cNvSpPr txBox="1"/>
          <p:nvPr/>
        </p:nvSpPr>
        <p:spPr>
          <a:xfrm>
            <a:off x="168587" y="3243085"/>
            <a:ext cx="2077475" cy="707886"/>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0000"/>
                </a:solidFill>
                <a:effectLst/>
                <a:uLnTx/>
                <a:uFillTx/>
                <a:latin typeface="Calibri" panose="020F0502020204030204"/>
                <a:ea typeface="+mn-ea"/>
                <a:cs typeface="+mn-cs"/>
              </a:rPr>
              <a:t>SF48-O1</a:t>
            </a:r>
          </a:p>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dirty="0">
                <a:solidFill>
                  <a:srgbClr val="FF0000"/>
                </a:solidFill>
                <a:latin typeface="Calibri" panose="020F0502020204030204"/>
              </a:rPr>
              <a:t>R donor</a:t>
            </a:r>
            <a:endParaRPr lang="en-US" sz="2000" dirty="0">
              <a:solidFill>
                <a:srgbClr val="FF0000"/>
              </a:solidFill>
              <a:latin typeface="Calibri" panose="020F0502020204030204"/>
            </a:endParaRPr>
          </a:p>
        </p:txBody>
      </p:sp>
      <p:sp>
        <p:nvSpPr>
          <p:cNvPr id="43" name="TextBox 42">
            <a:extLst>
              <a:ext uri="{FF2B5EF4-FFF2-40B4-BE49-F238E27FC236}">
                <a16:creationId xmlns:a16="http://schemas.microsoft.com/office/drawing/2014/main" id="{CE21EEA7-D45E-47FC-8BC2-4B0064693FFF}"/>
              </a:ext>
            </a:extLst>
          </p:cNvPr>
          <p:cNvSpPr txBox="1"/>
          <p:nvPr/>
        </p:nvSpPr>
        <p:spPr>
          <a:xfrm>
            <a:off x="5842569" y="5482090"/>
            <a:ext cx="1452466" cy="400110"/>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chemeClr val="accent1">
                    <a:lumMod val="75000"/>
                  </a:schemeClr>
                </a:solidFill>
                <a:effectLst/>
                <a:uLnTx/>
                <a:uFillTx/>
                <a:latin typeface="Calibri" panose="020F0502020204030204"/>
                <a:ea typeface="+mn-ea"/>
                <a:cs typeface="+mn-cs"/>
              </a:rPr>
              <a:t>Susceptible</a:t>
            </a:r>
            <a:endParaRPr kumimoji="0" lang="en-GB" sz="2000" b="0" i="0" u="none" strike="noStrike" kern="1200" cap="none" spc="0" normalizeH="0" baseline="0" noProof="0" dirty="0">
              <a:ln>
                <a:noFill/>
              </a:ln>
              <a:solidFill>
                <a:schemeClr val="accent1">
                  <a:lumMod val="75000"/>
                </a:schemeClr>
              </a:solidFill>
              <a:effectLst/>
              <a:uLnTx/>
              <a:uFillTx/>
              <a:latin typeface="Calibri" panose="020F0502020204030204"/>
              <a:ea typeface="+mn-ea"/>
              <a:cs typeface="+mn-cs"/>
            </a:endParaRPr>
          </a:p>
        </p:txBody>
      </p:sp>
      <p:grpSp>
        <p:nvGrpSpPr>
          <p:cNvPr id="2" name="Group 1">
            <a:extLst>
              <a:ext uri="{FF2B5EF4-FFF2-40B4-BE49-F238E27FC236}">
                <a16:creationId xmlns:a16="http://schemas.microsoft.com/office/drawing/2014/main" id="{96DE5733-7598-4A63-81D0-C124F0F4859E}"/>
              </a:ext>
            </a:extLst>
          </p:cNvPr>
          <p:cNvGrpSpPr/>
          <p:nvPr/>
        </p:nvGrpSpPr>
        <p:grpSpPr>
          <a:xfrm>
            <a:off x="1725758" y="2067136"/>
            <a:ext cx="4633765" cy="4382145"/>
            <a:chOff x="1957253" y="1349021"/>
            <a:chExt cx="4633765" cy="4382145"/>
          </a:xfrm>
        </p:grpSpPr>
        <p:sp>
          <p:nvSpPr>
            <p:cNvPr id="14" name="Oval 13">
              <a:extLst>
                <a:ext uri="{FF2B5EF4-FFF2-40B4-BE49-F238E27FC236}">
                  <a16:creationId xmlns:a16="http://schemas.microsoft.com/office/drawing/2014/main" id="{D65C66F6-274C-4B15-8B9F-27FE53F561ED}"/>
                </a:ext>
              </a:extLst>
            </p:cNvPr>
            <p:cNvSpPr/>
            <p:nvPr/>
          </p:nvSpPr>
          <p:spPr>
            <a:xfrm>
              <a:off x="3173498" y="3099101"/>
              <a:ext cx="2324477" cy="2632065"/>
            </a:xfrm>
            <a:prstGeom prst="ellipse">
              <a:avLst/>
            </a:prstGeom>
            <a:solidFill>
              <a:schemeClr val="accent1">
                <a:lumMod val="75000"/>
                <a:alpha val="26000"/>
              </a:schemeClr>
            </a:solid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2" name="Oval 31">
              <a:extLst>
                <a:ext uri="{FF2B5EF4-FFF2-40B4-BE49-F238E27FC236}">
                  <a16:creationId xmlns:a16="http://schemas.microsoft.com/office/drawing/2014/main" id="{31EEA7E0-946D-4571-B9B6-B614CA40C432}"/>
                </a:ext>
              </a:extLst>
            </p:cNvPr>
            <p:cNvSpPr/>
            <p:nvPr/>
          </p:nvSpPr>
          <p:spPr>
            <a:xfrm>
              <a:off x="3173498" y="2105694"/>
              <a:ext cx="2324477" cy="2579301"/>
            </a:xfrm>
            <a:prstGeom prst="ellipse">
              <a:avLst/>
            </a:prstGeom>
            <a:solidFill>
              <a:srgbClr val="FF5050">
                <a:alpha val="25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3" name="Oval 32">
              <a:extLst>
                <a:ext uri="{FF2B5EF4-FFF2-40B4-BE49-F238E27FC236}">
                  <a16:creationId xmlns:a16="http://schemas.microsoft.com/office/drawing/2014/main" id="{9AF7771D-AB6D-4356-A858-FC4A1CEB5B48}"/>
                </a:ext>
              </a:extLst>
            </p:cNvPr>
            <p:cNvSpPr/>
            <p:nvPr/>
          </p:nvSpPr>
          <p:spPr>
            <a:xfrm>
              <a:off x="1957253" y="1349021"/>
              <a:ext cx="2214148" cy="2160024"/>
            </a:xfrm>
            <a:prstGeom prst="ellipse">
              <a:avLst/>
            </a:prstGeom>
            <a:solidFill>
              <a:srgbClr val="FF5050">
                <a:alpha val="25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Oval 16">
              <a:extLst>
                <a:ext uri="{FF2B5EF4-FFF2-40B4-BE49-F238E27FC236}">
                  <a16:creationId xmlns:a16="http://schemas.microsoft.com/office/drawing/2014/main" id="{3FD019C8-25A2-4E3C-8708-6DF16A97941F}"/>
                </a:ext>
              </a:extLst>
            </p:cNvPr>
            <p:cNvSpPr/>
            <p:nvPr/>
          </p:nvSpPr>
          <p:spPr>
            <a:xfrm>
              <a:off x="4294563" y="2918917"/>
              <a:ext cx="2296455" cy="2124839"/>
            </a:xfrm>
            <a:prstGeom prst="ellipse">
              <a:avLst/>
            </a:prstGeom>
            <a:solidFill>
              <a:schemeClr val="accent1">
                <a:lumMod val="75000"/>
                <a:alpha val="24000"/>
              </a:schemeClr>
            </a:solid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6" name="Oval 15">
              <a:extLst>
                <a:ext uri="{FF2B5EF4-FFF2-40B4-BE49-F238E27FC236}">
                  <a16:creationId xmlns:a16="http://schemas.microsoft.com/office/drawing/2014/main" id="{4C2D5FC6-0967-48E5-B65A-B6E19CDE2CE8}"/>
                </a:ext>
              </a:extLst>
            </p:cNvPr>
            <p:cNvSpPr/>
            <p:nvPr/>
          </p:nvSpPr>
          <p:spPr>
            <a:xfrm>
              <a:off x="2080455" y="2862029"/>
              <a:ext cx="2551340" cy="2091098"/>
            </a:xfrm>
            <a:prstGeom prst="ellipse">
              <a:avLst/>
            </a:prstGeom>
            <a:solidFill>
              <a:srgbClr val="FF5050">
                <a:alpha val="25000"/>
              </a:srgbClr>
            </a:solid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Freeform: Shape 11">
              <a:extLst>
                <a:ext uri="{FF2B5EF4-FFF2-40B4-BE49-F238E27FC236}">
                  <a16:creationId xmlns:a16="http://schemas.microsoft.com/office/drawing/2014/main" id="{3707DECF-CDFF-4B9B-BA24-C9A02D4D8F78}"/>
                </a:ext>
              </a:extLst>
            </p:cNvPr>
            <p:cNvSpPr/>
            <p:nvPr/>
          </p:nvSpPr>
          <p:spPr>
            <a:xfrm>
              <a:off x="3213448" y="2932386"/>
              <a:ext cx="629471" cy="459827"/>
            </a:xfrm>
            <a:custGeom>
              <a:avLst/>
              <a:gdLst>
                <a:gd name="connsiteX0" fmla="*/ 76200 w 754380"/>
                <a:gd name="connsiteY0" fmla="*/ 0 h 563880"/>
                <a:gd name="connsiteX1" fmla="*/ 76200 w 754380"/>
                <a:gd name="connsiteY1" fmla="*/ 0 h 563880"/>
                <a:gd name="connsiteX2" fmla="*/ 53340 w 754380"/>
                <a:gd name="connsiteY2" fmla="*/ 60960 h 563880"/>
                <a:gd name="connsiteX3" fmla="*/ 45720 w 754380"/>
                <a:gd name="connsiteY3" fmla="*/ 83820 h 563880"/>
                <a:gd name="connsiteX4" fmla="*/ 38100 w 754380"/>
                <a:gd name="connsiteY4" fmla="*/ 121920 h 563880"/>
                <a:gd name="connsiteX5" fmla="*/ 30480 w 754380"/>
                <a:gd name="connsiteY5" fmla="*/ 228600 h 563880"/>
                <a:gd name="connsiteX6" fmla="*/ 15240 w 754380"/>
                <a:gd name="connsiteY6" fmla="*/ 297180 h 563880"/>
                <a:gd name="connsiteX7" fmla="*/ 7620 w 754380"/>
                <a:gd name="connsiteY7" fmla="*/ 335280 h 563880"/>
                <a:gd name="connsiteX8" fmla="*/ 0 w 754380"/>
                <a:gd name="connsiteY8" fmla="*/ 510540 h 563880"/>
                <a:gd name="connsiteX9" fmla="*/ 7620 w 754380"/>
                <a:gd name="connsiteY9" fmla="*/ 556260 h 563880"/>
                <a:gd name="connsiteX10" fmla="*/ 30480 w 754380"/>
                <a:gd name="connsiteY10" fmla="*/ 563880 h 563880"/>
                <a:gd name="connsiteX11" fmla="*/ 129540 w 754380"/>
                <a:gd name="connsiteY11" fmla="*/ 556260 h 563880"/>
                <a:gd name="connsiteX12" fmla="*/ 175260 w 754380"/>
                <a:gd name="connsiteY12" fmla="*/ 541020 h 563880"/>
                <a:gd name="connsiteX13" fmla="*/ 198120 w 754380"/>
                <a:gd name="connsiteY13" fmla="*/ 533400 h 563880"/>
                <a:gd name="connsiteX14" fmla="*/ 220980 w 754380"/>
                <a:gd name="connsiteY14" fmla="*/ 525780 h 563880"/>
                <a:gd name="connsiteX15" fmla="*/ 243840 w 754380"/>
                <a:gd name="connsiteY15" fmla="*/ 510540 h 563880"/>
                <a:gd name="connsiteX16" fmla="*/ 312420 w 754380"/>
                <a:gd name="connsiteY16" fmla="*/ 487680 h 563880"/>
                <a:gd name="connsiteX17" fmla="*/ 335280 w 754380"/>
                <a:gd name="connsiteY17" fmla="*/ 480060 h 563880"/>
                <a:gd name="connsiteX18" fmla="*/ 381000 w 754380"/>
                <a:gd name="connsiteY18" fmla="*/ 457200 h 563880"/>
                <a:gd name="connsiteX19" fmla="*/ 426720 w 754380"/>
                <a:gd name="connsiteY19" fmla="*/ 426720 h 563880"/>
                <a:gd name="connsiteX20" fmla="*/ 472440 w 754380"/>
                <a:gd name="connsiteY20" fmla="*/ 388620 h 563880"/>
                <a:gd name="connsiteX21" fmla="*/ 518160 w 754380"/>
                <a:gd name="connsiteY21" fmla="*/ 358140 h 563880"/>
                <a:gd name="connsiteX22" fmla="*/ 541020 w 754380"/>
                <a:gd name="connsiteY22" fmla="*/ 335280 h 563880"/>
                <a:gd name="connsiteX23" fmla="*/ 586740 w 754380"/>
                <a:gd name="connsiteY23" fmla="*/ 304800 h 563880"/>
                <a:gd name="connsiteX24" fmla="*/ 624840 w 754380"/>
                <a:gd name="connsiteY24" fmla="*/ 266700 h 563880"/>
                <a:gd name="connsiteX25" fmla="*/ 640080 w 754380"/>
                <a:gd name="connsiteY25" fmla="*/ 243840 h 563880"/>
                <a:gd name="connsiteX26" fmla="*/ 662940 w 754380"/>
                <a:gd name="connsiteY26" fmla="*/ 236220 h 563880"/>
                <a:gd name="connsiteX27" fmla="*/ 685800 w 754380"/>
                <a:gd name="connsiteY27" fmla="*/ 220980 h 563880"/>
                <a:gd name="connsiteX28" fmla="*/ 701040 w 754380"/>
                <a:gd name="connsiteY28" fmla="*/ 198120 h 563880"/>
                <a:gd name="connsiteX29" fmla="*/ 723900 w 754380"/>
                <a:gd name="connsiteY29" fmla="*/ 182880 h 563880"/>
                <a:gd name="connsiteX30" fmla="*/ 754380 w 754380"/>
                <a:gd name="connsiteY30" fmla="*/ 137160 h 563880"/>
                <a:gd name="connsiteX31" fmla="*/ 746760 w 754380"/>
                <a:gd name="connsiteY31" fmla="*/ 99060 h 563880"/>
                <a:gd name="connsiteX32" fmla="*/ 701040 w 754380"/>
                <a:gd name="connsiteY32" fmla="*/ 83820 h 563880"/>
                <a:gd name="connsiteX33" fmla="*/ 678180 w 754380"/>
                <a:gd name="connsiteY33" fmla="*/ 68580 h 563880"/>
                <a:gd name="connsiteX34" fmla="*/ 624840 w 754380"/>
                <a:gd name="connsiteY34" fmla="*/ 53340 h 563880"/>
                <a:gd name="connsiteX35" fmla="*/ 518160 w 754380"/>
                <a:gd name="connsiteY35" fmla="*/ 38100 h 563880"/>
                <a:gd name="connsiteX36" fmla="*/ 434340 w 754380"/>
                <a:gd name="connsiteY36" fmla="*/ 22860 h 563880"/>
                <a:gd name="connsiteX37" fmla="*/ 205740 w 754380"/>
                <a:gd name="connsiteY37" fmla="*/ 7620 h 563880"/>
                <a:gd name="connsiteX38" fmla="*/ 76200 w 754380"/>
                <a:gd name="connsiteY38" fmla="*/ 0 h 563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754380" h="563880">
                  <a:moveTo>
                    <a:pt x="76200" y="0"/>
                  </a:moveTo>
                  <a:lnTo>
                    <a:pt x="76200" y="0"/>
                  </a:lnTo>
                  <a:cubicBezTo>
                    <a:pt x="68580" y="20320"/>
                    <a:pt x="60756" y="40565"/>
                    <a:pt x="53340" y="60960"/>
                  </a:cubicBezTo>
                  <a:cubicBezTo>
                    <a:pt x="50595" y="68509"/>
                    <a:pt x="47668" y="76028"/>
                    <a:pt x="45720" y="83820"/>
                  </a:cubicBezTo>
                  <a:cubicBezTo>
                    <a:pt x="42579" y="96385"/>
                    <a:pt x="40640" y="109220"/>
                    <a:pt x="38100" y="121920"/>
                  </a:cubicBezTo>
                  <a:cubicBezTo>
                    <a:pt x="35560" y="157480"/>
                    <a:pt x="34027" y="193126"/>
                    <a:pt x="30480" y="228600"/>
                  </a:cubicBezTo>
                  <a:cubicBezTo>
                    <a:pt x="23491" y="298494"/>
                    <a:pt x="26731" y="251214"/>
                    <a:pt x="15240" y="297180"/>
                  </a:cubicBezTo>
                  <a:cubicBezTo>
                    <a:pt x="12099" y="309745"/>
                    <a:pt x="10160" y="322580"/>
                    <a:pt x="7620" y="335280"/>
                  </a:cubicBezTo>
                  <a:cubicBezTo>
                    <a:pt x="5080" y="393700"/>
                    <a:pt x="0" y="452065"/>
                    <a:pt x="0" y="510540"/>
                  </a:cubicBezTo>
                  <a:cubicBezTo>
                    <a:pt x="0" y="525990"/>
                    <a:pt x="-45" y="542845"/>
                    <a:pt x="7620" y="556260"/>
                  </a:cubicBezTo>
                  <a:cubicBezTo>
                    <a:pt x="11605" y="563234"/>
                    <a:pt x="22860" y="561340"/>
                    <a:pt x="30480" y="563880"/>
                  </a:cubicBezTo>
                  <a:cubicBezTo>
                    <a:pt x="63500" y="561340"/>
                    <a:pt x="96828" y="561425"/>
                    <a:pt x="129540" y="556260"/>
                  </a:cubicBezTo>
                  <a:cubicBezTo>
                    <a:pt x="145408" y="553755"/>
                    <a:pt x="160020" y="546100"/>
                    <a:pt x="175260" y="541020"/>
                  </a:cubicBezTo>
                  <a:lnTo>
                    <a:pt x="198120" y="533400"/>
                  </a:lnTo>
                  <a:cubicBezTo>
                    <a:pt x="205740" y="530860"/>
                    <a:pt x="214297" y="530235"/>
                    <a:pt x="220980" y="525780"/>
                  </a:cubicBezTo>
                  <a:cubicBezTo>
                    <a:pt x="228600" y="520700"/>
                    <a:pt x="235471" y="514259"/>
                    <a:pt x="243840" y="510540"/>
                  </a:cubicBezTo>
                  <a:lnTo>
                    <a:pt x="312420" y="487680"/>
                  </a:lnTo>
                  <a:cubicBezTo>
                    <a:pt x="320040" y="485140"/>
                    <a:pt x="328597" y="484515"/>
                    <a:pt x="335280" y="480060"/>
                  </a:cubicBezTo>
                  <a:cubicBezTo>
                    <a:pt x="436764" y="412404"/>
                    <a:pt x="286356" y="509780"/>
                    <a:pt x="381000" y="457200"/>
                  </a:cubicBezTo>
                  <a:cubicBezTo>
                    <a:pt x="397011" y="448305"/>
                    <a:pt x="411480" y="436880"/>
                    <a:pt x="426720" y="426720"/>
                  </a:cubicBezTo>
                  <a:cubicBezTo>
                    <a:pt x="508408" y="372262"/>
                    <a:pt x="384433" y="457070"/>
                    <a:pt x="472440" y="388620"/>
                  </a:cubicBezTo>
                  <a:cubicBezTo>
                    <a:pt x="486898" y="377375"/>
                    <a:pt x="505208" y="371092"/>
                    <a:pt x="518160" y="358140"/>
                  </a:cubicBezTo>
                  <a:cubicBezTo>
                    <a:pt x="525780" y="350520"/>
                    <a:pt x="532514" y="341896"/>
                    <a:pt x="541020" y="335280"/>
                  </a:cubicBezTo>
                  <a:cubicBezTo>
                    <a:pt x="555478" y="324035"/>
                    <a:pt x="586740" y="304800"/>
                    <a:pt x="586740" y="304800"/>
                  </a:cubicBezTo>
                  <a:cubicBezTo>
                    <a:pt x="627380" y="243840"/>
                    <a:pt x="574040" y="317500"/>
                    <a:pt x="624840" y="266700"/>
                  </a:cubicBezTo>
                  <a:cubicBezTo>
                    <a:pt x="631316" y="260224"/>
                    <a:pt x="632929" y="249561"/>
                    <a:pt x="640080" y="243840"/>
                  </a:cubicBezTo>
                  <a:cubicBezTo>
                    <a:pt x="646352" y="238822"/>
                    <a:pt x="655756" y="239812"/>
                    <a:pt x="662940" y="236220"/>
                  </a:cubicBezTo>
                  <a:cubicBezTo>
                    <a:pt x="671131" y="232124"/>
                    <a:pt x="678180" y="226060"/>
                    <a:pt x="685800" y="220980"/>
                  </a:cubicBezTo>
                  <a:cubicBezTo>
                    <a:pt x="690880" y="213360"/>
                    <a:pt x="694564" y="204596"/>
                    <a:pt x="701040" y="198120"/>
                  </a:cubicBezTo>
                  <a:cubicBezTo>
                    <a:pt x="707516" y="191644"/>
                    <a:pt x="717869" y="189772"/>
                    <a:pt x="723900" y="182880"/>
                  </a:cubicBezTo>
                  <a:cubicBezTo>
                    <a:pt x="735961" y="169096"/>
                    <a:pt x="754380" y="137160"/>
                    <a:pt x="754380" y="137160"/>
                  </a:cubicBezTo>
                  <a:cubicBezTo>
                    <a:pt x="751840" y="124460"/>
                    <a:pt x="755918" y="108218"/>
                    <a:pt x="746760" y="99060"/>
                  </a:cubicBezTo>
                  <a:cubicBezTo>
                    <a:pt x="735401" y="87701"/>
                    <a:pt x="714406" y="92731"/>
                    <a:pt x="701040" y="83820"/>
                  </a:cubicBezTo>
                  <a:cubicBezTo>
                    <a:pt x="693420" y="78740"/>
                    <a:pt x="686371" y="72676"/>
                    <a:pt x="678180" y="68580"/>
                  </a:cubicBezTo>
                  <a:cubicBezTo>
                    <a:pt x="668497" y="63738"/>
                    <a:pt x="632978" y="54968"/>
                    <a:pt x="624840" y="53340"/>
                  </a:cubicBezTo>
                  <a:cubicBezTo>
                    <a:pt x="570554" y="42483"/>
                    <a:pt x="579031" y="47465"/>
                    <a:pt x="518160" y="38100"/>
                  </a:cubicBezTo>
                  <a:cubicBezTo>
                    <a:pt x="488006" y="33461"/>
                    <a:pt x="465284" y="25439"/>
                    <a:pt x="434340" y="22860"/>
                  </a:cubicBezTo>
                  <a:cubicBezTo>
                    <a:pt x="358235" y="16518"/>
                    <a:pt x="282109" y="7620"/>
                    <a:pt x="205740" y="7620"/>
                  </a:cubicBezTo>
                  <a:lnTo>
                    <a:pt x="76200" y="0"/>
                  </a:lnTo>
                  <a:close/>
                </a:path>
              </a:pathLst>
            </a:custGeom>
            <a:solidFill>
              <a:srgbClr val="FF5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26" name="Rectangle: Rounded Corners 25">
            <a:extLst>
              <a:ext uri="{FF2B5EF4-FFF2-40B4-BE49-F238E27FC236}">
                <a16:creationId xmlns:a16="http://schemas.microsoft.com/office/drawing/2014/main" id="{F74C38FF-4212-4DDE-9E59-D9311ACB641C}"/>
              </a:ext>
            </a:extLst>
          </p:cNvPr>
          <p:cNvSpPr/>
          <p:nvPr/>
        </p:nvSpPr>
        <p:spPr>
          <a:xfrm>
            <a:off x="7522946" y="2179516"/>
            <a:ext cx="1452467" cy="644293"/>
          </a:xfrm>
          <a:prstGeom prst="round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dirty="0">
                <a:solidFill>
                  <a:prstClr val="black"/>
                </a:solidFill>
                <a:latin typeface="Calibri" panose="020F0502020204030204"/>
              </a:rPr>
              <a:t>Filtering</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(10-20x)</a:t>
            </a: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9" name="Rectangle: Rounded Corners 48">
            <a:extLst>
              <a:ext uri="{FF2B5EF4-FFF2-40B4-BE49-F238E27FC236}">
                <a16:creationId xmlns:a16="http://schemas.microsoft.com/office/drawing/2014/main" id="{36FFC363-146D-4A27-B085-5C1E4A7DB29E}"/>
              </a:ext>
            </a:extLst>
          </p:cNvPr>
          <p:cNvSpPr/>
          <p:nvPr/>
        </p:nvSpPr>
        <p:spPr>
          <a:xfrm>
            <a:off x="7459207" y="722417"/>
            <a:ext cx="1611520" cy="945730"/>
          </a:xfrm>
          <a:prstGeom prst="round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4" name="Rectangle: Rounded Corners 43">
            <a:extLst>
              <a:ext uri="{FF2B5EF4-FFF2-40B4-BE49-F238E27FC236}">
                <a16:creationId xmlns:a16="http://schemas.microsoft.com/office/drawing/2014/main" id="{6B85BF5F-145F-4A68-A632-FF8C34FA21AB}"/>
              </a:ext>
            </a:extLst>
          </p:cNvPr>
          <p:cNvSpPr/>
          <p:nvPr/>
        </p:nvSpPr>
        <p:spPr>
          <a:xfrm>
            <a:off x="7525722" y="3306619"/>
            <a:ext cx="1452467" cy="644293"/>
          </a:xfrm>
          <a:prstGeom prst="round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Alignment</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(BWA) </a:t>
            </a: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29" name="Straight Arrow Connector 28">
            <a:extLst>
              <a:ext uri="{FF2B5EF4-FFF2-40B4-BE49-F238E27FC236}">
                <a16:creationId xmlns:a16="http://schemas.microsoft.com/office/drawing/2014/main" id="{7138E662-0DA0-4968-9C53-153ABDEE4985}"/>
              </a:ext>
            </a:extLst>
          </p:cNvPr>
          <p:cNvCxnSpPr>
            <a:cxnSpLocks/>
          </p:cNvCxnSpPr>
          <p:nvPr/>
        </p:nvCxnSpPr>
        <p:spPr>
          <a:xfrm>
            <a:off x="8325223" y="1691106"/>
            <a:ext cx="0" cy="404042"/>
          </a:xfrm>
          <a:prstGeom prst="straightConnector1">
            <a:avLst/>
          </a:prstGeom>
          <a:ln w="19050">
            <a:solidFill>
              <a:schemeClr val="tx1"/>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CCACE650-54FB-4E5F-905F-FF67AC0D0182}"/>
              </a:ext>
            </a:extLst>
          </p:cNvPr>
          <p:cNvCxnSpPr>
            <a:cxnSpLocks/>
          </p:cNvCxnSpPr>
          <p:nvPr/>
        </p:nvCxnSpPr>
        <p:spPr>
          <a:xfrm>
            <a:off x="8325223" y="2878026"/>
            <a:ext cx="0" cy="404042"/>
          </a:xfrm>
          <a:prstGeom prst="straightConnector1">
            <a:avLst/>
          </a:prstGeom>
          <a:ln w="19050">
            <a:solidFill>
              <a:schemeClr val="tx1"/>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486BE434-BE33-4FCB-98FE-9A33D3D6DA7E}"/>
              </a:ext>
            </a:extLst>
          </p:cNvPr>
          <p:cNvCxnSpPr>
            <a:cxnSpLocks/>
          </p:cNvCxnSpPr>
          <p:nvPr/>
        </p:nvCxnSpPr>
        <p:spPr>
          <a:xfrm flipV="1">
            <a:off x="3296689" y="1265947"/>
            <a:ext cx="3948753" cy="2522351"/>
          </a:xfrm>
          <a:prstGeom prst="straightConnector1">
            <a:avLst/>
          </a:prstGeom>
          <a:ln w="19050">
            <a:solidFill>
              <a:schemeClr val="tx1"/>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77AC8D93-A9BD-98CB-45F8-01D70E7622E1}"/>
              </a:ext>
            </a:extLst>
          </p:cNvPr>
          <p:cNvSpPr txBox="1"/>
          <p:nvPr/>
        </p:nvSpPr>
        <p:spPr>
          <a:xfrm>
            <a:off x="2637202" y="118576"/>
            <a:ext cx="3052397" cy="369332"/>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prstClr val="black"/>
                </a:solidFill>
                <a:effectLst/>
                <a:uLnTx/>
                <a:uFillTx/>
                <a:latin typeface="Calibri" panose="020F0502020204030204"/>
                <a:ea typeface="+mn-ea"/>
                <a:cs typeface="+mn-cs"/>
              </a:rPr>
              <a:t>Whole genome sequencing </a:t>
            </a:r>
          </a:p>
        </p:txBody>
      </p:sp>
      <p:sp>
        <p:nvSpPr>
          <p:cNvPr id="36" name="Rectangle: Rounded Corners 35">
            <a:extLst>
              <a:ext uri="{FF2B5EF4-FFF2-40B4-BE49-F238E27FC236}">
                <a16:creationId xmlns:a16="http://schemas.microsoft.com/office/drawing/2014/main" id="{A3EBBE02-5BC9-3AC4-17D3-BA32A967159E}"/>
              </a:ext>
            </a:extLst>
          </p:cNvPr>
          <p:cNvSpPr/>
          <p:nvPr/>
        </p:nvSpPr>
        <p:spPr>
          <a:xfrm>
            <a:off x="2622550" y="26645"/>
            <a:ext cx="3067049" cy="543423"/>
          </a:xfrm>
          <a:prstGeom prst="round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7" name="TextBox 36">
            <a:extLst>
              <a:ext uri="{FF2B5EF4-FFF2-40B4-BE49-F238E27FC236}">
                <a16:creationId xmlns:a16="http://schemas.microsoft.com/office/drawing/2014/main" id="{02E5ACB7-0C55-68E5-5C87-D3003C625B2D}"/>
              </a:ext>
            </a:extLst>
          </p:cNvPr>
          <p:cNvSpPr txBox="1"/>
          <p:nvPr/>
        </p:nvSpPr>
        <p:spPr>
          <a:xfrm>
            <a:off x="3225814" y="1001863"/>
            <a:ext cx="1961172" cy="369332"/>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b="0" i="1" u="none" strike="noStrike" kern="1200" cap="none" spc="0" normalizeH="0" baseline="0" noProof="0" dirty="0">
                <a:ln>
                  <a:noFill/>
                </a:ln>
                <a:solidFill>
                  <a:prstClr val="black"/>
                </a:solidFill>
                <a:effectLst/>
                <a:uLnTx/>
                <a:uFillTx/>
                <a:latin typeface="Calibri" panose="020F0502020204030204"/>
                <a:ea typeface="+mn-ea"/>
                <a:cs typeface="+mn-cs"/>
              </a:rPr>
              <a:t>k</a:t>
            </a:r>
            <a:r>
              <a:rPr kumimoji="0" lang="en-GB" b="0" i="0" u="none" strike="noStrike" kern="1200" cap="none" spc="0" normalizeH="0" baseline="0" noProof="0" dirty="0">
                <a:ln>
                  <a:noFill/>
                </a:ln>
                <a:solidFill>
                  <a:prstClr val="black"/>
                </a:solidFill>
                <a:effectLst/>
                <a:uLnTx/>
                <a:uFillTx/>
                <a:latin typeface="Calibri" panose="020F0502020204030204"/>
                <a:ea typeface="+mn-ea"/>
                <a:cs typeface="+mn-cs"/>
              </a:rPr>
              <a:t>-mer calculations</a:t>
            </a:r>
          </a:p>
        </p:txBody>
      </p:sp>
      <p:sp>
        <p:nvSpPr>
          <p:cNvPr id="38" name="Rectangle: Rounded Corners 37">
            <a:extLst>
              <a:ext uri="{FF2B5EF4-FFF2-40B4-BE49-F238E27FC236}">
                <a16:creationId xmlns:a16="http://schemas.microsoft.com/office/drawing/2014/main" id="{AC58DA95-EE05-C2B9-E71D-8209D9D8D6D0}"/>
              </a:ext>
            </a:extLst>
          </p:cNvPr>
          <p:cNvSpPr/>
          <p:nvPr/>
        </p:nvSpPr>
        <p:spPr>
          <a:xfrm>
            <a:off x="3106614" y="946606"/>
            <a:ext cx="2131523" cy="479641"/>
          </a:xfrm>
          <a:prstGeom prst="round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0" name="Rectangle: Rounded Corners 39">
            <a:extLst>
              <a:ext uri="{FF2B5EF4-FFF2-40B4-BE49-F238E27FC236}">
                <a16:creationId xmlns:a16="http://schemas.microsoft.com/office/drawing/2014/main" id="{8AC7C398-A812-CBCB-1B81-0233CEA6AF8B}"/>
              </a:ext>
            </a:extLst>
          </p:cNvPr>
          <p:cNvSpPr/>
          <p:nvPr/>
        </p:nvSpPr>
        <p:spPr>
          <a:xfrm>
            <a:off x="165811" y="1742054"/>
            <a:ext cx="7129224" cy="5091191"/>
          </a:xfrm>
          <a:prstGeom prst="round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1" name="TextBox 40">
            <a:extLst>
              <a:ext uri="{FF2B5EF4-FFF2-40B4-BE49-F238E27FC236}">
                <a16:creationId xmlns:a16="http://schemas.microsoft.com/office/drawing/2014/main" id="{684B60F2-E538-46E6-BFF4-7EC35F619B1D}"/>
              </a:ext>
            </a:extLst>
          </p:cNvPr>
          <p:cNvSpPr txBox="1"/>
          <p:nvPr/>
        </p:nvSpPr>
        <p:spPr>
          <a:xfrm>
            <a:off x="3374819" y="1818716"/>
            <a:ext cx="1961172" cy="646331"/>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b="0" i="1" u="none" strike="noStrike" kern="1200" cap="none" spc="0" normalizeH="0" baseline="0" noProof="0" dirty="0">
                <a:ln>
                  <a:noFill/>
                </a:ln>
                <a:solidFill>
                  <a:prstClr val="black"/>
                </a:solidFill>
                <a:effectLst/>
                <a:uLnTx/>
                <a:uFillTx/>
                <a:latin typeface="Calibri" panose="020F0502020204030204"/>
                <a:ea typeface="+mn-ea"/>
                <a:cs typeface="+mn-cs"/>
              </a:rPr>
              <a:t>k</a:t>
            </a:r>
            <a:r>
              <a:rPr kumimoji="0" lang="en-GB" b="0" i="0" u="none" strike="noStrike" kern="1200" cap="none" spc="0" normalizeH="0" baseline="0" noProof="0" dirty="0">
                <a:ln>
                  <a:noFill/>
                </a:ln>
                <a:solidFill>
                  <a:prstClr val="black"/>
                </a:solidFill>
                <a:effectLst/>
                <a:uLnTx/>
                <a:uFillTx/>
                <a:latin typeface="Calibri" panose="020F0502020204030204"/>
                <a:ea typeface="+mn-ea"/>
                <a:cs typeface="+mn-cs"/>
              </a:rPr>
              <a:t>-mer set operations</a:t>
            </a:r>
          </a:p>
        </p:txBody>
      </p:sp>
      <p:cxnSp>
        <p:nvCxnSpPr>
          <p:cNvPr id="45" name="Straight Arrow Connector 44">
            <a:extLst>
              <a:ext uri="{FF2B5EF4-FFF2-40B4-BE49-F238E27FC236}">
                <a16:creationId xmlns:a16="http://schemas.microsoft.com/office/drawing/2014/main" id="{6AECEEF3-ECE9-7F2D-12F6-0E94F1B98E92}"/>
              </a:ext>
            </a:extLst>
          </p:cNvPr>
          <p:cNvCxnSpPr>
            <a:cxnSpLocks/>
          </p:cNvCxnSpPr>
          <p:nvPr/>
        </p:nvCxnSpPr>
        <p:spPr>
          <a:xfrm>
            <a:off x="4222389" y="628650"/>
            <a:ext cx="0" cy="281401"/>
          </a:xfrm>
          <a:prstGeom prst="straightConnector1">
            <a:avLst/>
          </a:prstGeom>
          <a:ln w="19050">
            <a:solidFill>
              <a:schemeClr val="tx1"/>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E44192D3-1550-54FE-88BF-278340993E1C}"/>
              </a:ext>
            </a:extLst>
          </p:cNvPr>
          <p:cNvCxnSpPr>
            <a:cxnSpLocks/>
          </p:cNvCxnSpPr>
          <p:nvPr/>
        </p:nvCxnSpPr>
        <p:spPr>
          <a:xfrm>
            <a:off x="4215678" y="1460653"/>
            <a:ext cx="0" cy="215668"/>
          </a:xfrm>
          <a:prstGeom prst="straightConnector1">
            <a:avLst/>
          </a:prstGeom>
          <a:ln w="19050">
            <a:solidFill>
              <a:schemeClr val="tx1"/>
            </a:solidFill>
            <a:prstDash val="solid"/>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91235148"/>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19050"/>
      </a:spPr>
      <a:bodyPr/>
      <a:lstStyle/>
      <a:style>
        <a:lnRef idx="1">
          <a:schemeClr val="dk1"/>
        </a:lnRef>
        <a:fillRef idx="0">
          <a:schemeClr val="dk1"/>
        </a:fillRef>
        <a:effectRef idx="0">
          <a:schemeClr val="dk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5CF0D0E34DE6D41BD7E038801C60A7D" ma:contentTypeVersion="11" ma:contentTypeDescription="Een nieuw document maken." ma:contentTypeScope="" ma:versionID="b3b79978115616774cc4250670cb7042">
  <xsd:schema xmlns:xsd="http://www.w3.org/2001/XMLSchema" xmlns:xs="http://www.w3.org/2001/XMLSchema" xmlns:p="http://schemas.microsoft.com/office/2006/metadata/properties" xmlns:ns2="89d14956-2f52-45fe-8e14-6f36d7b6e288" xmlns:ns3="e1094585-9927-4481-8649-50808ba1307a" targetNamespace="http://schemas.microsoft.com/office/2006/metadata/properties" ma:root="true" ma:fieldsID="3af385bef92c278c1f47821ba2ef52a9" ns2:_="" ns3:_="">
    <xsd:import namespace="89d14956-2f52-45fe-8e14-6f36d7b6e288"/>
    <xsd:import namespace="e1094585-9927-4481-8649-50808ba1307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9d14956-2f52-45fe-8e14-6f36d7b6e28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1094585-9927-4481-8649-50808ba1307a" elementFormDefault="qualified">
    <xsd:import namespace="http://schemas.microsoft.com/office/2006/documentManagement/types"/>
    <xsd:import namespace="http://schemas.microsoft.com/office/infopath/2007/PartnerControls"/>
    <xsd:element name="SharedWithUsers" ma:index="17"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Gedeeld met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E9B4499-CFBE-49FC-9520-0F1815D3468F}">
  <ds:schemaRefs>
    <ds:schemaRef ds:uri="http://schemas.microsoft.com/sharepoint/v3/contenttype/forms"/>
  </ds:schemaRefs>
</ds:datastoreItem>
</file>

<file path=customXml/itemProps2.xml><?xml version="1.0" encoding="utf-8"?>
<ds:datastoreItem xmlns:ds="http://schemas.openxmlformats.org/officeDocument/2006/customXml" ds:itemID="{77255789-FEF6-4395-9E00-53F60041395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9d14956-2f52-45fe-8e14-6f36d7b6e288"/>
    <ds:schemaRef ds:uri="e1094585-9927-4481-8649-50808ba1307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2EAC2C6-9850-4192-8CF4-F1DF17222A50}">
  <ds:schemaRefs>
    <ds:schemaRef ds:uri="e1094585-9927-4481-8649-50808ba1307a"/>
    <ds:schemaRef ds:uri="http://schemas.microsoft.com/office/2006/documentManagement/types"/>
    <ds:schemaRef ds:uri="http://purl.org/dc/elements/1.1/"/>
    <ds:schemaRef ds:uri="http://schemas.microsoft.com/office/infopath/2007/PartnerControls"/>
    <ds:schemaRef ds:uri="http://purl.org/dc/terms/"/>
    <ds:schemaRef ds:uri="http://schemas.openxmlformats.org/package/2006/metadata/core-properties"/>
    <ds:schemaRef ds:uri="http://schemas.microsoft.com/office/2006/metadata/properties"/>
    <ds:schemaRef ds:uri="http://purl.org/dc/dcmitype/"/>
    <ds:schemaRef ds:uri="89d14956-2f52-45fe-8e14-6f36d7b6e288"/>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Theme</Template>
  <TotalTime>20953</TotalTime>
  <Words>111</Words>
  <Application>Microsoft Office PowerPoint</Application>
  <PresentationFormat>On-screen Show (4:3)</PresentationFormat>
  <Paragraphs>21</Paragraphs>
  <Slides>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Calibri Light</vt:lpstr>
      <vt:lpstr>Office Theme</vt:lpstr>
      <vt:lpstr>PowerPoint Presentation</vt:lpstr>
    </vt:vector>
  </TitlesOfParts>
  <Company>Wageningen University and Research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Bassetti, Niccolo</dc:creator>
  <cp:lastModifiedBy>Bassetti, Niccolo</cp:lastModifiedBy>
  <cp:revision>170</cp:revision>
  <dcterms:created xsi:type="dcterms:W3CDTF">2019-02-22T16:47:04Z</dcterms:created>
  <dcterms:modified xsi:type="dcterms:W3CDTF">2023-02-08T16:34:14Z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0x01010045CF0D0E34DE6D41BD7E038801C60A7D</vt:lpwstr>
  </property>
</Properties>
</file>