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71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954150-4AC5-36D6-C8A2-93DE541CDD2B}" name="Bassetti, Niccolo" initials="BN" userId="Bassetti, Niccolo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ssetti, Niccolo" initials="BN" lastIdx="11" clrIdx="0">
    <p:extLst>
      <p:ext uri="{19B8F6BF-5375-455C-9EA6-DF929625EA0E}">
        <p15:presenceInfo xmlns:p15="http://schemas.microsoft.com/office/powerpoint/2012/main" userId="Bassetti, Nicco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EA9DB"/>
    <a:srgbClr val="FF5050"/>
    <a:srgbClr val="C00000"/>
    <a:srgbClr val="FF4343"/>
    <a:srgbClr val="FF2C2C"/>
    <a:srgbClr val="385723"/>
    <a:srgbClr val="D1D8CC"/>
    <a:srgbClr val="D45151"/>
    <a:srgbClr val="FBE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50" autoAdjust="0"/>
    <p:restoredTop sz="70054" autoAdjust="0"/>
  </p:normalViewPr>
  <p:slideViewPr>
    <p:cSldViewPr snapToGrid="0">
      <p:cViewPr varScale="1">
        <p:scale>
          <a:sx n="31" d="100"/>
          <a:sy n="31" d="100"/>
        </p:scale>
        <p:origin x="1440" y="48"/>
      </p:cViewPr>
      <p:guideLst/>
    </p:cSldViewPr>
  </p:slideViewPr>
  <p:outlineViewPr>
    <p:cViewPr>
      <p:scale>
        <a:sx n="100" d="100"/>
        <a:sy n="100" d="100"/>
      </p:scale>
      <p:origin x="0" y="-1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3FEFE-882E-4E69-B10D-DF5324209080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186BA-F8CD-4FA0-8DF7-ABCDE69BA6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119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enomevolution.org/r/1ltr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1" dirty="0"/>
              <a:t>F</a:t>
            </a:r>
            <a:r>
              <a:rPr lang="en-US" b="1" dirty="0"/>
              <a:t>igure 4. </a:t>
            </a:r>
            <a:r>
              <a:rPr lang="en-US" sz="1800" b="1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Comparative genomics of the </a:t>
            </a:r>
            <a:r>
              <a:rPr lang="en-US" sz="1800" b="1" i="1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PEK</a:t>
            </a:r>
            <a:r>
              <a:rPr lang="en-US" sz="1800" b="1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 locus among three </a:t>
            </a:r>
            <a:r>
              <a:rPr lang="en-US" sz="1800" b="1" i="1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B. nigra </a:t>
            </a:r>
            <a:r>
              <a:rPr lang="en-US" sz="1800" b="1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genomes.</a:t>
            </a: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 Variation in gene content within the locus is evident for the TNLs (shaded blue) and </a:t>
            </a:r>
            <a:r>
              <a:rPr lang="en-US" sz="1800" b="0" i="1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Bni</a:t>
            </a: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MAP1Ds (shaded in orange). Microsinteny was inferred in CoGe using (B)LastZ algorithm with default settings. Only High-scoring Segment Pair (HSP) for genes of interest are reported (blue and yellow). Locations of markers M27 and M28 that flank the locus are indicated in red. </a:t>
            </a:r>
          </a:p>
          <a:p>
            <a:pPr algn="l"/>
            <a:b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</a:br>
            <a:r>
              <a:rPr lang="en-US" sz="1800" b="1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Figure 4 </a:t>
            </a: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was manually drawn based on the </a:t>
            </a:r>
            <a:r>
              <a:rPr lang="en-US" sz="1800" b="0" i="0" u="none" strike="noStrike" baseline="0" dirty="0" err="1">
                <a:solidFill>
                  <a:srgbClr val="333333"/>
                </a:solidFill>
                <a:latin typeface="Verdana" panose="020B0604030504040204" pitchFamily="34" charset="0"/>
              </a:rPr>
              <a:t>Gevo</a:t>
            </a: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 analysis in COGE, comparison of </a:t>
            </a:r>
            <a:r>
              <a:rPr lang="en-US" sz="1800" b="0" i="1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B. nigra </a:t>
            </a: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reference genomes NI100 v2, C2 v1 and Sangam. </a:t>
            </a:r>
            <a:b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</a:br>
            <a:r>
              <a:rPr lang="en-US" sz="1800" b="0" i="0" u="none" strike="noStrike" baseline="0" dirty="0">
                <a:solidFill>
                  <a:srgbClr val="333333"/>
                </a:solidFill>
                <a:latin typeface="Verdana" panose="020B0604030504040204" pitchFamily="34" charset="0"/>
              </a:rPr>
              <a:t>To repeat the analysis , use this link</a:t>
            </a:r>
            <a:br>
              <a:rPr lang="en-US" b="1" i="0" dirty="0">
                <a:solidFill>
                  <a:srgbClr val="000000"/>
                </a:solidFill>
                <a:effectLst/>
                <a:latin typeface="Helvetica Neue"/>
              </a:rPr>
            </a:br>
            <a:r>
              <a:rPr lang="en-US" b="0" i="0" u="none" strike="noStrike" dirty="0">
                <a:solidFill>
                  <a:srgbClr val="009900"/>
                </a:solidFill>
                <a:effectLst/>
                <a:latin typeface="Helvetica Neue"/>
                <a:hlinkClick r:id="rId3"/>
              </a:rPr>
              <a:t>https://genomevolution.org/r/1ltrn</a:t>
            </a:r>
            <a:endParaRPr lang="en-US" b="0" i="0" dirty="0">
              <a:solidFill>
                <a:srgbClr val="000000"/>
              </a:solidFill>
              <a:effectLst/>
              <a:latin typeface="Helvetica Neue"/>
            </a:endParaRPr>
          </a:p>
          <a:p>
            <a:pPr algn="l"/>
            <a:r>
              <a:rPr lang="en-GB" dirty="0"/>
              <a:t>COGE output was used to assemble the figure.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1186BA-F8CD-4FA0-8DF7-ABCDE69BA61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718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20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349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87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93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8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164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82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093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1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736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517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A25C9-E3FB-48D0-998C-624BBF3221CA}" type="datetimeFigureOut">
              <a:rPr lang="en-GB" smtClean="0"/>
              <a:t>08/02/2023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931A9-E73F-4304-84A5-19A69D0C7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04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BA6D3D71-D28C-1A66-B4CA-FAD026818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669" y="634554"/>
            <a:ext cx="6914545" cy="1363774"/>
          </a:xfrm>
          <a:prstGeom prst="rect">
            <a:avLst/>
          </a:prstGeom>
        </p:spPr>
      </p:pic>
      <p:pic>
        <p:nvPicPr>
          <p:cNvPr id="5" name="Picture 4" descr="A picture containing text, indoor, screen, black&#10;&#10;Description automatically generated">
            <a:extLst>
              <a:ext uri="{FF2B5EF4-FFF2-40B4-BE49-F238E27FC236}">
                <a16:creationId xmlns:a16="http://schemas.microsoft.com/office/drawing/2014/main" id="{BAD4F422-FF03-FCFF-8CDE-833F96049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236" y="2199377"/>
            <a:ext cx="6914545" cy="1400112"/>
          </a:xfrm>
          <a:prstGeom prst="rect">
            <a:avLst/>
          </a:prstGeom>
        </p:spPr>
      </p:pic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2D21DD84-DF9A-C085-A8D4-E69D070A96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81" y="3800538"/>
            <a:ext cx="6909500" cy="1400112"/>
          </a:xfrm>
          <a:prstGeom prst="rect">
            <a:avLst/>
          </a:prstGeom>
        </p:spPr>
      </p:pic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CAF4B96-CDE1-D129-B03C-87B65B982871}"/>
              </a:ext>
            </a:extLst>
          </p:cNvPr>
          <p:cNvSpPr/>
          <p:nvPr/>
        </p:nvSpPr>
        <p:spPr>
          <a:xfrm>
            <a:off x="3533775" y="1778825"/>
            <a:ext cx="3720669" cy="764350"/>
          </a:xfrm>
          <a:custGeom>
            <a:avLst/>
            <a:gdLst>
              <a:gd name="connsiteX0" fmla="*/ 0 w 3590925"/>
              <a:gd name="connsiteY0" fmla="*/ 1447800 h 1447800"/>
              <a:gd name="connsiteX1" fmla="*/ 3109913 w 3590925"/>
              <a:gd name="connsiteY1" fmla="*/ 0 h 1447800"/>
              <a:gd name="connsiteX2" fmla="*/ 3590925 w 3590925"/>
              <a:gd name="connsiteY2" fmla="*/ 9525 h 1447800"/>
              <a:gd name="connsiteX3" fmla="*/ 471488 w 3590925"/>
              <a:gd name="connsiteY3" fmla="*/ 1447800 h 1447800"/>
              <a:gd name="connsiteX4" fmla="*/ 0 w 3590925"/>
              <a:gd name="connsiteY4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925" h="1447800">
                <a:moveTo>
                  <a:pt x="0" y="1447800"/>
                </a:moveTo>
                <a:lnTo>
                  <a:pt x="3109913" y="0"/>
                </a:lnTo>
                <a:lnTo>
                  <a:pt x="3590925" y="9525"/>
                </a:lnTo>
                <a:lnTo>
                  <a:pt x="471488" y="1447800"/>
                </a:lnTo>
                <a:lnTo>
                  <a:pt x="0" y="1447800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66AFF5E8-98D3-E5DE-680B-F917A22B072D}"/>
              </a:ext>
            </a:extLst>
          </p:cNvPr>
          <p:cNvSpPr/>
          <p:nvPr/>
        </p:nvSpPr>
        <p:spPr>
          <a:xfrm>
            <a:off x="2543175" y="1771650"/>
            <a:ext cx="1462088" cy="776288"/>
          </a:xfrm>
          <a:custGeom>
            <a:avLst/>
            <a:gdLst>
              <a:gd name="connsiteX0" fmla="*/ 0 w 1462088"/>
              <a:gd name="connsiteY0" fmla="*/ 4763 h 776288"/>
              <a:gd name="connsiteX1" fmla="*/ 995363 w 1462088"/>
              <a:gd name="connsiteY1" fmla="*/ 776288 h 776288"/>
              <a:gd name="connsiteX2" fmla="*/ 1462088 w 1462088"/>
              <a:gd name="connsiteY2" fmla="*/ 771525 h 776288"/>
              <a:gd name="connsiteX3" fmla="*/ 290513 w 1462088"/>
              <a:gd name="connsiteY3" fmla="*/ 0 h 776288"/>
              <a:gd name="connsiteX4" fmla="*/ 0 w 1462088"/>
              <a:gd name="connsiteY4" fmla="*/ 4763 h 77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2088" h="776288">
                <a:moveTo>
                  <a:pt x="0" y="4763"/>
                </a:moveTo>
                <a:lnTo>
                  <a:pt x="995363" y="776288"/>
                </a:lnTo>
                <a:lnTo>
                  <a:pt x="1462088" y="771525"/>
                </a:lnTo>
                <a:lnTo>
                  <a:pt x="290513" y="0"/>
                </a:lnTo>
                <a:lnTo>
                  <a:pt x="0" y="4763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A791864-C808-69CA-57DB-B2E49F01056C}"/>
              </a:ext>
            </a:extLst>
          </p:cNvPr>
          <p:cNvSpPr/>
          <p:nvPr/>
        </p:nvSpPr>
        <p:spPr>
          <a:xfrm>
            <a:off x="1347713" y="1605894"/>
            <a:ext cx="6917068" cy="17848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799FEF6-54CC-E370-F6E0-F06E79AD003D}"/>
              </a:ext>
            </a:extLst>
          </p:cNvPr>
          <p:cNvSpPr/>
          <p:nvPr/>
        </p:nvSpPr>
        <p:spPr>
          <a:xfrm>
            <a:off x="1337660" y="1612125"/>
            <a:ext cx="1961796" cy="16429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FFB3E5-58DF-EF30-887F-35A2E4D0184D}"/>
              </a:ext>
            </a:extLst>
          </p:cNvPr>
          <p:cNvSpPr/>
          <p:nvPr/>
        </p:nvSpPr>
        <p:spPr>
          <a:xfrm>
            <a:off x="2541588" y="1613423"/>
            <a:ext cx="285738" cy="155869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6A09182-7A71-3CBF-55E3-0D56C2A199EF}"/>
              </a:ext>
            </a:extLst>
          </p:cNvPr>
          <p:cNvSpPr/>
          <p:nvPr/>
        </p:nvSpPr>
        <p:spPr>
          <a:xfrm>
            <a:off x="3855839" y="1607645"/>
            <a:ext cx="620073" cy="17117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F027281-F0F5-2BC7-9B00-3E2C8AE55C51}"/>
              </a:ext>
            </a:extLst>
          </p:cNvPr>
          <p:cNvSpPr/>
          <p:nvPr/>
        </p:nvSpPr>
        <p:spPr>
          <a:xfrm>
            <a:off x="4536540" y="1606887"/>
            <a:ext cx="3720673" cy="178486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1D0281-37D5-176C-67A5-4CD1A565A77A}"/>
              </a:ext>
            </a:extLst>
          </p:cNvPr>
          <p:cNvSpPr/>
          <p:nvPr/>
        </p:nvSpPr>
        <p:spPr>
          <a:xfrm>
            <a:off x="6644085" y="1613192"/>
            <a:ext cx="1288455" cy="152540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87B1702-9AAA-0E5E-8DFF-AB45BF70421D}"/>
              </a:ext>
            </a:extLst>
          </p:cNvPr>
          <p:cNvSpPr/>
          <p:nvPr/>
        </p:nvSpPr>
        <p:spPr>
          <a:xfrm>
            <a:off x="1355283" y="2547493"/>
            <a:ext cx="6909498" cy="15997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6C47FAC-94D0-976A-432A-12712E9F7B13}"/>
              </a:ext>
            </a:extLst>
          </p:cNvPr>
          <p:cNvSpPr/>
          <p:nvPr/>
        </p:nvSpPr>
        <p:spPr>
          <a:xfrm>
            <a:off x="1350236" y="2539824"/>
            <a:ext cx="1825676" cy="16153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15A3571-19D1-EBA2-E9B3-87D00142C811}"/>
              </a:ext>
            </a:extLst>
          </p:cNvPr>
          <p:cNvSpPr/>
          <p:nvPr/>
        </p:nvSpPr>
        <p:spPr>
          <a:xfrm>
            <a:off x="3188528" y="2539823"/>
            <a:ext cx="2177222" cy="16153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9D7F420F-E170-7E29-B285-964E05EAB388}"/>
              </a:ext>
            </a:extLst>
          </p:cNvPr>
          <p:cNvSpPr/>
          <p:nvPr/>
        </p:nvSpPr>
        <p:spPr>
          <a:xfrm>
            <a:off x="5393531" y="2540972"/>
            <a:ext cx="267080" cy="16153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78E2316-586E-69E2-448F-074BE677C2A6}"/>
              </a:ext>
            </a:extLst>
          </p:cNvPr>
          <p:cNvSpPr/>
          <p:nvPr/>
        </p:nvSpPr>
        <p:spPr>
          <a:xfrm>
            <a:off x="5738141" y="2545539"/>
            <a:ext cx="2481934" cy="16153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735E6F0-E1A5-4C0E-63D1-8D1C124B9436}"/>
              </a:ext>
            </a:extLst>
          </p:cNvPr>
          <p:cNvSpPr/>
          <p:nvPr/>
        </p:nvSpPr>
        <p:spPr>
          <a:xfrm>
            <a:off x="5071023" y="2545532"/>
            <a:ext cx="294727" cy="14845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2C3B0AA-67AD-F5E7-1EC6-23B478026A08}"/>
              </a:ext>
            </a:extLst>
          </p:cNvPr>
          <p:cNvSpPr/>
          <p:nvPr/>
        </p:nvSpPr>
        <p:spPr>
          <a:xfrm>
            <a:off x="5851922" y="2545531"/>
            <a:ext cx="294727" cy="14845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A49A0DC-4AD1-8C83-9DEB-D169642B3DD1}"/>
              </a:ext>
            </a:extLst>
          </p:cNvPr>
          <p:cNvSpPr/>
          <p:nvPr/>
        </p:nvSpPr>
        <p:spPr>
          <a:xfrm>
            <a:off x="6982222" y="2545531"/>
            <a:ext cx="466328" cy="14845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B81AEBE-A20C-9D54-C10D-D066ED1AE539}"/>
              </a:ext>
            </a:extLst>
          </p:cNvPr>
          <p:cNvSpPr/>
          <p:nvPr/>
        </p:nvSpPr>
        <p:spPr>
          <a:xfrm>
            <a:off x="7826375" y="2545531"/>
            <a:ext cx="303011" cy="14845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59F1D20-99B8-3F15-E18F-130464BE0249}"/>
              </a:ext>
            </a:extLst>
          </p:cNvPr>
          <p:cNvSpPr/>
          <p:nvPr/>
        </p:nvSpPr>
        <p:spPr>
          <a:xfrm>
            <a:off x="3540835" y="2545533"/>
            <a:ext cx="466015" cy="148453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97163931-0D51-9466-1C14-646291C91C00}"/>
              </a:ext>
            </a:extLst>
          </p:cNvPr>
          <p:cNvSpPr/>
          <p:nvPr/>
        </p:nvSpPr>
        <p:spPr>
          <a:xfrm>
            <a:off x="1376363" y="3357563"/>
            <a:ext cx="2713450" cy="813865"/>
          </a:xfrm>
          <a:custGeom>
            <a:avLst/>
            <a:gdLst>
              <a:gd name="connsiteX0" fmla="*/ 0 w 2628900"/>
              <a:gd name="connsiteY0" fmla="*/ 1457325 h 1457325"/>
              <a:gd name="connsiteX1" fmla="*/ 2219325 w 2628900"/>
              <a:gd name="connsiteY1" fmla="*/ 4762 h 1457325"/>
              <a:gd name="connsiteX2" fmla="*/ 2628900 w 2628900"/>
              <a:gd name="connsiteY2" fmla="*/ 0 h 1457325"/>
              <a:gd name="connsiteX3" fmla="*/ 309562 w 2628900"/>
              <a:gd name="connsiteY3" fmla="*/ 1457325 h 1457325"/>
              <a:gd name="connsiteX4" fmla="*/ 0 w 2628900"/>
              <a:gd name="connsiteY4" fmla="*/ 145732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900" h="1457325">
                <a:moveTo>
                  <a:pt x="0" y="1457325"/>
                </a:moveTo>
                <a:lnTo>
                  <a:pt x="2219325" y="4762"/>
                </a:lnTo>
                <a:lnTo>
                  <a:pt x="2628900" y="0"/>
                </a:lnTo>
                <a:lnTo>
                  <a:pt x="309562" y="1457325"/>
                </a:lnTo>
                <a:lnTo>
                  <a:pt x="0" y="1457325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8787C68-9D8F-4A6C-75AA-67C0862B4354}"/>
              </a:ext>
            </a:extLst>
          </p:cNvPr>
          <p:cNvSpPr/>
          <p:nvPr/>
        </p:nvSpPr>
        <p:spPr>
          <a:xfrm>
            <a:off x="1928813" y="3362325"/>
            <a:ext cx="2129231" cy="809103"/>
          </a:xfrm>
          <a:custGeom>
            <a:avLst/>
            <a:gdLst>
              <a:gd name="connsiteX0" fmla="*/ 1652587 w 2071687"/>
              <a:gd name="connsiteY0" fmla="*/ 0 h 1447800"/>
              <a:gd name="connsiteX1" fmla="*/ 2071687 w 2071687"/>
              <a:gd name="connsiteY1" fmla="*/ 0 h 1447800"/>
              <a:gd name="connsiteX2" fmla="*/ 280987 w 2071687"/>
              <a:gd name="connsiteY2" fmla="*/ 1447800 h 1447800"/>
              <a:gd name="connsiteX3" fmla="*/ 0 w 2071687"/>
              <a:gd name="connsiteY3" fmla="*/ 1447800 h 1447800"/>
              <a:gd name="connsiteX4" fmla="*/ 1652587 w 2071687"/>
              <a:gd name="connsiteY4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87" h="1447800">
                <a:moveTo>
                  <a:pt x="1652587" y="0"/>
                </a:moveTo>
                <a:lnTo>
                  <a:pt x="2071687" y="0"/>
                </a:lnTo>
                <a:lnTo>
                  <a:pt x="280987" y="1447800"/>
                </a:lnTo>
                <a:lnTo>
                  <a:pt x="0" y="1447800"/>
                </a:lnTo>
                <a:lnTo>
                  <a:pt x="1652587" y="0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B581200-9A6A-ED35-8044-8331DC2121D4}"/>
              </a:ext>
            </a:extLst>
          </p:cNvPr>
          <p:cNvSpPr/>
          <p:nvPr/>
        </p:nvSpPr>
        <p:spPr>
          <a:xfrm>
            <a:off x="2570957" y="3357563"/>
            <a:ext cx="1460257" cy="816451"/>
          </a:xfrm>
          <a:custGeom>
            <a:avLst/>
            <a:gdLst>
              <a:gd name="connsiteX0" fmla="*/ 1023938 w 1428750"/>
              <a:gd name="connsiteY0" fmla="*/ 0 h 1452562"/>
              <a:gd name="connsiteX1" fmla="*/ 0 w 1428750"/>
              <a:gd name="connsiteY1" fmla="*/ 1452562 h 1452562"/>
              <a:gd name="connsiteX2" fmla="*/ 314325 w 1428750"/>
              <a:gd name="connsiteY2" fmla="*/ 1452562 h 1452562"/>
              <a:gd name="connsiteX3" fmla="*/ 1428750 w 1428750"/>
              <a:gd name="connsiteY3" fmla="*/ 4762 h 1452562"/>
              <a:gd name="connsiteX4" fmla="*/ 1023938 w 1428750"/>
              <a:gd name="connsiteY4" fmla="*/ 0 h 145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0" h="1452562">
                <a:moveTo>
                  <a:pt x="1023938" y="0"/>
                </a:moveTo>
                <a:lnTo>
                  <a:pt x="0" y="1452562"/>
                </a:lnTo>
                <a:lnTo>
                  <a:pt x="314325" y="1452562"/>
                </a:lnTo>
                <a:lnTo>
                  <a:pt x="1428750" y="4762"/>
                </a:lnTo>
                <a:lnTo>
                  <a:pt x="1023938" y="0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5D0DEFB-48AE-623C-2FC4-8DBA95A2EEAA}"/>
              </a:ext>
            </a:extLst>
          </p:cNvPr>
          <p:cNvSpPr/>
          <p:nvPr/>
        </p:nvSpPr>
        <p:spPr>
          <a:xfrm>
            <a:off x="3188528" y="3357563"/>
            <a:ext cx="816735" cy="809103"/>
          </a:xfrm>
          <a:custGeom>
            <a:avLst/>
            <a:gdLst>
              <a:gd name="connsiteX0" fmla="*/ 409575 w 814388"/>
              <a:gd name="connsiteY0" fmla="*/ 0 h 1452562"/>
              <a:gd name="connsiteX1" fmla="*/ 0 w 814388"/>
              <a:gd name="connsiteY1" fmla="*/ 1452562 h 1452562"/>
              <a:gd name="connsiteX2" fmla="*/ 314325 w 814388"/>
              <a:gd name="connsiteY2" fmla="*/ 1452562 h 1452562"/>
              <a:gd name="connsiteX3" fmla="*/ 814388 w 814388"/>
              <a:gd name="connsiteY3" fmla="*/ 4762 h 1452562"/>
              <a:gd name="connsiteX4" fmla="*/ 409575 w 814388"/>
              <a:gd name="connsiteY4" fmla="*/ 0 h 145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4388" h="1452562">
                <a:moveTo>
                  <a:pt x="409575" y="0"/>
                </a:moveTo>
                <a:lnTo>
                  <a:pt x="0" y="1452562"/>
                </a:lnTo>
                <a:lnTo>
                  <a:pt x="314325" y="1452562"/>
                </a:lnTo>
                <a:lnTo>
                  <a:pt x="814388" y="4762"/>
                </a:lnTo>
                <a:lnTo>
                  <a:pt x="409575" y="0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C4D09F5A-C0B0-9E65-B955-9FCC390EEC50}"/>
              </a:ext>
            </a:extLst>
          </p:cNvPr>
          <p:cNvSpPr/>
          <p:nvPr/>
        </p:nvSpPr>
        <p:spPr>
          <a:xfrm>
            <a:off x="3582524" y="3357564"/>
            <a:ext cx="1132352" cy="821212"/>
          </a:xfrm>
          <a:custGeom>
            <a:avLst/>
            <a:gdLst>
              <a:gd name="connsiteX0" fmla="*/ 685800 w 1114425"/>
              <a:gd name="connsiteY0" fmla="*/ 1457325 h 1462087"/>
              <a:gd name="connsiteX1" fmla="*/ 1114425 w 1114425"/>
              <a:gd name="connsiteY1" fmla="*/ 1462087 h 1462087"/>
              <a:gd name="connsiteX2" fmla="*/ 400050 w 1114425"/>
              <a:gd name="connsiteY2" fmla="*/ 0 h 1462087"/>
              <a:gd name="connsiteX3" fmla="*/ 0 w 1114425"/>
              <a:gd name="connsiteY3" fmla="*/ 4762 h 1462087"/>
              <a:gd name="connsiteX4" fmla="*/ 685800 w 1114425"/>
              <a:gd name="connsiteY4" fmla="*/ 1457325 h 146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425" h="1462087">
                <a:moveTo>
                  <a:pt x="685800" y="1457325"/>
                </a:moveTo>
                <a:lnTo>
                  <a:pt x="1114425" y="1462087"/>
                </a:lnTo>
                <a:lnTo>
                  <a:pt x="400050" y="0"/>
                </a:lnTo>
                <a:lnTo>
                  <a:pt x="0" y="4762"/>
                </a:lnTo>
                <a:lnTo>
                  <a:pt x="685800" y="1457325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8513AC95-7A55-EBFD-503A-278BEF97D5D2}"/>
              </a:ext>
            </a:extLst>
          </p:cNvPr>
          <p:cNvSpPr/>
          <p:nvPr/>
        </p:nvSpPr>
        <p:spPr>
          <a:xfrm>
            <a:off x="3595688" y="3352801"/>
            <a:ext cx="1676400" cy="812274"/>
          </a:xfrm>
          <a:custGeom>
            <a:avLst/>
            <a:gdLst>
              <a:gd name="connsiteX0" fmla="*/ 0 w 1671638"/>
              <a:gd name="connsiteY0" fmla="*/ 0 h 1457325"/>
              <a:gd name="connsiteX1" fmla="*/ 1290638 w 1671638"/>
              <a:gd name="connsiteY1" fmla="*/ 1457325 h 1457325"/>
              <a:gd name="connsiteX2" fmla="*/ 1671638 w 1671638"/>
              <a:gd name="connsiteY2" fmla="*/ 1452563 h 1457325"/>
              <a:gd name="connsiteX3" fmla="*/ 400050 w 1671638"/>
              <a:gd name="connsiteY3" fmla="*/ 9525 h 1457325"/>
              <a:gd name="connsiteX4" fmla="*/ 0 w 1671638"/>
              <a:gd name="connsiteY4" fmla="*/ 0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1638" h="1457325">
                <a:moveTo>
                  <a:pt x="0" y="0"/>
                </a:moveTo>
                <a:lnTo>
                  <a:pt x="1290638" y="1457325"/>
                </a:lnTo>
                <a:lnTo>
                  <a:pt x="1671638" y="1452563"/>
                </a:lnTo>
                <a:lnTo>
                  <a:pt x="40005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421CF1F2-5953-F442-0E84-F8BCC09C0046}"/>
              </a:ext>
            </a:extLst>
          </p:cNvPr>
          <p:cNvSpPr/>
          <p:nvPr/>
        </p:nvSpPr>
        <p:spPr>
          <a:xfrm>
            <a:off x="3595688" y="3378694"/>
            <a:ext cx="2834543" cy="781619"/>
          </a:xfrm>
          <a:custGeom>
            <a:avLst/>
            <a:gdLst>
              <a:gd name="connsiteX0" fmla="*/ 2552700 w 2824163"/>
              <a:gd name="connsiteY0" fmla="*/ 1457325 h 1457325"/>
              <a:gd name="connsiteX1" fmla="*/ 0 w 2824163"/>
              <a:gd name="connsiteY1" fmla="*/ 4762 h 1457325"/>
              <a:gd name="connsiteX2" fmla="*/ 404813 w 2824163"/>
              <a:gd name="connsiteY2" fmla="*/ 0 h 1457325"/>
              <a:gd name="connsiteX3" fmla="*/ 2824163 w 2824163"/>
              <a:gd name="connsiteY3" fmla="*/ 1457325 h 1457325"/>
              <a:gd name="connsiteX4" fmla="*/ 2552700 w 2824163"/>
              <a:gd name="connsiteY4" fmla="*/ 145732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4163" h="1457325">
                <a:moveTo>
                  <a:pt x="2552700" y="1457325"/>
                </a:moveTo>
                <a:lnTo>
                  <a:pt x="0" y="4762"/>
                </a:lnTo>
                <a:lnTo>
                  <a:pt x="404813" y="0"/>
                </a:lnTo>
                <a:lnTo>
                  <a:pt x="2824163" y="1457325"/>
                </a:lnTo>
                <a:lnTo>
                  <a:pt x="2552700" y="1457325"/>
                </a:lnTo>
                <a:close/>
              </a:path>
            </a:pathLst>
          </a:custGeom>
          <a:solidFill>
            <a:srgbClr val="8EA9D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2CD3F31-EB0D-82EA-A95B-FD5F7D06115A}"/>
              </a:ext>
            </a:extLst>
          </p:cNvPr>
          <p:cNvSpPr/>
          <p:nvPr/>
        </p:nvSpPr>
        <p:spPr>
          <a:xfrm>
            <a:off x="1342667" y="957990"/>
            <a:ext cx="6914545" cy="17848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15B48227-C3E6-E005-46B4-1EDF69356275}"/>
              </a:ext>
            </a:extLst>
          </p:cNvPr>
          <p:cNvSpPr/>
          <p:nvPr/>
        </p:nvSpPr>
        <p:spPr>
          <a:xfrm>
            <a:off x="1347713" y="3192574"/>
            <a:ext cx="6980947" cy="1861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F6CEC7-DC18-0FF9-286C-47545AEA00CF}"/>
              </a:ext>
            </a:extLst>
          </p:cNvPr>
          <p:cNvSpPr/>
          <p:nvPr/>
        </p:nvSpPr>
        <p:spPr>
          <a:xfrm>
            <a:off x="3595688" y="3225803"/>
            <a:ext cx="422739" cy="152892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6358A06-9C63-5A05-FD86-2C21DECABCC7}"/>
              </a:ext>
            </a:extLst>
          </p:cNvPr>
          <p:cNvSpPr/>
          <p:nvPr/>
        </p:nvSpPr>
        <p:spPr>
          <a:xfrm>
            <a:off x="1342668" y="4791863"/>
            <a:ext cx="6996136" cy="36116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EE85318-727C-FA2D-EB67-5D94FC16209F}"/>
              </a:ext>
            </a:extLst>
          </p:cNvPr>
          <p:cNvSpPr/>
          <p:nvPr/>
        </p:nvSpPr>
        <p:spPr>
          <a:xfrm>
            <a:off x="1381933" y="4151154"/>
            <a:ext cx="313517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F0C9FDD-2128-E3BE-70D4-1AF3CB2DAC8D}"/>
              </a:ext>
            </a:extLst>
          </p:cNvPr>
          <p:cNvSpPr/>
          <p:nvPr/>
        </p:nvSpPr>
        <p:spPr>
          <a:xfrm>
            <a:off x="1938366" y="4144803"/>
            <a:ext cx="280959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2A56EBA-B689-B778-2877-C448E98029D5}"/>
              </a:ext>
            </a:extLst>
          </p:cNvPr>
          <p:cNvSpPr/>
          <p:nvPr/>
        </p:nvSpPr>
        <p:spPr>
          <a:xfrm>
            <a:off x="2573366" y="4144802"/>
            <a:ext cx="315196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CFAAF4B-C230-4F7B-CD72-5C6AE2215792}"/>
              </a:ext>
            </a:extLst>
          </p:cNvPr>
          <p:cNvSpPr/>
          <p:nvPr/>
        </p:nvSpPr>
        <p:spPr>
          <a:xfrm>
            <a:off x="3190213" y="4144802"/>
            <a:ext cx="318162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E5BBDEC-4D51-EC9B-BF34-E98993FB7D10}"/>
              </a:ext>
            </a:extLst>
          </p:cNvPr>
          <p:cNvSpPr/>
          <p:nvPr/>
        </p:nvSpPr>
        <p:spPr>
          <a:xfrm>
            <a:off x="4302151" y="4151154"/>
            <a:ext cx="417486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89B3C92-5A9D-9A6A-9D00-9C131D989198}"/>
              </a:ext>
            </a:extLst>
          </p:cNvPr>
          <p:cNvSpPr/>
          <p:nvPr/>
        </p:nvSpPr>
        <p:spPr>
          <a:xfrm>
            <a:off x="4911240" y="4144801"/>
            <a:ext cx="374013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4302BA9-6E92-E1BF-0A96-F5BDA77B0F2D}"/>
              </a:ext>
            </a:extLst>
          </p:cNvPr>
          <p:cNvSpPr/>
          <p:nvPr/>
        </p:nvSpPr>
        <p:spPr>
          <a:xfrm>
            <a:off x="6146649" y="4151154"/>
            <a:ext cx="283583" cy="153507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099095E-CCFB-86F0-F2F6-D2EDBCD1275C}"/>
              </a:ext>
            </a:extLst>
          </p:cNvPr>
          <p:cNvSpPr/>
          <p:nvPr/>
        </p:nvSpPr>
        <p:spPr>
          <a:xfrm>
            <a:off x="3509962" y="2653907"/>
            <a:ext cx="499240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TNL1 			TNL2           TNL3                               TNL4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FC4907F-1EE3-AF80-CE01-80BEC0890B37}"/>
              </a:ext>
            </a:extLst>
          </p:cNvPr>
          <p:cNvSpPr/>
          <p:nvPr/>
        </p:nvSpPr>
        <p:spPr>
          <a:xfrm>
            <a:off x="0" y="1262672"/>
            <a:ext cx="1277033" cy="400110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NI100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2D2EC922-3120-48DB-02CF-4F9DBCEEFFD5}"/>
              </a:ext>
            </a:extLst>
          </p:cNvPr>
          <p:cNvSpPr/>
          <p:nvPr/>
        </p:nvSpPr>
        <p:spPr>
          <a:xfrm>
            <a:off x="1" y="2848503"/>
            <a:ext cx="1283834" cy="400110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C2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9936BB94-D10E-62D3-9D11-843BFFB54917}"/>
              </a:ext>
            </a:extLst>
          </p:cNvPr>
          <p:cNvSpPr/>
          <p:nvPr/>
        </p:nvSpPr>
        <p:spPr>
          <a:xfrm>
            <a:off x="0" y="4380245"/>
            <a:ext cx="1296795" cy="400110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Sangam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7ACE403-CF3A-862A-4F2D-7B54D4ECA2CE}"/>
              </a:ext>
            </a:extLst>
          </p:cNvPr>
          <p:cNvCxnSpPr>
            <a:cxnSpLocks/>
          </p:cNvCxnSpPr>
          <p:nvPr/>
        </p:nvCxnSpPr>
        <p:spPr>
          <a:xfrm>
            <a:off x="1276577" y="2158123"/>
            <a:ext cx="10833" cy="144136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EAE5662-ABB9-B33E-0E12-8421E02CC7E2}"/>
              </a:ext>
            </a:extLst>
          </p:cNvPr>
          <p:cNvSpPr/>
          <p:nvPr/>
        </p:nvSpPr>
        <p:spPr>
          <a:xfrm>
            <a:off x="1232583" y="503032"/>
            <a:ext cx="7986309" cy="276999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B3: 5,903,706															</a:t>
            </a:r>
            <a:r>
              <a:rPr lang="en-GB" sz="1200" kern="0" dirty="0">
                <a:solidFill>
                  <a:srgbClr val="000000"/>
                </a:solidFill>
              </a:rPr>
              <a:t>             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5,974,854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4C16DD-783D-B344-6C91-07248466E6BA}"/>
              </a:ext>
            </a:extLst>
          </p:cNvPr>
          <p:cNvSpPr/>
          <p:nvPr/>
        </p:nvSpPr>
        <p:spPr>
          <a:xfrm>
            <a:off x="1251633" y="2074003"/>
            <a:ext cx="7898717" cy="276999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B3: 6,404,903															</a:t>
            </a:r>
            <a:r>
              <a:rPr lang="en-GB" sz="1200" kern="0" dirty="0">
                <a:solidFill>
                  <a:srgbClr val="000000"/>
                </a:solidFill>
              </a:rPr>
              <a:t>             6,471,090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B904298-6DD4-C52B-D78A-BE04D0D755BE}"/>
              </a:ext>
            </a:extLst>
          </p:cNvPr>
          <p:cNvCxnSpPr>
            <a:cxnSpLocks/>
          </p:cNvCxnSpPr>
          <p:nvPr/>
        </p:nvCxnSpPr>
        <p:spPr>
          <a:xfrm>
            <a:off x="1277230" y="584200"/>
            <a:ext cx="0" cy="14038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BB294622-1919-651E-19E3-98A7AA698201}"/>
              </a:ext>
            </a:extLst>
          </p:cNvPr>
          <p:cNvCxnSpPr>
            <a:cxnSpLocks/>
          </p:cNvCxnSpPr>
          <p:nvPr/>
        </p:nvCxnSpPr>
        <p:spPr>
          <a:xfrm>
            <a:off x="1280062" y="3774198"/>
            <a:ext cx="10833" cy="144136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7A082312-5916-EDE2-511D-95FDFAAE3677}"/>
              </a:ext>
            </a:extLst>
          </p:cNvPr>
          <p:cNvSpPr/>
          <p:nvPr/>
        </p:nvSpPr>
        <p:spPr>
          <a:xfrm>
            <a:off x="1240633" y="3679344"/>
            <a:ext cx="7877051" cy="276999"/>
          </a:xfrm>
          <a:prstGeom prst="rect">
            <a:avLst/>
          </a:prstGeom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B7: 53,599,861															</a:t>
            </a:r>
            <a:r>
              <a:rPr lang="en-GB" sz="1200" kern="0" dirty="0">
                <a:solidFill>
                  <a:srgbClr val="000000"/>
                </a:solidFill>
              </a:rPr>
              <a:t>          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53,679,199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21EE3539-2DA2-A9B9-C4E8-9F7809139493}"/>
              </a:ext>
            </a:extLst>
          </p:cNvPr>
          <p:cNvCxnSpPr>
            <a:cxnSpLocks/>
          </p:cNvCxnSpPr>
          <p:nvPr/>
        </p:nvCxnSpPr>
        <p:spPr>
          <a:xfrm>
            <a:off x="8293875" y="584200"/>
            <a:ext cx="0" cy="14038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8D8290B-08AF-5947-C3B7-839A3FBECB00}"/>
              </a:ext>
            </a:extLst>
          </p:cNvPr>
          <p:cNvCxnSpPr>
            <a:cxnSpLocks/>
          </p:cNvCxnSpPr>
          <p:nvPr/>
        </p:nvCxnSpPr>
        <p:spPr>
          <a:xfrm>
            <a:off x="8297154" y="2158123"/>
            <a:ext cx="0" cy="144088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8C337302-31E6-CA4A-CCEF-CDA16117C8C0}"/>
              </a:ext>
            </a:extLst>
          </p:cNvPr>
          <p:cNvCxnSpPr>
            <a:cxnSpLocks/>
          </p:cNvCxnSpPr>
          <p:nvPr/>
        </p:nvCxnSpPr>
        <p:spPr>
          <a:xfrm>
            <a:off x="8296256" y="3763102"/>
            <a:ext cx="0" cy="144088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2D52534-ED04-74C3-1876-A1616C3C761D}"/>
              </a:ext>
            </a:extLst>
          </p:cNvPr>
          <p:cNvGrpSpPr/>
          <p:nvPr/>
        </p:nvGrpSpPr>
        <p:grpSpPr>
          <a:xfrm>
            <a:off x="1376363" y="990173"/>
            <a:ext cx="610609" cy="426431"/>
            <a:chOff x="1376363" y="990173"/>
            <a:chExt cx="610609" cy="426431"/>
          </a:xfrm>
        </p:grpSpPr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F3406451-4A44-45C9-BC9A-E33425B130BB}"/>
                </a:ext>
              </a:extLst>
            </p:cNvPr>
            <p:cNvCxnSpPr>
              <a:cxnSpLocks/>
            </p:cNvCxnSpPr>
            <p:nvPr/>
          </p:nvCxnSpPr>
          <p:spPr>
            <a:xfrm>
              <a:off x="1695450" y="1219200"/>
              <a:ext cx="0" cy="197404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52937CB-AA61-468B-9DB9-388662887FA0}"/>
                </a:ext>
              </a:extLst>
            </p:cNvPr>
            <p:cNvSpPr/>
            <p:nvPr/>
          </p:nvSpPr>
          <p:spPr>
            <a:xfrm>
              <a:off x="1376363" y="990173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M27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951C602F-B934-7494-BF59-A7212528FDD0}"/>
              </a:ext>
            </a:extLst>
          </p:cNvPr>
          <p:cNvGrpSpPr/>
          <p:nvPr/>
        </p:nvGrpSpPr>
        <p:grpSpPr>
          <a:xfrm>
            <a:off x="6287372" y="981108"/>
            <a:ext cx="610609" cy="426431"/>
            <a:chOff x="1376363" y="990173"/>
            <a:chExt cx="610609" cy="426431"/>
          </a:xfrm>
        </p:grpSpPr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EE0311E5-C466-6498-1A67-6169F1470F33}"/>
                </a:ext>
              </a:extLst>
            </p:cNvPr>
            <p:cNvCxnSpPr>
              <a:cxnSpLocks/>
            </p:cNvCxnSpPr>
            <p:nvPr/>
          </p:nvCxnSpPr>
          <p:spPr>
            <a:xfrm>
              <a:off x="1695450" y="1200150"/>
              <a:ext cx="0" cy="216454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C715695-0C7F-6E3B-10E3-0BA22259F940}"/>
                </a:ext>
              </a:extLst>
            </p:cNvPr>
            <p:cNvSpPr/>
            <p:nvPr/>
          </p:nvSpPr>
          <p:spPr>
            <a:xfrm>
              <a:off x="1376363" y="990173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M28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C1742F7-9BBE-D09B-DD78-F5AB82C5DC24}"/>
              </a:ext>
            </a:extLst>
          </p:cNvPr>
          <p:cNvGrpSpPr/>
          <p:nvPr/>
        </p:nvGrpSpPr>
        <p:grpSpPr>
          <a:xfrm>
            <a:off x="6274388" y="2660627"/>
            <a:ext cx="610609" cy="355623"/>
            <a:chOff x="1376363" y="990173"/>
            <a:chExt cx="610609" cy="355623"/>
          </a:xfrm>
        </p:grpSpPr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54665A95-1DD2-CA87-4850-9E3952738D6C}"/>
                </a:ext>
              </a:extLst>
            </p:cNvPr>
            <p:cNvCxnSpPr>
              <a:cxnSpLocks/>
            </p:cNvCxnSpPr>
            <p:nvPr/>
          </p:nvCxnSpPr>
          <p:spPr>
            <a:xfrm>
              <a:off x="1695450" y="1200150"/>
              <a:ext cx="0" cy="145646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22EB0D41-4AE4-5B41-3318-45A25C99A0C0}"/>
                </a:ext>
              </a:extLst>
            </p:cNvPr>
            <p:cNvSpPr/>
            <p:nvPr/>
          </p:nvSpPr>
          <p:spPr>
            <a:xfrm>
              <a:off x="1376363" y="990173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M28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5720909E-3BD8-CBE5-FF04-680BE220A312}"/>
              </a:ext>
            </a:extLst>
          </p:cNvPr>
          <p:cNvGrpSpPr/>
          <p:nvPr/>
        </p:nvGrpSpPr>
        <p:grpSpPr>
          <a:xfrm>
            <a:off x="1175022" y="2664085"/>
            <a:ext cx="610609" cy="358410"/>
            <a:chOff x="1175022" y="2664085"/>
            <a:chExt cx="610609" cy="358410"/>
          </a:xfrm>
        </p:grpSpPr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231D98AD-DD51-582F-FC3D-392C89D25179}"/>
                </a:ext>
              </a:extLst>
            </p:cNvPr>
            <p:cNvCxnSpPr>
              <a:cxnSpLocks/>
            </p:cNvCxnSpPr>
            <p:nvPr/>
          </p:nvCxnSpPr>
          <p:spPr>
            <a:xfrm>
              <a:off x="1355281" y="2898553"/>
              <a:ext cx="0" cy="123942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A5598030-3208-457B-9702-16D658E7EF21}"/>
                </a:ext>
              </a:extLst>
            </p:cNvPr>
            <p:cNvSpPr/>
            <p:nvPr/>
          </p:nvSpPr>
          <p:spPr>
            <a:xfrm>
              <a:off x="1175022" y="2664085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M27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82CFDE34-E6F2-EFDD-913C-B0C84F42A385}"/>
              </a:ext>
            </a:extLst>
          </p:cNvPr>
          <p:cNvGrpSpPr/>
          <p:nvPr/>
        </p:nvGrpSpPr>
        <p:grpSpPr>
          <a:xfrm>
            <a:off x="1732972" y="4270063"/>
            <a:ext cx="610609" cy="334191"/>
            <a:chOff x="1388874" y="1012664"/>
            <a:chExt cx="610609" cy="334191"/>
          </a:xfrm>
        </p:grpSpPr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7D5C93C9-1FDB-FDAD-BA1B-B508F8ADC40F}"/>
                </a:ext>
              </a:extLst>
            </p:cNvPr>
            <p:cNvCxnSpPr>
              <a:cxnSpLocks/>
            </p:cNvCxnSpPr>
            <p:nvPr/>
          </p:nvCxnSpPr>
          <p:spPr>
            <a:xfrm>
              <a:off x="1711325" y="1226145"/>
              <a:ext cx="0" cy="120710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1EEF9BD-F02D-98BF-4A26-C8A908135287}"/>
                </a:ext>
              </a:extLst>
            </p:cNvPr>
            <p:cNvSpPr/>
            <p:nvPr/>
          </p:nvSpPr>
          <p:spPr>
            <a:xfrm>
              <a:off x="1388874" y="1012664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M27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AD0064E5-035E-415C-01D7-D982554F31A2}"/>
              </a:ext>
            </a:extLst>
          </p:cNvPr>
          <p:cNvGrpSpPr/>
          <p:nvPr/>
        </p:nvGrpSpPr>
        <p:grpSpPr>
          <a:xfrm>
            <a:off x="7767637" y="4117452"/>
            <a:ext cx="610609" cy="325072"/>
            <a:chOff x="1175022" y="2664085"/>
            <a:chExt cx="610609" cy="325072"/>
          </a:xfrm>
        </p:grpSpPr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28837F3A-8351-0F9D-F5EB-2C6EF914AD1B}"/>
                </a:ext>
              </a:extLst>
            </p:cNvPr>
            <p:cNvCxnSpPr>
              <a:cxnSpLocks/>
            </p:cNvCxnSpPr>
            <p:nvPr/>
          </p:nvCxnSpPr>
          <p:spPr>
            <a:xfrm>
              <a:off x="1648180" y="2865215"/>
              <a:ext cx="0" cy="123942"/>
            </a:xfrm>
            <a:prstGeom prst="straightConnector1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70747F44-5BAA-9A23-C5D2-D69A33E37384}"/>
                </a:ext>
              </a:extLst>
            </p:cNvPr>
            <p:cNvSpPr/>
            <p:nvPr/>
          </p:nvSpPr>
          <p:spPr>
            <a:xfrm>
              <a:off x="1175022" y="2664085"/>
              <a:ext cx="61060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ea"/>
                  <a:cs typeface="+mn-cs"/>
                </a:rPr>
                <a:t>M28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75" name="Rectangle 174">
            <a:extLst>
              <a:ext uri="{FF2B5EF4-FFF2-40B4-BE49-F238E27FC236}">
                <a16:creationId xmlns:a16="http://schemas.microsoft.com/office/drawing/2014/main" id="{E375FF0B-0D2A-9E8C-3197-FBD88F2B0C54}"/>
              </a:ext>
            </a:extLst>
          </p:cNvPr>
          <p:cNvSpPr/>
          <p:nvPr/>
        </p:nvSpPr>
        <p:spPr>
          <a:xfrm>
            <a:off x="2393154" y="2550889"/>
            <a:ext cx="396208" cy="149452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4523DDBE-2642-4324-ECA2-0CD2348B941A}"/>
              </a:ext>
            </a:extLst>
          </p:cNvPr>
          <p:cNvSpPr/>
          <p:nvPr/>
        </p:nvSpPr>
        <p:spPr>
          <a:xfrm>
            <a:off x="4041442" y="2542029"/>
            <a:ext cx="125070" cy="14845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E685AAE-29ED-C9FF-D53D-45982E77FB0C}"/>
              </a:ext>
            </a:extLst>
          </p:cNvPr>
          <p:cNvSpPr/>
          <p:nvPr/>
        </p:nvSpPr>
        <p:spPr>
          <a:xfrm>
            <a:off x="5410147" y="1604290"/>
            <a:ext cx="297435" cy="15897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AC1544F1-15D7-BF38-8DC5-17246EEF7ABE}"/>
              </a:ext>
            </a:extLst>
          </p:cNvPr>
          <p:cNvSpPr/>
          <p:nvPr/>
        </p:nvSpPr>
        <p:spPr>
          <a:xfrm>
            <a:off x="5405823" y="2534933"/>
            <a:ext cx="125070" cy="14845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9BDDAAAF-6F18-F774-58F3-49470B9E5A12}"/>
              </a:ext>
            </a:extLst>
          </p:cNvPr>
          <p:cNvSpPr/>
          <p:nvPr/>
        </p:nvSpPr>
        <p:spPr>
          <a:xfrm>
            <a:off x="4921959" y="2537016"/>
            <a:ext cx="466015" cy="148453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E9325DE9-FEB7-5349-0379-DC622A55FB25}"/>
              </a:ext>
            </a:extLst>
          </p:cNvPr>
          <p:cNvSpPr/>
          <p:nvPr/>
        </p:nvSpPr>
        <p:spPr>
          <a:xfrm>
            <a:off x="5754697" y="2547486"/>
            <a:ext cx="384296" cy="135900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DFEBC62C-CEFC-7D86-3F9F-8794E72CEBBC}"/>
              </a:ext>
            </a:extLst>
          </p:cNvPr>
          <p:cNvSpPr/>
          <p:nvPr/>
        </p:nvSpPr>
        <p:spPr>
          <a:xfrm>
            <a:off x="6683404" y="2548995"/>
            <a:ext cx="1468996" cy="130325"/>
          </a:xfrm>
          <a:prstGeom prst="rect">
            <a:avLst/>
          </a:prstGeom>
          <a:solidFill>
            <a:srgbClr val="8EA9DB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CA2AA818-96F0-262E-9664-66412D24FC84}"/>
              </a:ext>
            </a:extLst>
          </p:cNvPr>
          <p:cNvSpPr/>
          <p:nvPr/>
        </p:nvSpPr>
        <p:spPr>
          <a:xfrm>
            <a:off x="5738141" y="4152051"/>
            <a:ext cx="377033" cy="15261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A82F69B5-0368-C69F-CFF4-E0535DD75C5B}"/>
              </a:ext>
            </a:extLst>
          </p:cNvPr>
          <p:cNvSpPr/>
          <p:nvPr/>
        </p:nvSpPr>
        <p:spPr>
          <a:xfrm>
            <a:off x="4738698" y="4152051"/>
            <a:ext cx="127962" cy="15261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85F4AF73-84BC-B4BF-825F-37C57E427DCE}"/>
              </a:ext>
            </a:extLst>
          </p:cNvPr>
          <p:cNvSpPr/>
          <p:nvPr/>
        </p:nvSpPr>
        <p:spPr>
          <a:xfrm>
            <a:off x="4125843" y="4150917"/>
            <a:ext cx="143667" cy="15374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DE2D4C17-1945-2891-3F1B-BEFDA18D20C7}"/>
              </a:ext>
            </a:extLst>
          </p:cNvPr>
          <p:cNvSpPr/>
          <p:nvPr/>
        </p:nvSpPr>
        <p:spPr>
          <a:xfrm>
            <a:off x="3093839" y="4143375"/>
            <a:ext cx="77228" cy="15183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87036469-E041-EB53-9650-44CA5D1A9FC8}"/>
              </a:ext>
            </a:extLst>
          </p:cNvPr>
          <p:cNvSpPr/>
          <p:nvPr/>
        </p:nvSpPr>
        <p:spPr>
          <a:xfrm>
            <a:off x="3972328" y="2748652"/>
            <a:ext cx="760303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MAP1D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9A4255AC-6CA3-52C4-55D1-E05B01D06B2B}"/>
              </a:ext>
            </a:extLst>
          </p:cNvPr>
          <p:cNvSpPr/>
          <p:nvPr/>
        </p:nvSpPr>
        <p:spPr>
          <a:xfrm>
            <a:off x="2882900" y="1758950"/>
            <a:ext cx="1282700" cy="781050"/>
          </a:xfrm>
          <a:custGeom>
            <a:avLst/>
            <a:gdLst>
              <a:gd name="connsiteX0" fmla="*/ 0 w 1282700"/>
              <a:gd name="connsiteY0" fmla="*/ 0 h 781050"/>
              <a:gd name="connsiteX1" fmla="*/ 1155700 w 1282700"/>
              <a:gd name="connsiteY1" fmla="*/ 781050 h 781050"/>
              <a:gd name="connsiteX2" fmla="*/ 1282700 w 1282700"/>
              <a:gd name="connsiteY2" fmla="*/ 781050 h 781050"/>
              <a:gd name="connsiteX3" fmla="*/ 304800 w 1282700"/>
              <a:gd name="connsiteY3" fmla="*/ 12700 h 781050"/>
              <a:gd name="connsiteX4" fmla="*/ 0 w 1282700"/>
              <a:gd name="connsiteY4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700" h="781050">
                <a:moveTo>
                  <a:pt x="0" y="0"/>
                </a:moveTo>
                <a:lnTo>
                  <a:pt x="1155700" y="781050"/>
                </a:lnTo>
                <a:lnTo>
                  <a:pt x="1282700" y="781050"/>
                </a:lnTo>
                <a:lnTo>
                  <a:pt x="30480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AAF781D4-2286-6CED-3E4C-CD5140135B54}"/>
              </a:ext>
            </a:extLst>
          </p:cNvPr>
          <p:cNvSpPr/>
          <p:nvPr/>
        </p:nvSpPr>
        <p:spPr>
          <a:xfrm>
            <a:off x="2887754" y="1612125"/>
            <a:ext cx="297435" cy="15897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FEB94F82-FBCA-2400-AF71-588D91FE9204}"/>
              </a:ext>
            </a:extLst>
          </p:cNvPr>
          <p:cNvSpPr/>
          <p:nvPr/>
        </p:nvSpPr>
        <p:spPr>
          <a:xfrm>
            <a:off x="4044950" y="1758950"/>
            <a:ext cx="1663700" cy="787400"/>
          </a:xfrm>
          <a:custGeom>
            <a:avLst/>
            <a:gdLst>
              <a:gd name="connsiteX0" fmla="*/ 1365250 w 1663700"/>
              <a:gd name="connsiteY0" fmla="*/ 6350 h 787400"/>
              <a:gd name="connsiteX1" fmla="*/ 0 w 1663700"/>
              <a:gd name="connsiteY1" fmla="*/ 787400 h 787400"/>
              <a:gd name="connsiteX2" fmla="*/ 114300 w 1663700"/>
              <a:gd name="connsiteY2" fmla="*/ 781050 h 787400"/>
              <a:gd name="connsiteX3" fmla="*/ 1663700 w 1663700"/>
              <a:gd name="connsiteY3" fmla="*/ 0 h 787400"/>
              <a:gd name="connsiteX4" fmla="*/ 1365250 w 1663700"/>
              <a:gd name="connsiteY4" fmla="*/ 635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3700" h="787400">
                <a:moveTo>
                  <a:pt x="1365250" y="6350"/>
                </a:moveTo>
                <a:lnTo>
                  <a:pt x="0" y="787400"/>
                </a:lnTo>
                <a:lnTo>
                  <a:pt x="114300" y="781050"/>
                </a:lnTo>
                <a:lnTo>
                  <a:pt x="1663700" y="0"/>
                </a:lnTo>
                <a:lnTo>
                  <a:pt x="1365250" y="635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F50C084B-D58E-4F04-E832-81D67F47A747}"/>
              </a:ext>
            </a:extLst>
          </p:cNvPr>
          <p:cNvSpPr/>
          <p:nvPr/>
        </p:nvSpPr>
        <p:spPr>
          <a:xfrm>
            <a:off x="3092449" y="3378693"/>
            <a:ext cx="1095937" cy="767856"/>
          </a:xfrm>
          <a:custGeom>
            <a:avLst/>
            <a:gdLst>
              <a:gd name="connsiteX0" fmla="*/ 939800 w 1073150"/>
              <a:gd name="connsiteY0" fmla="*/ 0 h 1460500"/>
              <a:gd name="connsiteX1" fmla="*/ 0 w 1073150"/>
              <a:gd name="connsiteY1" fmla="*/ 1460500 h 1460500"/>
              <a:gd name="connsiteX2" fmla="*/ 76200 w 1073150"/>
              <a:gd name="connsiteY2" fmla="*/ 1460500 h 1460500"/>
              <a:gd name="connsiteX3" fmla="*/ 1073150 w 1073150"/>
              <a:gd name="connsiteY3" fmla="*/ 6350 h 1460500"/>
              <a:gd name="connsiteX4" fmla="*/ 939800 w 1073150"/>
              <a:gd name="connsiteY4" fmla="*/ 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150" h="1460500">
                <a:moveTo>
                  <a:pt x="939800" y="0"/>
                </a:moveTo>
                <a:lnTo>
                  <a:pt x="0" y="1460500"/>
                </a:lnTo>
                <a:lnTo>
                  <a:pt x="76200" y="1460500"/>
                </a:lnTo>
                <a:lnTo>
                  <a:pt x="1073150" y="6350"/>
                </a:lnTo>
                <a:lnTo>
                  <a:pt x="939800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32674D60-A1E9-298B-2A09-5B795C13CACB}"/>
              </a:ext>
            </a:extLst>
          </p:cNvPr>
          <p:cNvSpPr/>
          <p:nvPr/>
        </p:nvSpPr>
        <p:spPr>
          <a:xfrm>
            <a:off x="4032250" y="3392704"/>
            <a:ext cx="234950" cy="766545"/>
          </a:xfrm>
          <a:custGeom>
            <a:avLst/>
            <a:gdLst>
              <a:gd name="connsiteX0" fmla="*/ 0 w 234950"/>
              <a:gd name="connsiteY0" fmla="*/ 0 h 1479550"/>
              <a:gd name="connsiteX1" fmla="*/ 101600 w 234950"/>
              <a:gd name="connsiteY1" fmla="*/ 1479550 h 1479550"/>
              <a:gd name="connsiteX2" fmla="*/ 234950 w 234950"/>
              <a:gd name="connsiteY2" fmla="*/ 1473200 h 1479550"/>
              <a:gd name="connsiteX3" fmla="*/ 133350 w 234950"/>
              <a:gd name="connsiteY3" fmla="*/ 6350 h 1479550"/>
              <a:gd name="connsiteX4" fmla="*/ 0 w 234950"/>
              <a:gd name="connsiteY4" fmla="*/ 0 h 147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" h="1479550">
                <a:moveTo>
                  <a:pt x="0" y="0"/>
                </a:moveTo>
                <a:lnTo>
                  <a:pt x="101600" y="1479550"/>
                </a:lnTo>
                <a:lnTo>
                  <a:pt x="234950" y="1473200"/>
                </a:lnTo>
                <a:lnTo>
                  <a:pt x="13335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F924F816-B87F-1606-6FED-01FFBBC0FAC3}"/>
              </a:ext>
            </a:extLst>
          </p:cNvPr>
          <p:cNvSpPr/>
          <p:nvPr/>
        </p:nvSpPr>
        <p:spPr>
          <a:xfrm>
            <a:off x="4038600" y="3378692"/>
            <a:ext cx="819150" cy="780558"/>
          </a:xfrm>
          <a:custGeom>
            <a:avLst/>
            <a:gdLst>
              <a:gd name="connsiteX0" fmla="*/ 698500 w 819150"/>
              <a:gd name="connsiteY0" fmla="*/ 1485900 h 1485900"/>
              <a:gd name="connsiteX1" fmla="*/ 819150 w 819150"/>
              <a:gd name="connsiteY1" fmla="*/ 1479550 h 1485900"/>
              <a:gd name="connsiteX2" fmla="*/ 127000 w 819150"/>
              <a:gd name="connsiteY2" fmla="*/ 0 h 1485900"/>
              <a:gd name="connsiteX3" fmla="*/ 0 w 819150"/>
              <a:gd name="connsiteY3" fmla="*/ 0 h 1485900"/>
              <a:gd name="connsiteX4" fmla="*/ 698500 w 819150"/>
              <a:gd name="connsiteY4" fmla="*/ 148590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150" h="1485900">
                <a:moveTo>
                  <a:pt x="698500" y="1485900"/>
                </a:moveTo>
                <a:lnTo>
                  <a:pt x="819150" y="1479550"/>
                </a:lnTo>
                <a:lnTo>
                  <a:pt x="127000" y="0"/>
                </a:lnTo>
                <a:lnTo>
                  <a:pt x="0" y="0"/>
                </a:lnTo>
                <a:lnTo>
                  <a:pt x="698500" y="148590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3EF251B5-3755-195C-618F-F3781BE9BC30}"/>
              </a:ext>
            </a:extLst>
          </p:cNvPr>
          <p:cNvSpPr/>
          <p:nvPr/>
        </p:nvSpPr>
        <p:spPr>
          <a:xfrm>
            <a:off x="4032250" y="3378692"/>
            <a:ext cx="2082800" cy="780557"/>
          </a:xfrm>
          <a:custGeom>
            <a:avLst/>
            <a:gdLst>
              <a:gd name="connsiteX0" fmla="*/ 1701800 w 2082800"/>
              <a:gd name="connsiteY0" fmla="*/ 1479550 h 1485900"/>
              <a:gd name="connsiteX1" fmla="*/ 2082800 w 2082800"/>
              <a:gd name="connsiteY1" fmla="*/ 1485900 h 1485900"/>
              <a:gd name="connsiteX2" fmla="*/ 127000 w 2082800"/>
              <a:gd name="connsiteY2" fmla="*/ 0 h 1485900"/>
              <a:gd name="connsiteX3" fmla="*/ 0 w 2082800"/>
              <a:gd name="connsiteY3" fmla="*/ 0 h 1485900"/>
              <a:gd name="connsiteX4" fmla="*/ 1701800 w 2082800"/>
              <a:gd name="connsiteY4" fmla="*/ 147955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800" h="1485900">
                <a:moveTo>
                  <a:pt x="1701800" y="1479550"/>
                </a:moveTo>
                <a:lnTo>
                  <a:pt x="2082800" y="1485900"/>
                </a:lnTo>
                <a:lnTo>
                  <a:pt x="127000" y="0"/>
                </a:lnTo>
                <a:lnTo>
                  <a:pt x="0" y="0"/>
                </a:lnTo>
                <a:lnTo>
                  <a:pt x="1701800" y="147955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E0690D6D-7540-F471-6212-DAEEE7B8D45F}"/>
              </a:ext>
            </a:extLst>
          </p:cNvPr>
          <p:cNvSpPr/>
          <p:nvPr/>
        </p:nvSpPr>
        <p:spPr>
          <a:xfrm>
            <a:off x="4040574" y="3227884"/>
            <a:ext cx="125070" cy="14845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958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CF0D0E34DE6D41BD7E038801C60A7D" ma:contentTypeVersion="11" ma:contentTypeDescription="Een nieuw document maken." ma:contentTypeScope="" ma:versionID="b3b79978115616774cc4250670cb7042">
  <xsd:schema xmlns:xsd="http://www.w3.org/2001/XMLSchema" xmlns:xs="http://www.w3.org/2001/XMLSchema" xmlns:p="http://schemas.microsoft.com/office/2006/metadata/properties" xmlns:ns2="89d14956-2f52-45fe-8e14-6f36d7b6e288" xmlns:ns3="e1094585-9927-4481-8649-50808ba1307a" targetNamespace="http://schemas.microsoft.com/office/2006/metadata/properties" ma:root="true" ma:fieldsID="3af385bef92c278c1f47821ba2ef52a9" ns2:_="" ns3:_="">
    <xsd:import namespace="89d14956-2f52-45fe-8e14-6f36d7b6e288"/>
    <xsd:import namespace="e1094585-9927-4481-8649-50808ba130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d14956-2f52-45fe-8e14-6f36d7b6e2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094585-9927-4481-8649-50808ba1307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255789-FEF6-4395-9E00-53F6004139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d14956-2f52-45fe-8e14-6f36d7b6e288"/>
    <ds:schemaRef ds:uri="e1094585-9927-4481-8649-50808ba130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EAC2C6-9850-4192-8CF4-F1DF17222A50}">
  <ds:schemaRefs>
    <ds:schemaRef ds:uri="e1094585-9927-4481-8649-50808ba1307a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89d14956-2f52-45fe-8e14-6f36d7b6e28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E9B4499-CFBE-49FC-9520-0F1815D346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20953</TotalTime>
  <Words>223</Words>
  <Application>Microsoft Office PowerPoint</Application>
  <PresentationFormat>On-screen Show (4:3)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 Neue</vt:lpstr>
      <vt:lpstr>Verdana</vt:lpstr>
      <vt:lpstr>Office Theme</vt:lpstr>
      <vt:lpstr>PowerPoint Presentation</vt:lpstr>
    </vt:vector>
  </TitlesOfParts>
  <Company>Wageningen University and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Bassetti, Niccolo</dc:creator>
  <cp:lastModifiedBy>Bassetti, Niccolo</cp:lastModifiedBy>
  <cp:revision>170</cp:revision>
  <dcterms:created xsi:type="dcterms:W3CDTF">2019-02-22T16:47:04Z</dcterms:created>
  <dcterms:modified xsi:type="dcterms:W3CDTF">2023-02-08T10:04:52Z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0x01010045CF0D0E34DE6D41BD7E038801C60A7D</vt:lpwstr>
  </property>
</Properties>
</file>