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65" r:id="rId2"/>
    <p:sldId id="999" r:id="rId3"/>
    <p:sldId id="1022" r:id="rId4"/>
    <p:sldId id="1024" r:id="rId5"/>
    <p:sldId id="1025" r:id="rId6"/>
    <p:sldId id="1026" r:id="rId7"/>
    <p:sldId id="1027" r:id="rId8"/>
    <p:sldId id="1028" r:id="rId9"/>
    <p:sldId id="1029" r:id="rId10"/>
    <p:sldId id="1030" r:id="rId11"/>
    <p:sldId id="1031" r:id="rId12"/>
    <p:sldId id="1033" r:id="rId13"/>
    <p:sldId id="1034" r:id="rId14"/>
    <p:sldId id="1035" r:id="rId15"/>
    <p:sldId id="1037" r:id="rId16"/>
    <p:sldId id="1038" r:id="rId17"/>
    <p:sldId id="1039" r:id="rId18"/>
    <p:sldId id="1036" r:id="rId19"/>
    <p:sldId id="1040" r:id="rId20"/>
    <p:sldId id="1041" r:id="rId21"/>
    <p:sldId id="1042" r:id="rId22"/>
    <p:sldId id="1023" r:id="rId23"/>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Tahoma" panose="020B0604030504040204" pitchFamily="34" charset="0"/>
        <a:ea typeface="+mn-ea"/>
        <a:cs typeface="+mn-cs"/>
      </a:defRPr>
    </a:lvl5pPr>
    <a:lvl6pPr marL="2286000" algn="l" defTabSz="914400" rtl="0" eaLnBrk="1" latinLnBrk="0" hangingPunct="1">
      <a:defRPr sz="2400" kern="1200">
        <a:solidFill>
          <a:schemeClr val="tx1"/>
        </a:solidFill>
        <a:latin typeface="Tahoma" panose="020B0604030504040204" pitchFamily="34" charset="0"/>
        <a:ea typeface="+mn-ea"/>
        <a:cs typeface="+mn-cs"/>
      </a:defRPr>
    </a:lvl6pPr>
    <a:lvl7pPr marL="2743200" algn="l" defTabSz="914400" rtl="0" eaLnBrk="1" latinLnBrk="0" hangingPunct="1">
      <a:defRPr sz="2400" kern="1200">
        <a:solidFill>
          <a:schemeClr val="tx1"/>
        </a:solidFill>
        <a:latin typeface="Tahoma" panose="020B0604030504040204" pitchFamily="34" charset="0"/>
        <a:ea typeface="+mn-ea"/>
        <a:cs typeface="+mn-cs"/>
      </a:defRPr>
    </a:lvl7pPr>
    <a:lvl8pPr marL="3200400" algn="l" defTabSz="914400" rtl="0" eaLnBrk="1" latinLnBrk="0" hangingPunct="1">
      <a:defRPr sz="2400" kern="1200">
        <a:solidFill>
          <a:schemeClr val="tx1"/>
        </a:solidFill>
        <a:latin typeface="Tahoma" panose="020B0604030504040204" pitchFamily="34" charset="0"/>
        <a:ea typeface="+mn-ea"/>
        <a:cs typeface="+mn-cs"/>
      </a:defRPr>
    </a:lvl8pPr>
    <a:lvl9pPr marL="3657600" algn="l" defTabSz="914400" rtl="0" eaLnBrk="1" latinLnBrk="0" hangingPunct="1">
      <a:defRPr sz="2400"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zhou Wu" initials="L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100FF"/>
    <a:srgbClr val="FF0000"/>
    <a:srgbClr val="0066FF"/>
    <a:srgbClr val="92D050"/>
    <a:srgbClr val="008000"/>
    <a:srgbClr val="A6A6A6"/>
    <a:srgbClr val="FFC000"/>
    <a:srgbClr val="DBDAAA"/>
    <a:srgbClr val="009600"/>
    <a:srgbClr val="FFE4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883" autoAdjust="0"/>
    <p:restoredTop sz="91144" autoAdjust="0"/>
  </p:normalViewPr>
  <p:slideViewPr>
    <p:cSldViewPr>
      <p:cViewPr varScale="1">
        <p:scale>
          <a:sx n="145" d="100"/>
          <a:sy n="145" d="100"/>
        </p:scale>
        <p:origin x="1736" y="136"/>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pitchFamily="18" charset="0"/>
              </a:defRPr>
            </a:lvl1pPr>
          </a:lstStyle>
          <a:p>
            <a:pPr>
              <a:defRPr/>
            </a:pPr>
            <a:endParaRPr lang="nl-NL" altLang="en-US"/>
          </a:p>
        </p:txBody>
      </p:sp>
      <p:sp>
        <p:nvSpPr>
          <p:cNvPr id="3174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pitchFamily="18" charset="0"/>
              </a:defRPr>
            </a:lvl1pPr>
          </a:lstStyle>
          <a:p>
            <a:pPr>
              <a:defRPr/>
            </a:pPr>
            <a:endParaRPr lang="nl-NL" altLang="en-US"/>
          </a:p>
        </p:txBody>
      </p:sp>
      <p:sp>
        <p:nvSpPr>
          <p:cNvPr id="3174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pitchFamily="18" charset="0"/>
              </a:defRPr>
            </a:lvl1pPr>
          </a:lstStyle>
          <a:p>
            <a:pPr>
              <a:defRPr/>
            </a:pPr>
            <a:endParaRPr lang="nl-NL" altLang="en-US"/>
          </a:p>
        </p:txBody>
      </p:sp>
      <p:sp>
        <p:nvSpPr>
          <p:cNvPr id="3174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panose="02020603050405020304" pitchFamily="18" charset="0"/>
              </a:defRPr>
            </a:lvl1pPr>
          </a:lstStyle>
          <a:p>
            <a:pPr>
              <a:defRPr/>
            </a:pPr>
            <a:fld id="{01D3D434-9039-49DF-87E4-A7C9AB1E7772}" type="slidenum">
              <a:rPr lang="nl-NL" altLang="en-US"/>
              <a:pPr>
                <a:defRPr/>
              </a:pPr>
              <a:t>‹#›</a:t>
            </a:fld>
            <a:endParaRPr lang="nl-NL" altLang="en-US"/>
          </a:p>
        </p:txBody>
      </p:sp>
    </p:spTree>
    <p:extLst>
      <p:ext uri="{BB962C8B-B14F-4D97-AF65-F5344CB8AC3E}">
        <p14:creationId xmlns:p14="http://schemas.microsoft.com/office/powerpoint/2010/main" val="2177405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pitchFamily="18" charset="0"/>
              </a:defRPr>
            </a:lvl1pPr>
          </a:lstStyle>
          <a:p>
            <a:pPr>
              <a:defRPr/>
            </a:pPr>
            <a:endParaRPr lang="en-US" altLang="en-US"/>
          </a:p>
        </p:txBody>
      </p:sp>
      <p:sp>
        <p:nvSpPr>
          <p:cNvPr id="1638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pitchFamily="18" charset="0"/>
              </a:defRPr>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pitchFamily="18" charset="0"/>
              </a:defRPr>
            </a:lvl1pPr>
          </a:lstStyle>
          <a:p>
            <a:pPr>
              <a:defRPr/>
            </a:pPr>
            <a:endParaRPr lang="en-US" alt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panose="02020603050405020304" pitchFamily="18" charset="0"/>
              </a:defRPr>
            </a:lvl1pPr>
          </a:lstStyle>
          <a:p>
            <a:pPr>
              <a:defRPr/>
            </a:pPr>
            <a:fld id="{528132E1-8B8F-424D-AA42-4DF41474A941}" type="slidenum">
              <a:rPr lang="en-US" altLang="en-US"/>
              <a:pPr>
                <a:defRPr/>
              </a:pPr>
              <a:t>‹#›</a:t>
            </a:fld>
            <a:endParaRPr lang="en-US" altLang="en-US"/>
          </a:p>
        </p:txBody>
      </p:sp>
    </p:spTree>
    <p:extLst>
      <p:ext uri="{BB962C8B-B14F-4D97-AF65-F5344CB8AC3E}">
        <p14:creationId xmlns:p14="http://schemas.microsoft.com/office/powerpoint/2010/main" val="9046418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457200" algn="l" rtl="0" eaLnBrk="0" fontAlgn="base" hangingPunct="0">
      <a:spcBef>
        <a:spcPct val="30000"/>
      </a:spcBef>
      <a:spcAft>
        <a:spcPct val="0"/>
      </a:spcAft>
      <a:defRPr sz="1200" kern="1200">
        <a:solidFill>
          <a:schemeClr val="tx1"/>
        </a:solidFill>
        <a:latin typeface="Times"/>
        <a:ea typeface="+mn-ea"/>
        <a:cs typeface="+mn-cs"/>
      </a:defRPr>
    </a:lvl2pPr>
    <a:lvl3pPr marL="914400" algn="l" rtl="0" eaLnBrk="0" fontAlgn="base" hangingPunct="0">
      <a:spcBef>
        <a:spcPct val="30000"/>
      </a:spcBef>
      <a:spcAft>
        <a:spcPct val="0"/>
      </a:spcAft>
      <a:defRPr sz="1200" kern="1200">
        <a:solidFill>
          <a:schemeClr val="tx1"/>
        </a:solidFill>
        <a:latin typeface="Times"/>
        <a:ea typeface="+mn-ea"/>
        <a:cs typeface="+mn-cs"/>
      </a:defRPr>
    </a:lvl3pPr>
    <a:lvl4pPr marL="1371600" algn="l" rtl="0" eaLnBrk="0" fontAlgn="base" hangingPunct="0">
      <a:spcBef>
        <a:spcPct val="30000"/>
      </a:spcBef>
      <a:spcAft>
        <a:spcPct val="0"/>
      </a:spcAft>
      <a:defRPr sz="1200" kern="1200">
        <a:solidFill>
          <a:schemeClr val="tx1"/>
        </a:solidFill>
        <a:latin typeface="Times"/>
        <a:ea typeface="+mn-ea"/>
        <a:cs typeface="+mn-cs"/>
      </a:defRPr>
    </a:lvl4pPr>
    <a:lvl5pPr marL="18288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solidFill>
                  <a:schemeClr val="tx1"/>
                </a:solidFill>
              </a:rPr>
              <a:t>CIM performs computation within the memory unit and thus eliminates data movement btw mem and proc., </a:t>
            </a:r>
          </a:p>
          <a:p>
            <a:pPr marL="285750" indent="-285750">
              <a:buFont typeface="Arial" panose="020B0604020202020204" pitchFamily="34" charset="0"/>
              <a:buChar char="•"/>
            </a:pPr>
            <a:r>
              <a:rPr lang="en-US" sz="1800" dirty="0">
                <a:solidFill>
                  <a:schemeClr val="tx1"/>
                </a:solidFill>
              </a:rPr>
              <a:t>CIMs based on analog computing where the input and outs are analog</a:t>
            </a:r>
          </a:p>
          <a:p>
            <a:pPr marL="285750" indent="-285750">
              <a:buFont typeface="Arial" panose="020B0604020202020204" pitchFamily="34" charset="0"/>
              <a:buChar char="•"/>
            </a:pPr>
            <a:r>
              <a:rPr lang="en-US" sz="1800" dirty="0">
                <a:solidFill>
                  <a:schemeClr val="tx1"/>
                </a:solidFill>
              </a:rPr>
              <a:t>RRAM are promising and used in such </a:t>
            </a:r>
            <a:r>
              <a:rPr lang="en-US" sz="1800" dirty="0" err="1">
                <a:solidFill>
                  <a:schemeClr val="tx1"/>
                </a:solidFill>
              </a:rPr>
              <a:t>archs</a:t>
            </a:r>
            <a:r>
              <a:rPr lang="en-US" sz="1800" dirty="0">
                <a:solidFill>
                  <a:schemeClr val="tx1"/>
                </a:solidFill>
              </a:rPr>
              <a:t>, because they are non-volatile</a:t>
            </a:r>
          </a:p>
          <a:p>
            <a:pPr marL="285750" indent="-285750">
              <a:buFont typeface="Arial" panose="020B0604020202020204" pitchFamily="34" charset="0"/>
              <a:buChar char="•"/>
            </a:pPr>
            <a:r>
              <a:rPr lang="en-US" sz="1800" dirty="0">
                <a:solidFill>
                  <a:schemeClr val="tx1"/>
                </a:solidFill>
              </a:rPr>
              <a:t>IMAGE1 data are mapped onto crossbars as analog resistance values</a:t>
            </a:r>
          </a:p>
          <a:p>
            <a:pPr marL="285750" indent="-285750">
              <a:buFont typeface="Arial" panose="020B0604020202020204" pitchFamily="34" charset="0"/>
              <a:buChar char="•"/>
            </a:pPr>
            <a:r>
              <a:rPr lang="en-US" sz="1800" dirty="0">
                <a:solidFill>
                  <a:schemeClr val="tx1"/>
                </a:solidFill>
              </a:rPr>
              <a:t>However, cim faces challenges, … IMAGE2 variations during 1000 write cycle and drift with 1000 read cycles</a:t>
            </a:r>
          </a:p>
          <a:p>
            <a:pPr marL="285750" indent="-285750">
              <a:buFont typeface="Arial" panose="020B0604020202020204" pitchFamily="34" charset="0"/>
              <a:buChar char="•"/>
            </a:pPr>
            <a:r>
              <a:rPr lang="en-US" sz="1800" dirty="0">
                <a:solidFill>
                  <a:schemeClr val="tx1"/>
                </a:solidFill>
              </a:rPr>
              <a:t>The consequences are that we have incorrect read……</a:t>
            </a:r>
          </a:p>
          <a:p>
            <a:pPr marL="285750" indent="-285750">
              <a:buFont typeface="Arial" panose="020B0604020202020204" pitchFamily="34" charset="0"/>
              <a:buChar char="•"/>
            </a:pPr>
            <a:endParaRPr lang="en-US" sz="1800" dirty="0">
              <a:solidFill>
                <a:schemeClr val="tx1"/>
              </a:solidFill>
            </a:endParaRPr>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2</a:t>
            </a:fld>
            <a:endParaRPr lang="en-US" altLang="en-US"/>
          </a:p>
        </p:txBody>
      </p:sp>
    </p:spTree>
    <p:extLst>
      <p:ext uri="{BB962C8B-B14F-4D97-AF65-F5344CB8AC3E}">
        <p14:creationId xmlns:p14="http://schemas.microsoft.com/office/powerpoint/2010/main" val="2397609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compare the timing requirement of scheme with </a:t>
            </a:r>
            <a:r>
              <a:rPr lang="en-GB" dirty="0" err="1"/>
              <a:t>signle</a:t>
            </a:r>
            <a:r>
              <a:rPr lang="en-GB" dirty="0"/>
              <a:t> ended sensing in conv. Since we arrive at required margin at a early stage, we gain in speed.</a:t>
            </a:r>
          </a:p>
          <a:p>
            <a:endParaRPr lang="en-GB" dirty="0"/>
          </a:p>
          <a:p>
            <a:r>
              <a:rPr lang="en-GB" dirty="0"/>
              <a:t>Hence this approach allows..</a:t>
            </a:r>
          </a:p>
          <a:p>
            <a:r>
              <a:rPr lang="en-GB" dirty="0"/>
              <a:t>Since we perform nor </a:t>
            </a:r>
            <a:r>
              <a:rPr lang="en-GB" dirty="0" err="1"/>
              <a:t>nand</a:t>
            </a:r>
            <a:r>
              <a:rPr lang="en-GB" dirty="0"/>
              <a:t> with the same worst case,</a:t>
            </a:r>
          </a:p>
          <a:p>
            <a:endParaRPr lang="en-GB" dirty="0"/>
          </a:p>
          <a:p>
            <a:r>
              <a:rPr lang="en-GB" dirty="0"/>
              <a:t>But can we use this scheme for multi-operands going forward?? Lets see</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11</a:t>
            </a:fld>
            <a:endParaRPr lang="en-US" altLang="en-US"/>
          </a:p>
        </p:txBody>
      </p:sp>
    </p:spTree>
    <p:extLst>
      <p:ext uri="{BB962C8B-B14F-4D97-AF65-F5344CB8AC3E}">
        <p14:creationId xmlns:p14="http://schemas.microsoft.com/office/powerpoint/2010/main" val="1993540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3-operand, we need to 2 dummy cells, we can perform with the same mechanism, and for 4.. 3 dummy cells.. For 5.. </a:t>
            </a:r>
          </a:p>
          <a:p>
            <a:r>
              <a:rPr lang="en-GB" dirty="0"/>
              <a:t>Here the idea is to… </a:t>
            </a:r>
          </a:p>
          <a:p>
            <a:r>
              <a:rPr lang="en-GB" dirty="0"/>
              <a:t>but this approach can lead to..</a:t>
            </a:r>
          </a:p>
          <a:p>
            <a:endParaRPr lang="en-GB" dirty="0"/>
          </a:p>
          <a:p>
            <a:r>
              <a:rPr lang="en-GB" dirty="0"/>
              <a:t>Hence we need a new approach</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12</a:t>
            </a:fld>
            <a:endParaRPr lang="en-US" altLang="en-US"/>
          </a:p>
        </p:txBody>
      </p:sp>
    </p:spTree>
    <p:extLst>
      <p:ext uri="{BB962C8B-B14F-4D97-AF65-F5344CB8AC3E}">
        <p14:creationId xmlns:p14="http://schemas.microsoft.com/office/powerpoint/2010/main" val="3146653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a:t>
            </a:r>
            <a:r>
              <a:rPr lang="en-GB" dirty="0" err="1"/>
              <a:t>introcude</a:t>
            </a:r>
            <a:r>
              <a:rPr lang="en-GB" dirty="0"/>
              <a:t> a novel scheme to operate with any arbitrary operand size,</a:t>
            </a:r>
          </a:p>
          <a:p>
            <a:r>
              <a:rPr lang="en-GB" dirty="0"/>
              <a:t>First we need a few modifications.. First…</a:t>
            </a:r>
          </a:p>
          <a:p>
            <a:r>
              <a:rPr lang="en-GB" dirty="0"/>
              <a:t>Now we can perform in a similar way with an </a:t>
            </a:r>
            <a:r>
              <a:rPr lang="en-GB" dirty="0" err="1"/>
              <a:t>iref</a:t>
            </a:r>
            <a:r>
              <a:rPr lang="en-GB" dirty="0"/>
              <a:t> which fall perfectly in between the critical states of all zeros (reset) and one 1 and rest zeros (reset)</a:t>
            </a:r>
          </a:p>
          <a:p>
            <a:r>
              <a:rPr lang="en-GB" dirty="0"/>
              <a:t>We calculate this conductance states with the following approach example with 3-16 operands..</a:t>
            </a:r>
          </a:p>
          <a:p>
            <a:r>
              <a:rPr lang="en-GB" dirty="0"/>
              <a:t>How we achieve this state is using a bleeder circuit, we short the the dummy word line and by </a:t>
            </a:r>
            <a:r>
              <a:rPr lang="en-GB" dirty="0" err="1"/>
              <a:t>voltge</a:t>
            </a:r>
            <a:r>
              <a:rPr lang="en-GB" dirty="0"/>
              <a:t> </a:t>
            </a:r>
            <a:r>
              <a:rPr lang="en-GB" dirty="0" err="1"/>
              <a:t>divieder</a:t>
            </a:r>
            <a:r>
              <a:rPr lang="en-GB" dirty="0"/>
              <a:t> we can tune to a lower </a:t>
            </a:r>
            <a:r>
              <a:rPr lang="en-GB" dirty="0" err="1"/>
              <a:t>wl</a:t>
            </a:r>
            <a:r>
              <a:rPr lang="en-GB" dirty="0"/>
              <a:t> voltage level</a:t>
            </a:r>
          </a:p>
          <a:p>
            <a:r>
              <a:rPr lang="en-GB" dirty="0"/>
              <a:t>We can perform </a:t>
            </a:r>
            <a:r>
              <a:rPr lang="en-GB" dirty="0" err="1"/>
              <a:t>nand</a:t>
            </a:r>
            <a:r>
              <a:rPr lang="en-GB" dirty="0"/>
              <a:t>  by…</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13</a:t>
            </a:fld>
            <a:endParaRPr lang="en-US" altLang="en-US"/>
          </a:p>
        </p:txBody>
      </p:sp>
    </p:spTree>
    <p:extLst>
      <p:ext uri="{BB962C8B-B14F-4D97-AF65-F5344CB8AC3E}">
        <p14:creationId xmlns:p14="http://schemas.microsoft.com/office/powerpoint/2010/main" val="1983440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compare the timing requirement of scheme with our 2-input approach.</a:t>
            </a:r>
          </a:p>
          <a:p>
            <a:r>
              <a:rPr lang="en-GB" dirty="0"/>
              <a:t>We see that we some additional time, we arrive at the desired bl voltage diff for the SA</a:t>
            </a:r>
          </a:p>
          <a:p>
            <a:endParaRPr lang="en-GB" dirty="0"/>
          </a:p>
          <a:p>
            <a:r>
              <a:rPr lang="en-GB" dirty="0"/>
              <a:t>Hence this approach allows..</a:t>
            </a:r>
          </a:p>
          <a:p>
            <a:r>
              <a:rPr lang="en-GB" dirty="0"/>
              <a:t>Since we perform nor </a:t>
            </a:r>
            <a:r>
              <a:rPr lang="en-GB" dirty="0" err="1"/>
              <a:t>nand</a:t>
            </a:r>
            <a:r>
              <a:rPr lang="en-GB" dirty="0"/>
              <a:t> with the same worst case, </a:t>
            </a:r>
            <a:r>
              <a:rPr lang="en-GB" dirty="0" err="1"/>
              <a:t>nand</a:t>
            </a:r>
            <a:r>
              <a:rPr lang="en-GB" dirty="0"/>
              <a:t> is not a problem, as well as multi-</a:t>
            </a:r>
            <a:r>
              <a:rPr lang="en-GB" dirty="0" err="1"/>
              <a:t>opernd</a:t>
            </a:r>
            <a:endParaRPr lang="en-GB" dirty="0"/>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14</a:t>
            </a:fld>
            <a:endParaRPr lang="en-US" altLang="en-US"/>
          </a:p>
        </p:txBody>
      </p:sp>
    </p:spTree>
    <p:extLst>
      <p:ext uri="{BB962C8B-B14F-4D97-AF65-F5344CB8AC3E}">
        <p14:creationId xmlns:p14="http://schemas.microsoft.com/office/powerpoint/2010/main" val="2646912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order to have reliable cycle </a:t>
            </a:r>
            <a:r>
              <a:rPr lang="en-GB" dirty="0" err="1"/>
              <a:t>agiaanst</a:t>
            </a:r>
            <a:r>
              <a:rPr lang="en-GB" dirty="0"/>
              <a:t> the possibility of read disturb, we investigate the causes and </a:t>
            </a:r>
            <a:r>
              <a:rPr lang="en-GB" dirty="0" err="1"/>
              <a:t>accelertors</a:t>
            </a:r>
            <a:r>
              <a:rPr lang="en-GB" dirty="0"/>
              <a:t> of read </a:t>
            </a:r>
            <a:r>
              <a:rPr lang="en-GB" dirty="0" err="1"/>
              <a:t>distub</a:t>
            </a:r>
            <a:endParaRPr lang="en-GB" dirty="0"/>
          </a:p>
          <a:p>
            <a:r>
              <a:rPr lang="en-GB" dirty="0"/>
              <a:t>Solution could be..</a:t>
            </a:r>
          </a:p>
          <a:p>
            <a:r>
              <a:rPr lang="en-GB" dirty="0"/>
              <a:t>Our solution</a:t>
            </a:r>
          </a:p>
          <a:p>
            <a:r>
              <a:rPr lang="en-GB" dirty="0"/>
              <a:t>The circuits … now how much time we discharge it is our hands</a:t>
            </a:r>
          </a:p>
          <a:p>
            <a:r>
              <a:rPr lang="en-GB" dirty="0"/>
              <a:t>The timing </a:t>
            </a:r>
            <a:r>
              <a:rPr lang="en-GB" dirty="0" err="1"/>
              <a:t>digram</a:t>
            </a:r>
            <a:r>
              <a:rPr lang="en-GB" dirty="0"/>
              <a:t> to validate this circuit is shown here, for two easily configurable times</a:t>
            </a:r>
          </a:p>
          <a:p>
            <a:r>
              <a:rPr lang="en-GB" dirty="0"/>
              <a:t>here we name 300 as fast operations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So, we see here that by </a:t>
            </a:r>
            <a:r>
              <a:rPr lang="en-GB" dirty="0" err="1"/>
              <a:t>investiting</a:t>
            </a:r>
            <a:r>
              <a:rPr lang="en-GB" dirty="0"/>
              <a:t> some time before the start of the cycle, we settle the bls at a desired lower voltage to reduce read disturb.</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And the </a:t>
            </a:r>
            <a:r>
              <a:rPr lang="en-GB" dirty="0" err="1"/>
              <a:t>equilizer</a:t>
            </a:r>
            <a:r>
              <a:rPr lang="en-GB" dirty="0"/>
              <a:t> will help us to stabilize the two bls at the same voltage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Now, we present </a:t>
            </a:r>
            <a:r>
              <a:rPr lang="en-GB" dirty="0" err="1"/>
              <a:t>resukts</a:t>
            </a:r>
            <a:r>
              <a:rPr lang="en-GB" dirty="0"/>
              <a:t> to validation our designs and compare our </a:t>
            </a:r>
            <a:r>
              <a:rPr lang="en-GB" dirty="0" err="1"/>
              <a:t>effiency</a:t>
            </a:r>
            <a:r>
              <a:rPr lang="en-GB" dirty="0"/>
              <a:t> compared to prior arts,</a:t>
            </a:r>
          </a:p>
          <a:p>
            <a:endParaRPr lang="en-GB" dirty="0"/>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15</a:t>
            </a:fld>
            <a:endParaRPr lang="en-US" altLang="en-US"/>
          </a:p>
        </p:txBody>
      </p:sp>
    </p:spTree>
    <p:extLst>
      <p:ext uri="{BB962C8B-B14F-4D97-AF65-F5344CB8AC3E}">
        <p14:creationId xmlns:p14="http://schemas.microsoft.com/office/powerpoint/2010/main" val="2683559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is the simulation setup we used</a:t>
            </a:r>
          </a:p>
          <a:p>
            <a:r>
              <a:rPr lang="en-GB" dirty="0"/>
              <a:t>Details of the simulator,</a:t>
            </a:r>
          </a:p>
          <a:p>
            <a:r>
              <a:rPr lang="en-GB" dirty="0" err="1"/>
              <a:t>Cmos</a:t>
            </a:r>
            <a:r>
              <a:rPr lang="en-GB" dirty="0"/>
              <a:t> models</a:t>
            </a:r>
          </a:p>
          <a:p>
            <a:r>
              <a:rPr lang="en-GB" dirty="0" err="1"/>
              <a:t>Rram</a:t>
            </a:r>
            <a:r>
              <a:rPr lang="en-GB" dirty="0"/>
              <a:t> models</a:t>
            </a:r>
          </a:p>
          <a:p>
            <a:r>
              <a:rPr lang="en-GB" dirty="0"/>
              <a:t>Variation considerations and res. Cap per pitch used,</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16</a:t>
            </a:fld>
            <a:endParaRPr lang="en-US" altLang="en-US"/>
          </a:p>
        </p:txBody>
      </p:sp>
    </p:spTree>
    <p:extLst>
      <p:ext uri="{BB962C8B-B14F-4D97-AF65-F5344CB8AC3E}">
        <p14:creationId xmlns:p14="http://schemas.microsoft.com/office/powerpoint/2010/main" val="1767116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slide we explain that how prior can not perform above a certain operands size, and how is it possible for us to perform large </a:t>
            </a:r>
            <a:r>
              <a:rPr lang="en-GB" dirty="0" err="1"/>
              <a:t>numbe</a:t>
            </a:r>
            <a:r>
              <a:rPr lang="en-GB" dirty="0"/>
              <a:t> </a:t>
            </a:r>
            <a:r>
              <a:rPr lang="en-GB" dirty="0" err="1"/>
              <a:t>rof</a:t>
            </a:r>
            <a:r>
              <a:rPr lang="en-GB" dirty="0"/>
              <a:t> operands.</a:t>
            </a:r>
          </a:p>
          <a:p>
            <a:endParaRPr lang="en-GB" dirty="0"/>
          </a:p>
          <a:p>
            <a:r>
              <a:rPr lang="en-GB" dirty="0"/>
              <a:t>Since the conv. </a:t>
            </a:r>
            <a:r>
              <a:rPr lang="en-GB" dirty="0" err="1"/>
              <a:t>Sechme</a:t>
            </a:r>
            <a:r>
              <a:rPr lang="en-GB" dirty="0"/>
              <a:t> works with ion currents for </a:t>
            </a:r>
            <a:r>
              <a:rPr lang="en-GB" dirty="0" err="1"/>
              <a:t>nand</a:t>
            </a:r>
            <a:r>
              <a:rPr lang="en-GB" dirty="0"/>
              <a:t> operations, because of limited voltage range and it can not arrive to having required SA margins after a </a:t>
            </a:r>
            <a:r>
              <a:rPr lang="en-GB" dirty="0" err="1"/>
              <a:t>acertain</a:t>
            </a:r>
            <a:r>
              <a:rPr lang="en-GB" dirty="0"/>
              <a:t> </a:t>
            </a:r>
            <a:r>
              <a:rPr lang="en-GB" dirty="0" err="1"/>
              <a:t>numer</a:t>
            </a:r>
            <a:r>
              <a:rPr lang="en-GB" dirty="0"/>
              <a:t> </a:t>
            </a:r>
            <a:r>
              <a:rPr lang="en-GB" dirty="0" err="1"/>
              <a:t>fo</a:t>
            </a:r>
            <a:r>
              <a:rPr lang="en-GB" dirty="0"/>
              <a:t> operands</a:t>
            </a:r>
          </a:p>
          <a:p>
            <a:r>
              <a:rPr lang="en-GB" dirty="0"/>
              <a:t>The voltage at the bl all converge, getting to close to each other, and margins are not enough for </a:t>
            </a:r>
            <a:r>
              <a:rPr lang="en-GB" dirty="0" err="1"/>
              <a:t>realible</a:t>
            </a:r>
            <a:r>
              <a:rPr lang="en-GB" dirty="0"/>
              <a:t> logic operations</a:t>
            </a:r>
          </a:p>
          <a:p>
            <a:endParaRPr lang="en-GB" dirty="0"/>
          </a:p>
          <a:p>
            <a:r>
              <a:rPr lang="en-GB" dirty="0"/>
              <a:t>Since we work with off currents , we have a lot of </a:t>
            </a:r>
            <a:r>
              <a:rPr lang="en-GB" dirty="0" err="1"/>
              <a:t>marign</a:t>
            </a:r>
            <a:r>
              <a:rPr lang="en-GB" dirty="0"/>
              <a:t> btw the two critical states,</a:t>
            </a:r>
          </a:p>
          <a:p>
            <a:endParaRPr lang="en-GB" dirty="0"/>
          </a:p>
          <a:p>
            <a:r>
              <a:rPr lang="en-GB" dirty="0"/>
              <a:t>And with reconfigurable </a:t>
            </a:r>
            <a:r>
              <a:rPr lang="en-GB" dirty="0" err="1"/>
              <a:t>refernces</a:t>
            </a:r>
            <a:r>
              <a:rPr lang="en-GB" dirty="0"/>
              <a:t> we can go up to large </a:t>
            </a:r>
            <a:r>
              <a:rPr lang="en-GB" dirty="0" err="1"/>
              <a:t>nunmebr</a:t>
            </a:r>
            <a:r>
              <a:rPr lang="en-GB" dirty="0"/>
              <a:t> of operands, here, with res. Ratio of 33, and </a:t>
            </a:r>
            <a:r>
              <a:rPr lang="en-GB" dirty="0" err="1"/>
              <a:t>cnfgurable</a:t>
            </a:r>
            <a:r>
              <a:rPr lang="en-GB" dirty="0"/>
              <a:t> </a:t>
            </a:r>
            <a:r>
              <a:rPr lang="en-GB" dirty="0" err="1"/>
              <a:t>refefcen</a:t>
            </a:r>
            <a:r>
              <a:rPr lang="en-GB" dirty="0"/>
              <a:t> we can perform up to 56 </a:t>
            </a:r>
            <a:r>
              <a:rPr lang="en-GB" dirty="0" err="1"/>
              <a:t>opernads</a:t>
            </a:r>
            <a:endParaRPr lang="en-GB" dirty="0"/>
          </a:p>
          <a:p>
            <a:r>
              <a:rPr lang="en-GB" dirty="0"/>
              <a:t>A higher ratio can lead to even higher # of operands</a:t>
            </a:r>
          </a:p>
          <a:p>
            <a:r>
              <a:rPr lang="en-GB" dirty="0"/>
              <a:t>So n conclusion,…</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17</a:t>
            </a:fld>
            <a:endParaRPr lang="en-US" altLang="en-US"/>
          </a:p>
        </p:txBody>
      </p:sp>
    </p:spTree>
    <p:extLst>
      <p:ext uri="{BB962C8B-B14F-4D97-AF65-F5344CB8AC3E}">
        <p14:creationId xmlns:p14="http://schemas.microsoft.com/office/powerpoint/2010/main" val="100321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Reagridn</a:t>
            </a:r>
            <a:r>
              <a:rPr lang="en-GB" dirty="0"/>
              <a:t> </a:t>
            </a:r>
            <a:r>
              <a:rPr lang="en-GB" dirty="0" err="1"/>
              <a:t>rc</a:t>
            </a:r>
            <a:r>
              <a:rPr lang="en-GB" dirty="0"/>
              <a:t> delay, the problem </a:t>
            </a:r>
            <a:r>
              <a:rPr lang="en-GB" dirty="0" err="1"/>
              <a:t>arraises</a:t>
            </a:r>
            <a:r>
              <a:rPr lang="en-GB" dirty="0"/>
              <a:t> from high number of </a:t>
            </a:r>
            <a:r>
              <a:rPr lang="en-GB" dirty="0" err="1"/>
              <a:t>opernds</a:t>
            </a:r>
            <a:r>
              <a:rPr lang="en-GB" dirty="0"/>
              <a:t> as explained in the previous slide and, </a:t>
            </a:r>
            <a:r>
              <a:rPr lang="en-GB" dirty="0" err="1"/>
              <a:t>rc</a:t>
            </a:r>
            <a:r>
              <a:rPr lang="en-GB" dirty="0"/>
              <a:t> delay mismatch</a:t>
            </a:r>
          </a:p>
          <a:p>
            <a:r>
              <a:rPr lang="en-GB" dirty="0"/>
              <a:t>Here </a:t>
            </a:r>
            <a:r>
              <a:rPr lang="en-GB" dirty="0" err="1"/>
              <a:t>wl</a:t>
            </a:r>
            <a:r>
              <a:rPr lang="en-GB" dirty="0"/>
              <a:t> </a:t>
            </a:r>
            <a:r>
              <a:rPr lang="en-GB" dirty="0" err="1"/>
              <a:t>degradaaton</a:t>
            </a:r>
            <a:r>
              <a:rPr lang="en-GB" dirty="0"/>
              <a:t> with rising number of columns along a row can lead to weak pass gates and undesired bl current drops</a:t>
            </a:r>
          </a:p>
          <a:p>
            <a:r>
              <a:rPr lang="en-GB" dirty="0"/>
              <a:t>And with static </a:t>
            </a:r>
            <a:r>
              <a:rPr lang="en-GB" dirty="0" err="1"/>
              <a:t>refernces</a:t>
            </a:r>
            <a:r>
              <a:rPr lang="en-GB" dirty="0"/>
              <a:t>, like in conv, </a:t>
            </a:r>
            <a:r>
              <a:rPr lang="en-GB" dirty="0" err="1"/>
              <a:t>schem</a:t>
            </a:r>
            <a:r>
              <a:rPr lang="en-GB" dirty="0"/>
              <a:t> the </a:t>
            </a:r>
            <a:r>
              <a:rPr lang="en-GB" dirty="0" err="1"/>
              <a:t>desird</a:t>
            </a:r>
            <a:r>
              <a:rPr lang="en-GB" dirty="0"/>
              <a:t> margins vanishes and we </a:t>
            </a:r>
            <a:r>
              <a:rPr lang="en-GB" dirty="0" err="1"/>
              <a:t>hve</a:t>
            </a:r>
            <a:r>
              <a:rPr lang="en-GB" dirty="0"/>
              <a:t> incorrect read.</a:t>
            </a:r>
          </a:p>
          <a:p>
            <a:r>
              <a:rPr lang="en-GB" dirty="0"/>
              <a:t>In our </a:t>
            </a:r>
            <a:r>
              <a:rPr lang="en-GB" dirty="0" err="1"/>
              <a:t>prospoed</a:t>
            </a:r>
            <a:r>
              <a:rPr lang="en-GB" dirty="0"/>
              <a:t> </a:t>
            </a:r>
            <a:r>
              <a:rPr lang="en-GB" dirty="0" err="1"/>
              <a:t>shcems</a:t>
            </a:r>
            <a:r>
              <a:rPr lang="en-GB" dirty="0"/>
              <a:t>, since our dummy cell generating reference is in every column, it </a:t>
            </a:r>
            <a:r>
              <a:rPr lang="en-GB" dirty="0" err="1"/>
              <a:t>suyffers</a:t>
            </a:r>
            <a:r>
              <a:rPr lang="en-GB" dirty="0"/>
              <a:t> from similar degradation cand therefore can adapt to </a:t>
            </a:r>
            <a:r>
              <a:rPr lang="en-GB" dirty="0" err="1"/>
              <a:t>rc</a:t>
            </a:r>
            <a:r>
              <a:rPr lang="en-GB" dirty="0"/>
              <a:t> delays</a:t>
            </a:r>
          </a:p>
          <a:p>
            <a:r>
              <a:rPr lang="en-GB" dirty="0"/>
              <a:t>And </a:t>
            </a:r>
            <a:r>
              <a:rPr lang="en-GB" dirty="0" err="1"/>
              <a:t>sicne</a:t>
            </a:r>
            <a:r>
              <a:rPr lang="en-GB" dirty="0"/>
              <a:t> we avoid ion currents, we </a:t>
            </a:r>
            <a:r>
              <a:rPr lang="en-GB" dirty="0" err="1"/>
              <a:t>aonly</a:t>
            </a:r>
            <a:r>
              <a:rPr lang="en-GB" dirty="0"/>
              <a:t> concern with all </a:t>
            </a:r>
            <a:r>
              <a:rPr lang="en-GB" dirty="0" err="1"/>
              <a:t>zeors</a:t>
            </a:r>
            <a:r>
              <a:rPr lang="en-GB" dirty="0"/>
              <a:t> and one one, we </a:t>
            </a:r>
            <a:r>
              <a:rPr lang="en-GB" dirty="0" err="1"/>
              <a:t>aoid</a:t>
            </a:r>
            <a:r>
              <a:rPr lang="en-GB" dirty="0"/>
              <a:t> this small margins,.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Now we compare our </a:t>
            </a:r>
            <a:r>
              <a:rPr lang="en-GB" dirty="0" err="1"/>
              <a:t>schem</a:t>
            </a:r>
            <a:r>
              <a:rPr lang="en-GB" dirty="0"/>
              <a:t> for </a:t>
            </a:r>
            <a:r>
              <a:rPr lang="en-GB" dirty="0" err="1"/>
              <a:t>efficny</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18</a:t>
            </a:fld>
            <a:endParaRPr lang="en-US" altLang="en-US"/>
          </a:p>
        </p:txBody>
      </p:sp>
    </p:spTree>
    <p:extLst>
      <p:ext uri="{BB962C8B-B14F-4D97-AF65-F5344CB8AC3E}">
        <p14:creationId xmlns:p14="http://schemas.microsoft.com/office/powerpoint/2010/main" val="1309681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terms of latency</a:t>
            </a:r>
          </a:p>
          <a:p>
            <a:r>
              <a:rPr lang="en-GB" dirty="0"/>
              <a:t>We assume sim </a:t>
            </a:r>
            <a:r>
              <a:rPr lang="en-GB" dirty="0" err="1"/>
              <a:t>ialr</a:t>
            </a:r>
            <a:r>
              <a:rPr lang="en-GB" dirty="0"/>
              <a:t> </a:t>
            </a:r>
            <a:r>
              <a:rPr lang="en-GB" dirty="0" err="1"/>
              <a:t>sa</a:t>
            </a:r>
            <a:r>
              <a:rPr lang="en-GB" dirty="0"/>
              <a:t>, decode, so similar power,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We assume similar analysis for energy gain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We compare with 2 approaches one </a:t>
            </a:r>
            <a:r>
              <a:rPr lang="en-GB" dirty="0" err="1"/>
              <a:t>withc</a:t>
            </a:r>
            <a:r>
              <a:rPr lang="en-GB" dirty="0"/>
              <a:t> can not go beyond 4 operands,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one </a:t>
            </a:r>
            <a:r>
              <a:rPr lang="en-GB" dirty="0" err="1"/>
              <a:t>cascacdede</a:t>
            </a:r>
            <a:r>
              <a:rPr lang="en-GB" dirty="0"/>
              <a:t> </a:t>
            </a:r>
            <a:r>
              <a:rPr lang="en-GB" dirty="0" err="1"/>
              <a:t>wihere</a:t>
            </a:r>
            <a:r>
              <a:rPr lang="en-GB" dirty="0"/>
              <a:t> we do 2-inuts operands at a time, accumulate results in every cycle  and do multi-input logics in multi-</a:t>
            </a:r>
            <a:r>
              <a:rPr lang="en-GB" dirty="0" err="1"/>
              <a:t>ccyles</a:t>
            </a: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Here we see as # of operands increase we gain more in terms of speed and energy , with max. at the highest hat </a:t>
            </a:r>
            <a:r>
              <a:rPr lang="en-GB" dirty="0" err="1"/>
              <a:t>wew</a:t>
            </a:r>
            <a:r>
              <a:rPr lang="en-GB" dirty="0"/>
              <a:t> can support here 56 with 11x gain in speed and energy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We also did analysis on the gain number of reliable </a:t>
            </a:r>
            <a:r>
              <a:rPr lang="en-GB" dirty="0" err="1"/>
              <a:t>cyekls</a:t>
            </a:r>
            <a:r>
              <a:rPr lang="en-GB" dirty="0"/>
              <a:t> using our </a:t>
            </a:r>
            <a:r>
              <a:rPr lang="en-GB" dirty="0" err="1"/>
              <a:t>deisng</a:t>
            </a:r>
            <a:r>
              <a:rPr lang="en-GB" dirty="0"/>
              <a:t> for </a:t>
            </a:r>
            <a:r>
              <a:rPr lang="en-GB" dirty="0" err="1"/>
              <a:t>relaibilrity</a:t>
            </a:r>
            <a:r>
              <a:rPr lang="en-GB" dirty="0"/>
              <a:t> approach</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Here if we invest more time, we can reduce the starting point of the bls, reduce read </a:t>
            </a:r>
            <a:r>
              <a:rPr lang="en-GB" dirty="0" err="1"/>
              <a:t>disrb</a:t>
            </a:r>
            <a:r>
              <a:rPr lang="en-GB" dirty="0"/>
              <a:t> </a:t>
            </a:r>
            <a:r>
              <a:rPr lang="en-GB" dirty="0" err="1"/>
              <a:t>posssibilty</a:t>
            </a:r>
            <a:r>
              <a:rPr lang="en-GB" dirty="0"/>
              <a:t> and gain in the </a:t>
            </a:r>
            <a:r>
              <a:rPr lang="en-GB" dirty="0" err="1"/>
              <a:t>bumber</a:t>
            </a:r>
            <a:r>
              <a:rPr lang="en-GB" dirty="0"/>
              <a:t> for </a:t>
            </a:r>
            <a:r>
              <a:rPr lang="en-GB" dirty="0" err="1"/>
              <a:t>realible</a:t>
            </a:r>
            <a:r>
              <a:rPr lang="en-GB" dirty="0"/>
              <a:t> cycles on the same operands.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We can </a:t>
            </a:r>
            <a:r>
              <a:rPr lang="en-GB" dirty="0" err="1"/>
              <a:t>reachj</a:t>
            </a:r>
            <a:r>
              <a:rPr lang="en-GB" dirty="0"/>
              <a:t> </a:t>
            </a:r>
            <a:r>
              <a:rPr lang="en-GB" dirty="0" err="1"/>
              <a:t>upto</a:t>
            </a:r>
            <a:r>
              <a:rPr lang="en-GB" dirty="0"/>
              <a:t> 108 cycles by investing say 600ps…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 </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19</a:t>
            </a:fld>
            <a:endParaRPr lang="en-US" altLang="en-US"/>
          </a:p>
        </p:txBody>
      </p:sp>
    </p:spTree>
    <p:extLst>
      <p:ext uri="{BB962C8B-B14F-4D97-AF65-F5344CB8AC3E}">
        <p14:creationId xmlns:p14="http://schemas.microsoft.com/office/powerpoint/2010/main" val="28856592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adv. Presented in this paper comes with some additional area, as 2t2r can lead to 2x </a:t>
            </a:r>
            <a:r>
              <a:rPr lang="en-GB" dirty="0" err="1"/>
              <a:t>bitcell</a:t>
            </a:r>
            <a:r>
              <a:rPr lang="en-GB" dirty="0"/>
              <a:t> area,</a:t>
            </a:r>
          </a:p>
          <a:p>
            <a:endParaRPr lang="en-GB" dirty="0"/>
          </a:p>
          <a:p>
            <a:r>
              <a:rPr lang="en-GB" dirty="0"/>
              <a:t>Since we reduce </a:t>
            </a:r>
            <a:r>
              <a:rPr lang="en-GB" dirty="0" err="1"/>
              <a:t>peripeher</a:t>
            </a:r>
            <a:r>
              <a:rPr lang="en-GB" dirty="0"/>
              <a:t>, no generators etc., simpler SA, penalty is reduced to 67% ,more area</a:t>
            </a:r>
          </a:p>
          <a:p>
            <a:r>
              <a:rPr lang="en-GB" dirty="0"/>
              <a:t>Summarizes the pros. And cons.. We have…</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20</a:t>
            </a:fld>
            <a:endParaRPr lang="en-US" altLang="en-US"/>
          </a:p>
        </p:txBody>
      </p:sp>
    </p:spTree>
    <p:extLst>
      <p:ext uri="{BB962C8B-B14F-4D97-AF65-F5344CB8AC3E}">
        <p14:creationId xmlns:p14="http://schemas.microsoft.com/office/powerpoint/2010/main" val="1697378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SOTA have presented certain solutions such as … however, these solutions still face challenges such as…</a:t>
            </a:r>
          </a:p>
          <a:p>
            <a:r>
              <a:rPr lang="en-US" dirty="0"/>
              <a:t>In this paper, we present a novel… IMAGE1</a:t>
            </a:r>
          </a:p>
          <a:p>
            <a:r>
              <a:rPr lang="en-US" dirty="0"/>
              <a:t>The key </a:t>
            </a:r>
            <a:r>
              <a:rPr lang="en-US" dirty="0" err="1"/>
              <a:t>attriutes</a:t>
            </a:r>
            <a:r>
              <a:rPr lang="en-US" dirty="0"/>
              <a:t> of this scheme are … which will lead to …</a:t>
            </a:r>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3</a:t>
            </a:fld>
            <a:endParaRPr lang="en-US" altLang="en-US"/>
          </a:p>
        </p:txBody>
      </p:sp>
    </p:spTree>
    <p:extLst>
      <p:ext uri="{BB962C8B-B14F-4D97-AF65-F5344CB8AC3E}">
        <p14:creationId xmlns:p14="http://schemas.microsoft.com/office/powerpoint/2010/main" val="2793860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a:t>
            </a:r>
            <a:r>
              <a:rPr lang="en-US" dirty="0" err="1"/>
              <a:t>rram</a:t>
            </a:r>
            <a:r>
              <a:rPr lang="en-US" dirty="0"/>
              <a:t> cim attractive with face </a:t>
            </a:r>
            <a:r>
              <a:rPr lang="en-US" dirty="0" err="1"/>
              <a:t>challegnes</a:t>
            </a:r>
            <a:r>
              <a:rPr lang="en-US" dirty="0"/>
              <a:t> </a:t>
            </a:r>
            <a:r>
              <a:rPr lang="en-US" dirty="0" err="1"/>
              <a:t>suych</a:t>
            </a:r>
            <a:r>
              <a:rPr lang="en-US" dirty="0"/>
              <a:t> as</a:t>
            </a:r>
          </a:p>
          <a:p>
            <a:r>
              <a:rPr lang="en-US" dirty="0"/>
              <a:t>conv. Scheme suffer from</a:t>
            </a:r>
          </a:p>
          <a:p>
            <a:r>
              <a:rPr lang="en-US" dirty="0"/>
              <a:t>And our proposed </a:t>
            </a:r>
            <a:r>
              <a:rPr lang="en-US" dirty="0" err="1"/>
              <a:t>sche</a:t>
            </a:r>
            <a:r>
              <a:rPr lang="en-US" dirty="0"/>
              <a:t>, offers 56…</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21</a:t>
            </a:fld>
            <a:endParaRPr lang="en-US" altLang="en-US"/>
          </a:p>
        </p:txBody>
      </p:sp>
    </p:spTree>
    <p:extLst>
      <p:ext uri="{BB962C8B-B14F-4D97-AF65-F5344CB8AC3E}">
        <p14:creationId xmlns:p14="http://schemas.microsoft.com/office/powerpoint/2010/main" val="3065799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28132E1-8B8F-424D-AA42-4DF41474A941}" type="slidenum">
              <a:rPr lang="en-US" altLang="en-US" smtClean="0"/>
              <a:pPr>
                <a:defRPr/>
              </a:pPr>
              <a:t>22</a:t>
            </a:fld>
            <a:endParaRPr lang="en-US" altLang="en-US"/>
          </a:p>
        </p:txBody>
      </p:sp>
    </p:spTree>
    <p:extLst>
      <p:ext uri="{BB962C8B-B14F-4D97-AF65-F5344CB8AC3E}">
        <p14:creationId xmlns:p14="http://schemas.microsoft.com/office/powerpoint/2010/main" val="3559283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Outline of todays presentation is as follows</a:t>
            </a:r>
          </a:p>
          <a:p>
            <a:r>
              <a:rPr lang="en-US" dirty="0"/>
              <a:t>We cover the concept and </a:t>
            </a:r>
            <a:r>
              <a:rPr lang="en-US" dirty="0" err="1"/>
              <a:t>challeges</a:t>
            </a:r>
            <a:r>
              <a:rPr lang="en-US" dirty="0"/>
              <a:t> of RRAM CIM</a:t>
            </a:r>
          </a:p>
          <a:p>
            <a:r>
              <a:rPr lang="en-US" dirty="0"/>
              <a:t>Prior art and existing </a:t>
            </a:r>
            <a:r>
              <a:rPr lang="en-US" dirty="0" err="1"/>
              <a:t>limitaiotns</a:t>
            </a:r>
            <a:endParaRPr lang="en-US" dirty="0"/>
          </a:p>
          <a:p>
            <a:r>
              <a:rPr lang="en-US" dirty="0"/>
              <a:t>Present the concept and details of our scheme for 2 and multi-operand logic</a:t>
            </a:r>
          </a:p>
          <a:p>
            <a:r>
              <a:rPr lang="en-US" dirty="0"/>
              <a:t>Introduce to design solutions for better reliability</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4</a:t>
            </a:fld>
            <a:endParaRPr lang="en-US" altLang="en-US"/>
          </a:p>
        </p:txBody>
      </p:sp>
    </p:spTree>
    <p:extLst>
      <p:ext uri="{BB962C8B-B14F-4D97-AF65-F5344CB8AC3E}">
        <p14:creationId xmlns:p14="http://schemas.microsoft.com/office/powerpoint/2010/main" val="2212872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CIM is that we perform computation within the memory, eliminates data movement</a:t>
            </a:r>
          </a:p>
          <a:p>
            <a:r>
              <a:rPr lang="en-US" dirty="0"/>
              <a:t>Moreover, several applications exploit the crossbar structure to perform multiple operation in the same cycle for </a:t>
            </a:r>
            <a:r>
              <a:rPr lang="en-US" dirty="0" err="1"/>
              <a:t>eg.</a:t>
            </a:r>
            <a:r>
              <a:rPr lang="en-US" dirty="0"/>
              <a:t> We can perform n logic ops in one cycle</a:t>
            </a:r>
          </a:p>
          <a:p>
            <a:r>
              <a:rPr lang="en-US" dirty="0"/>
              <a:t>Based on promising </a:t>
            </a:r>
            <a:r>
              <a:rPr lang="en-US" dirty="0" err="1"/>
              <a:t>rram</a:t>
            </a:r>
            <a:r>
              <a:rPr lang="en-US" dirty="0"/>
              <a:t> devices because they are highly scalable, </a:t>
            </a:r>
            <a:r>
              <a:rPr lang="en-US" dirty="0" err="1"/>
              <a:t>compabitable</a:t>
            </a:r>
            <a:r>
              <a:rPr lang="en-US" dirty="0"/>
              <a:t> with </a:t>
            </a:r>
            <a:r>
              <a:rPr lang="en-US" dirty="0" err="1"/>
              <a:t>cmos</a:t>
            </a:r>
            <a:r>
              <a:rPr lang="en-US" dirty="0"/>
              <a:t> in a 1t1r </a:t>
            </a:r>
            <a:r>
              <a:rPr lang="en-US" dirty="0" err="1"/>
              <a:t>bitcell</a:t>
            </a:r>
            <a:r>
              <a:rPr lang="en-US" dirty="0"/>
              <a:t> structure… which map the data as low and high conductance states based on presence and absence of conductive filament</a:t>
            </a:r>
          </a:p>
          <a:p>
            <a:r>
              <a:rPr lang="en-US" dirty="0"/>
              <a:t>Therefore.. </a:t>
            </a:r>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5</a:t>
            </a:fld>
            <a:endParaRPr lang="en-US" altLang="en-US"/>
          </a:p>
        </p:txBody>
      </p:sp>
    </p:spTree>
    <p:extLst>
      <p:ext uri="{BB962C8B-B14F-4D97-AF65-F5344CB8AC3E}">
        <p14:creationId xmlns:p14="http://schemas.microsoft.com/office/powerpoint/2010/main" val="287043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cim face several challenges such as… which leads to</a:t>
            </a:r>
          </a:p>
          <a:p>
            <a:r>
              <a:rPr lang="en-US" dirty="0"/>
              <a:t>Delay mismatch due to non-ideal wires in large array CIM which leads to</a:t>
            </a:r>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6</a:t>
            </a:fld>
            <a:endParaRPr lang="en-US" altLang="en-US"/>
          </a:p>
        </p:txBody>
      </p:sp>
    </p:spTree>
    <p:extLst>
      <p:ext uri="{BB962C8B-B14F-4D97-AF65-F5344CB8AC3E}">
        <p14:creationId xmlns:p14="http://schemas.microsoft.com/office/powerpoint/2010/main" val="3764688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prior art exploit CIM as an accelerator for logic operations, here we explain is the underlying concept of perform read and logic within the cim arch.</a:t>
            </a:r>
          </a:p>
          <a:p>
            <a:r>
              <a:rPr lang="en-US" dirty="0"/>
              <a:t>Current read out of </a:t>
            </a:r>
            <a:r>
              <a:rPr lang="en-US" dirty="0" err="1"/>
              <a:t>bitcell</a:t>
            </a:r>
            <a:r>
              <a:rPr lang="en-US" dirty="0"/>
              <a:t> and reference to determine the state of the device</a:t>
            </a:r>
          </a:p>
          <a:p>
            <a:r>
              <a:rPr lang="en-US" dirty="0"/>
              <a:t>Now, this same concept can be used to perform logic by perform multi-row read in a cycle, if we </a:t>
            </a:r>
            <a:r>
              <a:rPr lang="en-US" dirty="0" err="1"/>
              <a:t>selct</a:t>
            </a:r>
            <a:r>
              <a:rPr lang="en-US" dirty="0"/>
              <a:t> say two rows, with the help of new dedicated references we can perform logic operations</a:t>
            </a:r>
          </a:p>
          <a:p>
            <a:r>
              <a:rPr lang="en-US" dirty="0"/>
              <a:t>Same is for 3-operands and so on</a:t>
            </a:r>
          </a:p>
          <a:p>
            <a:r>
              <a:rPr lang="en-US" dirty="0"/>
              <a:t>But the sensing margins are becoming small and </a:t>
            </a:r>
            <a:r>
              <a:rPr lang="en-US" dirty="0" err="1"/>
              <a:t>indistguishable</a:t>
            </a:r>
            <a:r>
              <a:rPr lang="en-US" dirty="0"/>
              <a:t> by the SA which leads to… ..</a:t>
            </a:r>
          </a:p>
          <a:p>
            <a:r>
              <a:rPr lang="en-US" dirty="0"/>
              <a:t>Therefore, there is a of having high sensing margin to support …</a:t>
            </a:r>
          </a:p>
        </p:txBody>
      </p:sp>
      <p:sp>
        <p:nvSpPr>
          <p:cNvPr id="4" name="Slide Number Placeholder 3"/>
          <p:cNvSpPr>
            <a:spLocks noGrp="1"/>
          </p:cNvSpPr>
          <p:nvPr>
            <p:ph type="sldNum" sz="quarter" idx="5"/>
          </p:nvPr>
        </p:nvSpPr>
        <p:spPr/>
        <p:txBody>
          <a:bodyPr/>
          <a:lstStyle/>
          <a:p>
            <a:pPr>
              <a:defRPr/>
            </a:pPr>
            <a:fld id="{528132E1-8B8F-424D-AA42-4DF41474A941}" type="slidenum">
              <a:rPr lang="en-US" altLang="en-US" smtClean="0"/>
              <a:pPr>
                <a:defRPr/>
              </a:pPr>
              <a:t>7</a:t>
            </a:fld>
            <a:endParaRPr lang="en-US" altLang="en-US"/>
          </a:p>
        </p:txBody>
      </p:sp>
    </p:spTree>
    <p:extLst>
      <p:ext uri="{BB962C8B-B14F-4D97-AF65-F5344CB8AC3E}">
        <p14:creationId xmlns:p14="http://schemas.microsoft.com/office/powerpoint/2010/main" val="358555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achieve this we present a novel scheme, and here is the overview of our scheme and the changes we have as compared to prior art</a:t>
            </a:r>
          </a:p>
          <a:p>
            <a:r>
              <a:rPr lang="en-GB" dirty="0"/>
              <a:t>Now we will present the details our scheme</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8</a:t>
            </a:fld>
            <a:endParaRPr lang="en-US" altLang="en-US"/>
          </a:p>
        </p:txBody>
      </p:sp>
    </p:spTree>
    <p:extLst>
      <p:ext uri="{BB962C8B-B14F-4D97-AF65-F5344CB8AC3E}">
        <p14:creationId xmlns:p14="http://schemas.microsoft.com/office/powerpoint/2010/main" val="3091459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a:t>
            </a:r>
            <a:r>
              <a:rPr lang="en-GB" dirty="0" err="1"/>
              <a:t>schems</a:t>
            </a:r>
            <a:r>
              <a:rPr lang="en-GB" dirty="0"/>
              <a:t> is based on a 2t2r cell structure where the data and complementary data is stored as shown</a:t>
            </a:r>
          </a:p>
          <a:p>
            <a:r>
              <a:rPr lang="en-GB" dirty="0"/>
              <a:t>A cell like this can be programmed in a similar way as 1t1r, with a common source line.</a:t>
            </a:r>
          </a:p>
          <a:p>
            <a:r>
              <a:rPr lang="en-GB" dirty="0"/>
              <a:t>We define SET state as HCS on the left BL side and LCS on the right NBL side</a:t>
            </a:r>
          </a:p>
          <a:p>
            <a:r>
              <a:rPr lang="en-GB" dirty="0"/>
              <a:t>With such a cell structure, we can perform read in a similar fashion as SRAMs, we select a row… develop voltage diff at the </a:t>
            </a:r>
            <a:r>
              <a:rPr lang="en-GB" dirty="0" err="1"/>
              <a:t>bitlines</a:t>
            </a:r>
            <a:r>
              <a:rPr lang="en-GB" dirty="0"/>
              <a:t>, sensed by SA to give a read output.</a:t>
            </a:r>
          </a:p>
          <a:p>
            <a:r>
              <a:rPr lang="en-GB" dirty="0"/>
              <a:t>The adv,. Of the approach is that we have more than 2x sensing margin which we can arrive at at an faster time, assuming SA requirement is 40mv, the conv. Scheme in 1t1r cell…</a:t>
            </a:r>
          </a:p>
          <a:p>
            <a:r>
              <a:rPr lang="en-GB" dirty="0"/>
              <a:t>Now, in order to perform logic we need to make some modifications, and the modifications are explained as follows…</a:t>
            </a:r>
          </a:p>
          <a:p>
            <a:r>
              <a:rPr lang="en-GB" dirty="0"/>
              <a:t> </a:t>
            </a:r>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9</a:t>
            </a:fld>
            <a:endParaRPr lang="en-US" altLang="en-US"/>
          </a:p>
        </p:txBody>
      </p:sp>
    </p:spTree>
    <p:extLst>
      <p:ext uri="{BB962C8B-B14F-4D97-AF65-F5344CB8AC3E}">
        <p14:creationId xmlns:p14="http://schemas.microsoft.com/office/powerpoint/2010/main" val="1983665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introduce a dummy cell at the top of the crossbar with both…</a:t>
            </a:r>
          </a:p>
          <a:p>
            <a:r>
              <a:rPr lang="en-GB" dirty="0" err="1"/>
              <a:t>Sepeate</a:t>
            </a:r>
            <a:r>
              <a:rPr lang="en-GB" dirty="0"/>
              <a:t>…</a:t>
            </a:r>
          </a:p>
          <a:p>
            <a:endParaRPr lang="en-GB" dirty="0"/>
          </a:p>
          <a:p>
            <a:r>
              <a:rPr lang="en-GB" dirty="0"/>
              <a:t>We assume..</a:t>
            </a:r>
          </a:p>
          <a:p>
            <a:r>
              <a:rPr lang="en-GB" dirty="0"/>
              <a:t>And the idea is to bias bl with ion</a:t>
            </a:r>
          </a:p>
          <a:p>
            <a:endParaRPr lang="en-GB" dirty="0"/>
          </a:p>
          <a:p>
            <a:r>
              <a:rPr lang="en-GB" dirty="0"/>
              <a:t>For nor op. we enable </a:t>
            </a:r>
            <a:r>
              <a:rPr lang="en-GB" dirty="0" err="1"/>
              <a:t>wl</a:t>
            </a:r>
            <a:r>
              <a:rPr lang="en-GB" dirty="0"/>
              <a:t> nor and disable.. And we determine the currents responsible for discharging the </a:t>
            </a:r>
            <a:r>
              <a:rPr lang="en-GB" dirty="0" err="1"/>
              <a:t>bitlines</a:t>
            </a:r>
            <a:r>
              <a:rPr lang="en-GB" dirty="0"/>
              <a:t>..</a:t>
            </a:r>
          </a:p>
          <a:p>
            <a:r>
              <a:rPr lang="en-GB" dirty="0"/>
              <a:t>Similar we perform for our input states and get this table</a:t>
            </a:r>
          </a:p>
          <a:p>
            <a:r>
              <a:rPr lang="en-GB" dirty="0"/>
              <a:t>Similarly for </a:t>
            </a:r>
            <a:r>
              <a:rPr lang="en-GB" dirty="0" err="1"/>
              <a:t>nand</a:t>
            </a:r>
            <a:r>
              <a:rPr lang="en-GB" dirty="0"/>
              <a:t> we enable </a:t>
            </a:r>
            <a:r>
              <a:rPr lang="en-GB" dirty="0" err="1"/>
              <a:t>nand</a:t>
            </a:r>
            <a:r>
              <a:rPr lang="en-GB" dirty="0"/>
              <a:t> </a:t>
            </a:r>
            <a:r>
              <a:rPr lang="en-GB" dirty="0" err="1"/>
              <a:t>wl</a:t>
            </a:r>
            <a:r>
              <a:rPr lang="en-GB" dirty="0"/>
              <a:t>, disable …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Similar we perform for our input states and get this table</a:t>
            </a:r>
          </a:p>
          <a:p>
            <a:endParaRPr lang="en-GB" dirty="0"/>
          </a:p>
        </p:txBody>
      </p:sp>
      <p:sp>
        <p:nvSpPr>
          <p:cNvPr id="4" name="Slide Number Placeholder 3"/>
          <p:cNvSpPr>
            <a:spLocks noGrp="1"/>
          </p:cNvSpPr>
          <p:nvPr>
            <p:ph type="sldNum" sz="quarter" idx="10"/>
          </p:nvPr>
        </p:nvSpPr>
        <p:spPr/>
        <p:txBody>
          <a:bodyPr/>
          <a:lstStyle/>
          <a:p>
            <a:pPr>
              <a:defRPr/>
            </a:pPr>
            <a:fld id="{528132E1-8B8F-424D-AA42-4DF41474A941}" type="slidenum">
              <a:rPr lang="en-US" altLang="en-US" smtClean="0"/>
              <a:pPr>
                <a:defRPr/>
              </a:pPr>
              <a:t>10</a:t>
            </a:fld>
            <a:endParaRPr lang="en-US" altLang="en-US"/>
          </a:p>
        </p:txBody>
      </p:sp>
    </p:spTree>
    <p:extLst>
      <p:ext uri="{BB962C8B-B14F-4D97-AF65-F5344CB8AC3E}">
        <p14:creationId xmlns:p14="http://schemas.microsoft.com/office/powerpoint/2010/main" val="137531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60"/>
          <p:cNvSpPr>
            <a:spLocks noChangeArrowheads="1"/>
          </p:cNvSpPr>
          <p:nvPr/>
        </p:nvSpPr>
        <p:spPr bwMode="auto">
          <a:xfrm>
            <a:off x="0" y="5867400"/>
            <a:ext cx="12192000" cy="99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itchFamily="34" charset="0"/>
              </a:defRPr>
            </a:lvl1pPr>
            <a:lvl2pPr marL="742950" indent="-285750">
              <a:defRPr sz="2400">
                <a:solidFill>
                  <a:schemeClr val="tx1"/>
                </a:solidFill>
                <a:latin typeface="Tahoma" pitchFamily="34" charset="0"/>
              </a:defRPr>
            </a:lvl2pPr>
            <a:lvl3pPr marL="1143000" indent="-228600">
              <a:defRPr sz="2400">
                <a:solidFill>
                  <a:schemeClr val="tx1"/>
                </a:solidFill>
                <a:latin typeface="Tahoma" pitchFamily="34" charset="0"/>
              </a:defRPr>
            </a:lvl3pPr>
            <a:lvl4pPr marL="1600200" indent="-228600">
              <a:defRPr sz="2400">
                <a:solidFill>
                  <a:schemeClr val="tx1"/>
                </a:solidFill>
                <a:latin typeface="Tahoma" pitchFamily="34" charset="0"/>
              </a:defRPr>
            </a:lvl4pPr>
            <a:lvl5pPr marL="2057400" indent="-22860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defRPr/>
            </a:pPr>
            <a:endParaRPr lang="en-GB" altLang="en-US" sz="2400"/>
          </a:p>
        </p:txBody>
      </p:sp>
      <p:sp>
        <p:nvSpPr>
          <p:cNvPr id="5" name="Rectangle 62"/>
          <p:cNvSpPr>
            <a:spLocks noChangeArrowheads="1"/>
          </p:cNvSpPr>
          <p:nvPr/>
        </p:nvSpPr>
        <p:spPr bwMode="ltGray">
          <a:xfrm>
            <a:off x="0" y="6570663"/>
            <a:ext cx="12192000" cy="287337"/>
          </a:xfrm>
          <a:prstGeom prst="rect">
            <a:avLst/>
          </a:prstGeom>
          <a:solidFill>
            <a:srgbClr val="00A6D7"/>
          </a:solidFill>
          <a:ln w="9525">
            <a:solidFill>
              <a:srgbClr val="00A6D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itchFamily="34" charset="0"/>
              </a:defRPr>
            </a:lvl1pPr>
            <a:lvl2pPr marL="742950" indent="-285750">
              <a:defRPr sz="2400">
                <a:solidFill>
                  <a:schemeClr val="tx1"/>
                </a:solidFill>
                <a:latin typeface="Tahoma" pitchFamily="34" charset="0"/>
              </a:defRPr>
            </a:lvl2pPr>
            <a:lvl3pPr marL="1143000" indent="-228600">
              <a:defRPr sz="2400">
                <a:solidFill>
                  <a:schemeClr val="tx1"/>
                </a:solidFill>
                <a:latin typeface="Tahoma" pitchFamily="34" charset="0"/>
              </a:defRPr>
            </a:lvl3pPr>
            <a:lvl4pPr marL="1600200" indent="-228600">
              <a:defRPr sz="2400">
                <a:solidFill>
                  <a:schemeClr val="tx1"/>
                </a:solidFill>
                <a:latin typeface="Tahoma" pitchFamily="34" charset="0"/>
              </a:defRPr>
            </a:lvl4pPr>
            <a:lvl5pPr marL="2057400" indent="-22860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defRPr/>
            </a:pPr>
            <a:endParaRPr lang="nl-NL" altLang="en-US" sz="2400">
              <a:solidFill>
                <a:srgbClr val="00A6D7"/>
              </a:solidFill>
              <a:latin typeface="Times" pitchFamily="18" charset="0"/>
            </a:endParaRPr>
          </a:p>
        </p:txBody>
      </p:sp>
      <p:sp>
        <p:nvSpPr>
          <p:cNvPr id="6167" name="Rectangle 23"/>
          <p:cNvSpPr>
            <a:spLocks noGrp="1" noChangeArrowheads="1"/>
          </p:cNvSpPr>
          <p:nvPr>
            <p:ph type="ctrTitle" sz="quarter"/>
          </p:nvPr>
        </p:nvSpPr>
        <p:spPr>
          <a:xfrm>
            <a:off x="1016000" y="381000"/>
            <a:ext cx="10312400" cy="685800"/>
          </a:xfrm>
        </p:spPr>
        <p:txBody>
          <a:bodyPr tIns="0" bIns="0"/>
          <a:lstStyle>
            <a:lvl1pPr>
              <a:defRPr/>
            </a:lvl1pPr>
          </a:lstStyle>
          <a:p>
            <a:pPr lvl="0"/>
            <a:r>
              <a:rPr lang="en-US" altLang="en-US" noProof="0"/>
              <a:t>Click to edit Master title style</a:t>
            </a:r>
          </a:p>
        </p:txBody>
      </p:sp>
      <p:sp>
        <p:nvSpPr>
          <p:cNvPr id="6168" name="Rectangle 24"/>
          <p:cNvSpPr>
            <a:spLocks noGrp="1" noChangeArrowheads="1"/>
          </p:cNvSpPr>
          <p:nvPr>
            <p:ph type="subTitle" sz="quarter" idx="1"/>
          </p:nvPr>
        </p:nvSpPr>
        <p:spPr>
          <a:xfrm>
            <a:off x="1016000" y="1143000"/>
            <a:ext cx="10312400" cy="609600"/>
          </a:xfrm>
        </p:spPr>
        <p:txBody>
          <a:bodyPr tIns="0" bIns="0"/>
          <a:lstStyle>
            <a:lvl1pPr marL="0" indent="0">
              <a:buFontTx/>
              <a:buNone/>
              <a:defRPr sz="1600" b="1"/>
            </a:lvl1pPr>
          </a:lstStyle>
          <a:p>
            <a:pPr lvl="0"/>
            <a:r>
              <a:rPr lang="en-US" altLang="en-US" noProof="0"/>
              <a:t>Click to edit Master subtitle style</a:t>
            </a:r>
          </a:p>
        </p:txBody>
      </p:sp>
      <p:sp>
        <p:nvSpPr>
          <p:cNvPr id="8" name="Rectangle 63"/>
          <p:cNvSpPr>
            <a:spLocks noGrp="1" noChangeArrowheads="1"/>
          </p:cNvSpPr>
          <p:nvPr>
            <p:ph type="sldNum" sz="quarter" idx="11"/>
          </p:nvPr>
        </p:nvSpPr>
        <p:spPr>
          <a:xfrm>
            <a:off x="9652000" y="6600031"/>
            <a:ext cx="2540000" cy="228600"/>
          </a:xfrm>
        </p:spPr>
        <p:txBody>
          <a:bodyPr/>
          <a:lstStyle>
            <a:lvl1pPr>
              <a:defRPr/>
            </a:lvl1pPr>
          </a:lstStyle>
          <a:p>
            <a:pPr>
              <a:defRPr/>
            </a:pPr>
            <a:fld id="{2B6A6341-85BD-4FA3-B407-A81E35E82196}" type="slidenum">
              <a:rPr lang="en-US" altLang="en-US"/>
              <a:pPr>
                <a:defRPr/>
              </a:pPr>
              <a:t>‹#›</a:t>
            </a:fld>
            <a:endParaRPr lang="en-US" altLang="en-US" dirty="0"/>
          </a:p>
        </p:txBody>
      </p:sp>
    </p:spTree>
    <p:extLst>
      <p:ext uri="{BB962C8B-B14F-4D97-AF65-F5344CB8AC3E}">
        <p14:creationId xmlns:p14="http://schemas.microsoft.com/office/powerpoint/2010/main" val="339324877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7" name="矩形 6"/>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8" name="矩形 7"/>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312238265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88400" y="358776"/>
            <a:ext cx="2590800" cy="524827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016000" y="358776"/>
            <a:ext cx="7569200" cy="52482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7" name="矩形 6"/>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8" name="矩形 7"/>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4929191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007911"/>
            <a:ext cx="12192000" cy="574003"/>
          </a:xfrm>
          <a:prstGeom prst="rect">
            <a:avLst/>
          </a:prstGeom>
        </p:spPr>
        <p:txBody>
          <a:bodyPr>
            <a:normAutofit/>
          </a:bodyPr>
          <a:lstStyle>
            <a:lvl1pPr marL="0" indent="0" algn="ctr">
              <a:buNone/>
              <a:defRPr sz="2667" b="1">
                <a:solidFill>
                  <a:srgbClr val="FF0000"/>
                </a:solidFill>
                <a:latin typeface="+mn-lt"/>
              </a:defRPr>
            </a:lvl1pPr>
          </a:lstStyle>
          <a:p>
            <a:pPr lvl="0"/>
            <a:r>
              <a:rPr lang="en-US" noProof="0" dirty="0"/>
              <a:t>Logos are allowed on this page only!</a:t>
            </a:r>
          </a:p>
        </p:txBody>
      </p:sp>
      <p:sp>
        <p:nvSpPr>
          <p:cNvPr id="15" name="Text Placeholder 14"/>
          <p:cNvSpPr>
            <a:spLocks noGrp="1"/>
          </p:cNvSpPr>
          <p:nvPr>
            <p:ph type="body" sz="quarter" idx="12" hasCustomPrompt="1"/>
          </p:nvPr>
        </p:nvSpPr>
        <p:spPr>
          <a:xfrm>
            <a:off x="1" y="4242124"/>
            <a:ext cx="12192000" cy="1590169"/>
          </a:xfrm>
          <a:prstGeom prst="rect">
            <a:avLst/>
          </a:prstGeom>
        </p:spPr>
        <p:txBody>
          <a:bodyPr>
            <a:normAutofit/>
          </a:bodyPr>
          <a:lstStyle>
            <a:lvl1pPr marL="0" indent="0" algn="ctr">
              <a:buNone/>
              <a:defRPr sz="2667" b="1" baseline="0">
                <a:latin typeface="+mn-lt"/>
              </a:defRPr>
            </a:lvl1pPr>
          </a:lstStyle>
          <a:p>
            <a:pPr lvl="0"/>
            <a:r>
              <a:rPr lang="en-US" noProof="0" dirty="0"/>
              <a:t>Name(s) and Affiliation(s)</a:t>
            </a:r>
          </a:p>
        </p:txBody>
      </p:sp>
      <p:sp>
        <p:nvSpPr>
          <p:cNvPr id="17" name="Title 16"/>
          <p:cNvSpPr>
            <a:spLocks noGrp="1"/>
          </p:cNvSpPr>
          <p:nvPr>
            <p:ph type="title" hasCustomPrompt="1"/>
          </p:nvPr>
        </p:nvSpPr>
        <p:spPr>
          <a:xfrm>
            <a:off x="2" y="2379312"/>
            <a:ext cx="12191999" cy="1792041"/>
          </a:xfrm>
          <a:prstGeom prst="rect">
            <a:avLst/>
          </a:prstGeom>
        </p:spPr>
        <p:txBody>
          <a:bodyPr>
            <a:normAutofit/>
          </a:bodyPr>
          <a:lstStyle>
            <a:lvl1pPr algn="ctr">
              <a:defRPr sz="5333" b="1" baseline="0">
                <a:solidFill>
                  <a:schemeClr val="tx1"/>
                </a:solidFill>
                <a:latin typeface="+mn-lt"/>
              </a:defRPr>
            </a:lvl1pPr>
          </a:lstStyle>
          <a:p>
            <a:pPr lvl="0"/>
            <a:r>
              <a:rPr lang="en-US" noProof="0" dirty="0"/>
              <a:t>Presentation Title</a:t>
            </a:r>
          </a:p>
        </p:txBody>
      </p:sp>
      <p:pic>
        <p:nvPicPr>
          <p:cNvPr id="3" name="Grafik 2">
            <a:extLst>
              <a:ext uri="{FF2B5EF4-FFF2-40B4-BE49-F238E27FC236}">
                <a16:creationId xmlns:a16="http://schemas.microsoft.com/office/drawing/2014/main" id="{EDF34BA3-4CB6-4893-829B-95CE6D3A051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5" t="113" r="-1" b="113"/>
          <a:stretch/>
        </p:blipFill>
        <p:spPr>
          <a:xfrm>
            <a:off x="0" y="-8647"/>
            <a:ext cx="8225355" cy="1649115"/>
          </a:xfrm>
          <a:prstGeom prst="rect">
            <a:avLst/>
          </a:prstGeom>
        </p:spPr>
      </p:pic>
    </p:spTree>
    <p:extLst>
      <p:ext uri="{BB962C8B-B14F-4D97-AF65-F5344CB8AC3E}">
        <p14:creationId xmlns:p14="http://schemas.microsoft.com/office/powerpoint/2010/main" val="3526141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6" name="矩形 5"/>
          <p:cNvSpPr/>
          <p:nvPr userDrawn="1"/>
        </p:nvSpPr>
        <p:spPr>
          <a:xfrm>
            <a:off x="119336" y="6579493"/>
            <a:ext cx="4091185" cy="307777"/>
          </a:xfrm>
          <a:prstGeom prst="rect">
            <a:avLst/>
          </a:prstGeom>
        </p:spPr>
        <p:txBody>
          <a:bodyPr wrap="none">
            <a:spAutoFit/>
          </a:bodyPr>
          <a:lstStyle/>
          <a:p>
            <a:pPr>
              <a:spcBef>
                <a:spcPct val="0"/>
              </a:spcBef>
              <a:buFontTx/>
              <a:buNone/>
            </a:pPr>
            <a:r>
              <a:rPr lang="en-US" altLang="en-US" sz="1400" dirty="0">
                <a:solidFill>
                  <a:schemeClr val="tx1"/>
                </a:solidFill>
              </a:rPr>
              <a:t>© Abhairaj Singh, Delft University of Technology </a:t>
            </a:r>
          </a:p>
        </p:txBody>
      </p:sp>
    </p:spTree>
    <p:extLst>
      <p:ext uri="{BB962C8B-B14F-4D97-AF65-F5344CB8AC3E}">
        <p14:creationId xmlns:p14="http://schemas.microsoft.com/office/powerpoint/2010/main" val="48916088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6"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7" name="矩形 6"/>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8" name="矩形 7"/>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27083689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016000" y="1828800"/>
            <a:ext cx="5080000" cy="3778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99200" y="1828800"/>
            <a:ext cx="5080000" cy="3778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8" name="矩形 7"/>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9" name="矩形 8"/>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55269327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10" name="矩形 9"/>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11" name="矩形 10"/>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11398542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6" name="矩形 5"/>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7" name="矩形 6"/>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350905093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8" name="矩形 7"/>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9" name="矩形 8"/>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188926418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8" name="矩形 7"/>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9" name="矩形 8"/>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27962309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Rectangle 15"/>
          <p:cNvSpPr>
            <a:spLocks noGrp="1" noChangeArrowheads="1"/>
          </p:cNvSpPr>
          <p:nvPr>
            <p:ph type="sldNum" sz="quarter" idx="11"/>
          </p:nvPr>
        </p:nvSpPr>
        <p:spPr>
          <a:xfrm>
            <a:off x="10633248" y="6608764"/>
            <a:ext cx="1295400" cy="249237"/>
          </a:xfrm>
          <a:ln/>
        </p:spPr>
        <p:txBody>
          <a:bodyPr/>
          <a:lstStyle>
            <a:lvl1pPr>
              <a:defRPr sz="1400"/>
            </a:lvl1pPr>
          </a:lstStyle>
          <a:p>
            <a:pPr>
              <a:defRPr/>
            </a:pPr>
            <a:fld id="{701E13E7-D3E1-487D-AF70-A78C80A30A8E}" type="slidenum">
              <a:rPr lang="en-US" altLang="en-US" smtClean="0"/>
              <a:pPr>
                <a:defRPr/>
              </a:pPr>
              <a:t>‹#›</a:t>
            </a:fld>
            <a:endParaRPr lang="en-US" altLang="en-US" dirty="0"/>
          </a:p>
        </p:txBody>
      </p:sp>
      <p:sp>
        <p:nvSpPr>
          <p:cNvPr id="8" name="矩形 7"/>
          <p:cNvSpPr/>
          <p:nvPr userDrawn="1"/>
        </p:nvSpPr>
        <p:spPr>
          <a:xfrm>
            <a:off x="119336" y="6579493"/>
            <a:ext cx="2281009" cy="307777"/>
          </a:xfrm>
          <a:prstGeom prst="rect">
            <a:avLst/>
          </a:prstGeom>
        </p:spPr>
        <p:txBody>
          <a:bodyPr wrap="none">
            <a:spAutoFit/>
          </a:bodyPr>
          <a:lstStyle/>
          <a:p>
            <a:pPr>
              <a:spcBef>
                <a:spcPct val="0"/>
              </a:spcBef>
              <a:buFontTx/>
              <a:buNone/>
            </a:pPr>
            <a:r>
              <a:rPr lang="en-US" altLang="en-US" sz="1400" dirty="0">
                <a:solidFill>
                  <a:schemeClr val="tx1"/>
                </a:solidFill>
              </a:rPr>
              <a:t>© Sumit Diware, TU Delft </a:t>
            </a:r>
          </a:p>
        </p:txBody>
      </p:sp>
      <p:sp>
        <p:nvSpPr>
          <p:cNvPr id="9" name="矩形 8"/>
          <p:cNvSpPr/>
          <p:nvPr userDrawn="1"/>
        </p:nvSpPr>
        <p:spPr>
          <a:xfrm>
            <a:off x="2999656" y="6579493"/>
            <a:ext cx="8059129" cy="307777"/>
          </a:xfrm>
          <a:prstGeom prst="rect">
            <a:avLst/>
          </a:prstGeom>
        </p:spPr>
        <p:txBody>
          <a:bodyPr wrap="none">
            <a:spAutoFit/>
          </a:bodyPr>
          <a:lstStyle/>
          <a:p>
            <a:pPr>
              <a:spcBef>
                <a:spcPct val="0"/>
              </a:spcBef>
              <a:buFontTx/>
              <a:buNone/>
            </a:pPr>
            <a:r>
              <a:rPr lang="en-US" altLang="en-US" sz="1400" dirty="0">
                <a:solidFill>
                  <a:schemeClr val="tx1"/>
                </a:solidFill>
              </a:rPr>
              <a:t>AICAS’21 Unbalanced Bit-slicing Scheme for Accurate Memristor-based Neural Network Architecture</a:t>
            </a:r>
          </a:p>
        </p:txBody>
      </p:sp>
    </p:spTree>
    <p:extLst>
      <p:ext uri="{BB962C8B-B14F-4D97-AF65-F5344CB8AC3E}">
        <p14:creationId xmlns:p14="http://schemas.microsoft.com/office/powerpoint/2010/main" val="61427588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2"/>
          <p:cNvSpPr>
            <a:spLocks noChangeArrowheads="1"/>
          </p:cNvSpPr>
          <p:nvPr/>
        </p:nvSpPr>
        <p:spPr bwMode="auto">
          <a:xfrm>
            <a:off x="0" y="6102350"/>
            <a:ext cx="12192000" cy="755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itchFamily="34" charset="0"/>
              </a:defRPr>
            </a:lvl1pPr>
            <a:lvl2pPr marL="742950" indent="-285750">
              <a:defRPr sz="2400">
                <a:solidFill>
                  <a:schemeClr val="tx1"/>
                </a:solidFill>
                <a:latin typeface="Tahoma" pitchFamily="34" charset="0"/>
              </a:defRPr>
            </a:lvl2pPr>
            <a:lvl3pPr marL="1143000" indent="-228600">
              <a:defRPr sz="2400">
                <a:solidFill>
                  <a:schemeClr val="tx1"/>
                </a:solidFill>
                <a:latin typeface="Tahoma" pitchFamily="34" charset="0"/>
              </a:defRPr>
            </a:lvl3pPr>
            <a:lvl4pPr marL="1600200" indent="-228600">
              <a:defRPr sz="2400">
                <a:solidFill>
                  <a:schemeClr val="tx1"/>
                </a:solidFill>
                <a:latin typeface="Tahoma" pitchFamily="34" charset="0"/>
              </a:defRPr>
            </a:lvl4pPr>
            <a:lvl5pPr marL="2057400" indent="-22860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defRPr/>
            </a:pPr>
            <a:endParaRPr lang="en-GB" altLang="en-US" sz="2400"/>
          </a:p>
        </p:txBody>
      </p:sp>
      <p:sp>
        <p:nvSpPr>
          <p:cNvPr id="1027" name="Rectangle 23"/>
          <p:cNvSpPr>
            <a:spLocks noChangeArrowheads="1"/>
          </p:cNvSpPr>
          <p:nvPr/>
        </p:nvSpPr>
        <p:spPr bwMode="ltGray">
          <a:xfrm>
            <a:off x="0" y="6608764"/>
            <a:ext cx="12192000" cy="249237"/>
          </a:xfrm>
          <a:prstGeom prst="rect">
            <a:avLst/>
          </a:prstGeom>
          <a:solidFill>
            <a:srgbClr val="00A6D7"/>
          </a:solidFill>
          <a:ln w="9525">
            <a:solidFill>
              <a:srgbClr val="00A6D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itchFamily="34" charset="0"/>
              </a:defRPr>
            </a:lvl1pPr>
            <a:lvl2pPr marL="742950" indent="-285750">
              <a:defRPr sz="2400">
                <a:solidFill>
                  <a:schemeClr val="tx1"/>
                </a:solidFill>
                <a:latin typeface="Tahoma" pitchFamily="34" charset="0"/>
              </a:defRPr>
            </a:lvl2pPr>
            <a:lvl3pPr marL="1143000" indent="-228600">
              <a:defRPr sz="2400">
                <a:solidFill>
                  <a:schemeClr val="tx1"/>
                </a:solidFill>
                <a:latin typeface="Tahoma" pitchFamily="34" charset="0"/>
              </a:defRPr>
            </a:lvl3pPr>
            <a:lvl4pPr marL="1600200" indent="-228600">
              <a:defRPr sz="2400">
                <a:solidFill>
                  <a:schemeClr val="tx1"/>
                </a:solidFill>
                <a:latin typeface="Tahoma" pitchFamily="34" charset="0"/>
              </a:defRPr>
            </a:lvl4pPr>
            <a:lvl5pPr marL="2057400" indent="-22860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defRPr/>
            </a:pPr>
            <a:endParaRPr lang="nl-NL" altLang="en-US" sz="2400">
              <a:solidFill>
                <a:srgbClr val="00A6D7"/>
              </a:solidFill>
              <a:latin typeface="Times" pitchFamily="18" charset="0"/>
            </a:endParaRPr>
          </a:p>
        </p:txBody>
      </p:sp>
      <p:sp>
        <p:nvSpPr>
          <p:cNvPr id="1028" name="Rectangle 7"/>
          <p:cNvSpPr>
            <a:spLocks noGrp="1" noChangeArrowheads="1"/>
          </p:cNvSpPr>
          <p:nvPr>
            <p:ph type="title"/>
          </p:nvPr>
        </p:nvSpPr>
        <p:spPr bwMode="auto">
          <a:xfrm>
            <a:off x="0" y="1"/>
            <a:ext cx="12192000" cy="6207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title style</a:t>
            </a:r>
          </a:p>
        </p:txBody>
      </p:sp>
      <p:sp>
        <p:nvSpPr>
          <p:cNvPr id="1029" name="Rectangle 8"/>
          <p:cNvSpPr>
            <a:spLocks noGrp="1" noChangeArrowheads="1"/>
          </p:cNvSpPr>
          <p:nvPr>
            <p:ph type="body" idx="1"/>
          </p:nvPr>
        </p:nvSpPr>
        <p:spPr bwMode="auto">
          <a:xfrm>
            <a:off x="46568" y="692151"/>
            <a:ext cx="12145433" cy="583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037" name="Rectangle 13"/>
          <p:cNvSpPr>
            <a:spLocks noGrp="1" noChangeArrowheads="1"/>
          </p:cNvSpPr>
          <p:nvPr>
            <p:ph type="dt" sz="half" idx="2"/>
          </p:nvPr>
        </p:nvSpPr>
        <p:spPr bwMode="black">
          <a:xfrm>
            <a:off x="143934" y="6597651"/>
            <a:ext cx="2266951"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a:defRPr sz="1000"/>
            </a:lvl1pPr>
          </a:lstStyle>
          <a:p>
            <a:pPr>
              <a:defRPr/>
            </a:pPr>
            <a:fld id="{DFFE9B75-DD9E-4C33-A45D-467FA24AF74C}" type="datetime4">
              <a:rPr lang="en-US" altLang="en-US"/>
              <a:pPr>
                <a:defRPr/>
              </a:pPr>
              <a:t>May 11, 2023</a:t>
            </a:fld>
            <a:endParaRPr lang="en-US" altLang="en-US" dirty="0"/>
          </a:p>
        </p:txBody>
      </p:sp>
      <p:sp>
        <p:nvSpPr>
          <p:cNvPr id="1039" name="Rectangle 15"/>
          <p:cNvSpPr>
            <a:spLocks noGrp="1" noChangeArrowheads="1"/>
          </p:cNvSpPr>
          <p:nvPr>
            <p:ph type="sldNum" sz="quarter" idx="4"/>
          </p:nvPr>
        </p:nvSpPr>
        <p:spPr bwMode="black">
          <a:xfrm>
            <a:off x="10896600" y="6608764"/>
            <a:ext cx="1295400"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algn="r">
              <a:defRPr sz="1000"/>
            </a:lvl1pPr>
          </a:lstStyle>
          <a:p>
            <a:pPr>
              <a:defRPr/>
            </a:pPr>
            <a:fld id="{BC065DF2-F0EB-43B4-A160-64C77796D4B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439" r:id="rId1"/>
    <p:sldLayoutId id="2147484429" r:id="rId2"/>
    <p:sldLayoutId id="2147484430" r:id="rId3"/>
    <p:sldLayoutId id="2147484431" r:id="rId4"/>
    <p:sldLayoutId id="2147484432" r:id="rId5"/>
    <p:sldLayoutId id="2147484433" r:id="rId6"/>
    <p:sldLayoutId id="2147484434" r:id="rId7"/>
    <p:sldLayoutId id="2147484435" r:id="rId8"/>
    <p:sldLayoutId id="2147484436" r:id="rId9"/>
    <p:sldLayoutId id="2147484437" r:id="rId10"/>
    <p:sldLayoutId id="2147484438" r:id="rId11"/>
    <p:sldLayoutId id="2147484440" r:id="rId12"/>
  </p:sldLayoutIdLst>
  <mc:AlternateContent xmlns:mc="http://schemas.openxmlformats.org/markup-compatibility/2006" xmlns:p14="http://schemas.microsoft.com/office/powerpoint/2010/main">
    <mc:Choice Requires="p14">
      <p:transition p14:dur="10" advClick="0"/>
    </mc:Choice>
    <mc:Fallback xmlns="">
      <p:transition advClick="0"/>
    </mc:Fallback>
  </mc:AlternateContent>
  <p:hf hdr="0" ftr="0"/>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Tahoma" pitchFamily="34" charset="0"/>
        </a:defRPr>
      </a:lvl2pPr>
      <a:lvl3pPr algn="l" rtl="0" eaLnBrk="0" fontAlgn="base" hangingPunct="0">
        <a:spcBef>
          <a:spcPct val="0"/>
        </a:spcBef>
        <a:spcAft>
          <a:spcPct val="0"/>
        </a:spcAft>
        <a:defRPr sz="3200" b="1">
          <a:solidFill>
            <a:schemeClr val="bg1"/>
          </a:solidFill>
          <a:latin typeface="Tahoma" pitchFamily="34" charset="0"/>
        </a:defRPr>
      </a:lvl3pPr>
      <a:lvl4pPr algn="l" rtl="0" eaLnBrk="0" fontAlgn="base" hangingPunct="0">
        <a:spcBef>
          <a:spcPct val="0"/>
        </a:spcBef>
        <a:spcAft>
          <a:spcPct val="0"/>
        </a:spcAft>
        <a:defRPr sz="3200" b="1">
          <a:solidFill>
            <a:schemeClr val="bg1"/>
          </a:solidFill>
          <a:latin typeface="Tahoma" pitchFamily="34" charset="0"/>
        </a:defRPr>
      </a:lvl4pPr>
      <a:lvl5pPr algn="l" rtl="0" eaLnBrk="0" fontAlgn="base" hangingPunct="0">
        <a:spcBef>
          <a:spcPct val="0"/>
        </a:spcBef>
        <a:spcAft>
          <a:spcPct val="0"/>
        </a:spcAft>
        <a:defRPr sz="3200" b="1">
          <a:solidFill>
            <a:schemeClr val="bg1"/>
          </a:solidFill>
          <a:latin typeface="Tahoma" pitchFamily="34" charset="0"/>
        </a:defRPr>
      </a:lvl5pPr>
      <a:lvl6pPr marL="457200" algn="l" rtl="0" fontAlgn="base">
        <a:spcBef>
          <a:spcPct val="0"/>
        </a:spcBef>
        <a:spcAft>
          <a:spcPct val="0"/>
        </a:spcAft>
        <a:defRPr sz="3200" b="1">
          <a:solidFill>
            <a:srgbClr val="00A6D7"/>
          </a:solidFill>
          <a:latin typeface="Tahoma" pitchFamily="34" charset="0"/>
        </a:defRPr>
      </a:lvl6pPr>
      <a:lvl7pPr marL="914400" algn="l" rtl="0" fontAlgn="base">
        <a:spcBef>
          <a:spcPct val="0"/>
        </a:spcBef>
        <a:spcAft>
          <a:spcPct val="0"/>
        </a:spcAft>
        <a:defRPr sz="3200" b="1">
          <a:solidFill>
            <a:srgbClr val="00A6D7"/>
          </a:solidFill>
          <a:latin typeface="Tahoma" pitchFamily="34" charset="0"/>
        </a:defRPr>
      </a:lvl7pPr>
      <a:lvl8pPr marL="1371600" algn="l" rtl="0" fontAlgn="base">
        <a:spcBef>
          <a:spcPct val="0"/>
        </a:spcBef>
        <a:spcAft>
          <a:spcPct val="0"/>
        </a:spcAft>
        <a:defRPr sz="3200" b="1">
          <a:solidFill>
            <a:srgbClr val="00A6D7"/>
          </a:solidFill>
          <a:latin typeface="Tahoma" pitchFamily="34" charset="0"/>
        </a:defRPr>
      </a:lvl8pPr>
      <a:lvl9pPr marL="1828800" algn="l" rtl="0" fontAlgn="base">
        <a:spcBef>
          <a:spcPct val="0"/>
        </a:spcBef>
        <a:spcAft>
          <a:spcPct val="0"/>
        </a:spcAft>
        <a:defRPr sz="3200" b="1">
          <a:solidFill>
            <a:srgbClr val="00A6D7"/>
          </a:solidFill>
          <a:latin typeface="Tahoma" pitchFamily="34" charset="0"/>
        </a:defRPr>
      </a:lvl9pPr>
    </p:titleStyle>
    <p:body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3.tif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4.tif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3.tif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5.png"/><Relationship Id="rId4" Type="http://schemas.openxmlformats.org/officeDocument/2006/relationships/image" Target="../media/image13.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5.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18.emf"/><Relationship Id="rId5" Type="http://schemas.openxmlformats.org/officeDocument/2006/relationships/image" Target="../media/image17.tiff"/><Relationship Id="rId4" Type="http://schemas.openxmlformats.org/officeDocument/2006/relationships/image" Target="../media/image16.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20.emf"/><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25.emf"/><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5.tiff"/><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26.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7.tif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tiff"/><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4">
            <a:extLst>
              <a:ext uri="{FF2B5EF4-FFF2-40B4-BE49-F238E27FC236}">
                <a16:creationId xmlns:a16="http://schemas.microsoft.com/office/drawing/2014/main" id="{F47198D2-5ADE-1149-9B75-1050E6DFF9BB}"/>
              </a:ext>
            </a:extLst>
          </p:cNvPr>
          <p:cNvSpPr txBox="1">
            <a:spLocks/>
          </p:cNvSpPr>
          <p:nvPr/>
        </p:nvSpPr>
        <p:spPr bwMode="auto">
          <a:xfrm>
            <a:off x="825407" y="3429000"/>
            <a:ext cx="10541185" cy="610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Times" panose="02020603050405020304" pitchFamily="18" charset="0"/>
              <a:buChar char="•"/>
              <a:defRPr sz="2400">
                <a:solidFill>
                  <a:srgbClr val="FF0000"/>
                </a:solidFill>
                <a:latin typeface="Tahoma" panose="020B0604030504040204" pitchFamily="34" charset="0"/>
              </a:defRPr>
            </a:lvl1pPr>
            <a:lvl2pPr marL="742950" indent="-285750">
              <a:spcBef>
                <a:spcPct val="20000"/>
              </a:spcBef>
              <a:buFont typeface="Times" panose="02020603050405020304" pitchFamily="18" charset="0"/>
              <a:buChar char="•"/>
              <a:defRPr sz="2000">
                <a:solidFill>
                  <a:schemeClr val="tx1"/>
                </a:solidFill>
                <a:latin typeface="Tahoma" panose="020B0604030504040204" pitchFamily="34" charset="0"/>
              </a:defRPr>
            </a:lvl2pPr>
            <a:lvl3pPr marL="1143000" indent="-228600">
              <a:spcBef>
                <a:spcPct val="20000"/>
              </a:spcBef>
              <a:buFont typeface="Times" panose="02020603050405020304" pitchFamily="18" charset="0"/>
              <a:buChar char="•"/>
              <a:defRPr>
                <a:solidFill>
                  <a:schemeClr val="tx1"/>
                </a:solidFill>
                <a:latin typeface="Tahoma" panose="020B0604030504040204" pitchFamily="34" charset="0"/>
              </a:defRPr>
            </a:lvl3pPr>
            <a:lvl4pPr marL="1600200" indent="-228600">
              <a:spcBef>
                <a:spcPct val="20000"/>
              </a:spcBef>
              <a:buFont typeface="Times" panose="02020603050405020304" pitchFamily="18" charset="0"/>
              <a:buChar char="•"/>
              <a:defRPr sz="2400">
                <a:solidFill>
                  <a:schemeClr val="tx1"/>
                </a:solidFill>
                <a:latin typeface="Tahoma" panose="020B0604030504040204" pitchFamily="34" charset="0"/>
              </a:defRPr>
            </a:lvl4pPr>
            <a:lvl5pPr marL="2057400" indent="-228600">
              <a:spcBef>
                <a:spcPct val="20000"/>
              </a:spcBef>
              <a:buFont typeface="Times" panose="02020603050405020304" pitchFamily="18" charset="0"/>
              <a:buChar char="•"/>
              <a:defRPr sz="2400">
                <a:solidFill>
                  <a:schemeClr val="tx1"/>
                </a:solidFill>
                <a:latin typeface="Tahoma" panose="020B0604030504040204" pitchFamily="34" charset="0"/>
              </a:defRPr>
            </a:lvl5pPr>
            <a:lvl6pPr marL="25146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6pPr>
            <a:lvl7pPr marL="29718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7pPr>
            <a:lvl8pPr marL="34290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8pPr>
            <a:lvl9pPr marL="38862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9pPr>
          </a:lstStyle>
          <a:p>
            <a:pPr eaLnBrk="1" hangingPunct="1">
              <a:lnSpc>
                <a:spcPct val="150000"/>
              </a:lnSpc>
              <a:spcAft>
                <a:spcPts val="1200"/>
              </a:spcAft>
              <a:buNone/>
            </a:pPr>
            <a:r>
              <a:rPr lang="en-US" altLang="en-US" sz="2600" b="1" dirty="0">
                <a:solidFill>
                  <a:schemeClr val="tx1"/>
                </a:solidFill>
              </a:rPr>
              <a:t>Abhairaj Singh    </a:t>
            </a:r>
            <a:r>
              <a:rPr lang="en-US" altLang="en-US" sz="2600" dirty="0">
                <a:solidFill>
                  <a:schemeClr val="tx1"/>
                </a:solidFill>
              </a:rPr>
              <a:t>Rajendra Bishnoi    Rajiv V. Joshi    Said Hamdioui</a:t>
            </a:r>
            <a:endParaRPr lang="en-US" altLang="en-US" sz="2600" baseline="30000" dirty="0">
              <a:solidFill>
                <a:schemeClr val="tx1"/>
              </a:solidFill>
            </a:endParaRPr>
          </a:p>
        </p:txBody>
      </p:sp>
      <p:sp>
        <p:nvSpPr>
          <p:cNvPr id="10" name="文本框 3">
            <a:extLst>
              <a:ext uri="{FF2B5EF4-FFF2-40B4-BE49-F238E27FC236}">
                <a16:creationId xmlns:a16="http://schemas.microsoft.com/office/drawing/2014/main" id="{8AAB741B-2AD3-8547-B2FE-4085B12C2060}"/>
              </a:ext>
            </a:extLst>
          </p:cNvPr>
          <p:cNvSpPr txBox="1"/>
          <p:nvPr/>
        </p:nvSpPr>
        <p:spPr>
          <a:xfrm>
            <a:off x="1019435" y="1931952"/>
            <a:ext cx="10153128" cy="1107996"/>
          </a:xfrm>
          <a:prstGeom prst="rect">
            <a:avLst/>
          </a:prstGeom>
          <a:noFill/>
        </p:spPr>
        <p:txBody>
          <a:bodyPr wrap="square" rtlCol="0">
            <a:spAutoFit/>
          </a:bodyPr>
          <a:lstStyle/>
          <a:p>
            <a:pPr algn="ctr"/>
            <a:r>
              <a:rPr lang="en-US" altLang="zh-CN" sz="3300" b="1" dirty="0">
                <a:solidFill>
                  <a:srgbClr val="002060"/>
                </a:solidFill>
              </a:rPr>
              <a:t>Referencing-in-Array Scheme for RRAM-based CIM Architecture</a:t>
            </a:r>
            <a:endParaRPr lang="zh-CN" altLang="en-US" sz="3300" b="1" dirty="0">
              <a:solidFill>
                <a:srgbClr val="002060"/>
              </a:solidFill>
            </a:endParaRPr>
          </a:p>
        </p:txBody>
      </p:sp>
      <p:pic>
        <p:nvPicPr>
          <p:cNvPr id="12" name="Picture 11">
            <a:extLst>
              <a:ext uri="{FF2B5EF4-FFF2-40B4-BE49-F238E27FC236}">
                <a16:creationId xmlns:a16="http://schemas.microsoft.com/office/drawing/2014/main" id="{A26EB552-B063-D346-A228-2B1D0C4EE0F8}"/>
              </a:ext>
            </a:extLst>
          </p:cNvPr>
          <p:cNvPicPr>
            <a:picLocks noChangeAspect="1"/>
          </p:cNvPicPr>
          <p:nvPr/>
        </p:nvPicPr>
        <p:blipFill>
          <a:blip r:embed="rId2"/>
          <a:stretch>
            <a:fillRect/>
          </a:stretch>
        </p:blipFill>
        <p:spPr>
          <a:xfrm>
            <a:off x="6816080" y="5013176"/>
            <a:ext cx="1872208" cy="740979"/>
          </a:xfrm>
          <a:prstGeom prst="rect">
            <a:avLst/>
          </a:prstGeom>
        </p:spPr>
      </p:pic>
      <p:pic>
        <p:nvPicPr>
          <p:cNvPr id="14" name="Picture 77">
            <a:extLst>
              <a:ext uri="{FF2B5EF4-FFF2-40B4-BE49-F238E27FC236}">
                <a16:creationId xmlns:a16="http://schemas.microsoft.com/office/drawing/2014/main" id="{86653B0C-2F95-FF46-96F1-12B967C534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4718176"/>
            <a:ext cx="3112106" cy="133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1403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Scheme: </a:t>
            </a:r>
            <a:r>
              <a:rPr lang="en-GB" sz="3200" b="0" dirty="0"/>
              <a:t>Two-Operand Logic</a:t>
            </a:r>
            <a:endParaRPr lang="zh-CN" altLang="en-US"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10</a:t>
            </a:fld>
            <a:endParaRPr lang="en-US" altLang="en-US" dirty="0"/>
          </a:p>
        </p:txBody>
      </p:sp>
      <p:pic>
        <p:nvPicPr>
          <p:cNvPr id="3" name="Picture 2">
            <a:extLst>
              <a:ext uri="{FF2B5EF4-FFF2-40B4-BE49-F238E27FC236}">
                <a16:creationId xmlns:a16="http://schemas.microsoft.com/office/drawing/2014/main" id="{E9A09125-6DFC-AE49-ADD9-8FE1A9BCC055}"/>
              </a:ext>
            </a:extLst>
          </p:cNvPr>
          <p:cNvPicPr>
            <a:picLocks noChangeAspect="1"/>
          </p:cNvPicPr>
          <p:nvPr/>
        </p:nvPicPr>
        <p:blipFill>
          <a:blip r:embed="rId4"/>
          <a:stretch>
            <a:fillRect/>
          </a:stretch>
        </p:blipFill>
        <p:spPr>
          <a:xfrm>
            <a:off x="10659551" y="666342"/>
            <a:ext cx="1465918" cy="1148065"/>
          </a:xfrm>
          <a:prstGeom prst="rect">
            <a:avLst/>
          </a:prstGeom>
        </p:spPr>
      </p:pic>
      <p:sp>
        <p:nvSpPr>
          <p:cNvPr id="19" name="内容占位符 2">
            <a:extLst>
              <a:ext uri="{FF2B5EF4-FFF2-40B4-BE49-F238E27FC236}">
                <a16:creationId xmlns:a16="http://schemas.microsoft.com/office/drawing/2014/main" id="{84613026-E23E-2A4B-B959-6C3CEDF8EB09}"/>
              </a:ext>
            </a:extLst>
          </p:cNvPr>
          <p:cNvSpPr txBox="1">
            <a:spLocks/>
          </p:cNvSpPr>
          <p:nvPr/>
        </p:nvSpPr>
        <p:spPr bwMode="auto">
          <a:xfrm>
            <a:off x="82616" y="2097190"/>
            <a:ext cx="4055161"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1800" kern="0" dirty="0">
                <a:solidFill>
                  <a:schemeClr val="tx1"/>
                </a:solidFill>
              </a:rPr>
              <a:t>Dummy cell </a:t>
            </a:r>
            <a:r>
              <a:rPr lang="en-GB" sz="1800" b="1" kern="0" dirty="0">
                <a:solidFill>
                  <a:srgbClr val="0066FF"/>
                </a:solidFill>
              </a:rPr>
              <a:t>→</a:t>
            </a:r>
          </a:p>
          <a:p>
            <a:pPr marL="685800" lvl="1">
              <a:buFont typeface="Arial" panose="020B0604020202020204" pitchFamily="34" charset="0"/>
              <a:buChar char="•"/>
            </a:pPr>
            <a:r>
              <a:rPr lang="en-US" sz="1800" dirty="0">
                <a:solidFill>
                  <a:srgbClr val="0066FF"/>
                </a:solidFill>
              </a:rPr>
              <a:t>Both devices are High Conductance State</a:t>
            </a:r>
          </a:p>
          <a:p>
            <a:pPr marL="685800" lvl="1">
              <a:buFont typeface="Arial" panose="020B0604020202020204" pitchFamily="34" charset="0"/>
              <a:buChar char="•"/>
            </a:pPr>
            <a:r>
              <a:rPr lang="en-US" sz="1800" dirty="0">
                <a:solidFill>
                  <a:srgbClr val="0066FF"/>
                </a:solidFill>
              </a:rPr>
              <a:t>Separate WL for NAND, NOR</a:t>
            </a:r>
          </a:p>
        </p:txBody>
      </p:sp>
      <p:sp>
        <p:nvSpPr>
          <p:cNvPr id="24" name="TextBox 23">
            <a:extLst>
              <a:ext uri="{FF2B5EF4-FFF2-40B4-BE49-F238E27FC236}">
                <a16:creationId xmlns:a16="http://schemas.microsoft.com/office/drawing/2014/main" id="{A174BEC2-4097-6144-A441-7E6B71C17EDE}"/>
              </a:ext>
            </a:extLst>
          </p:cNvPr>
          <p:cNvSpPr txBox="1"/>
          <p:nvPr/>
        </p:nvSpPr>
        <p:spPr>
          <a:xfrm>
            <a:off x="5762443" y="4194101"/>
            <a:ext cx="576064" cy="461665"/>
          </a:xfrm>
          <a:prstGeom prst="rect">
            <a:avLst/>
          </a:prstGeom>
          <a:solidFill>
            <a:schemeClr val="bg1"/>
          </a:solid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1</a:t>
            </a:r>
          </a:p>
        </p:txBody>
      </p:sp>
      <p:sp>
        <p:nvSpPr>
          <p:cNvPr id="27" name="内容占位符 2">
            <a:extLst>
              <a:ext uri="{FF2B5EF4-FFF2-40B4-BE49-F238E27FC236}">
                <a16:creationId xmlns:a16="http://schemas.microsoft.com/office/drawing/2014/main" id="{2EAC074D-0816-2A49-BD43-BFF08DFF3D82}"/>
              </a:ext>
            </a:extLst>
          </p:cNvPr>
          <p:cNvSpPr txBox="1">
            <a:spLocks/>
          </p:cNvSpPr>
          <p:nvPr/>
        </p:nvSpPr>
        <p:spPr bwMode="auto">
          <a:xfrm>
            <a:off x="133459" y="5167495"/>
            <a:ext cx="404210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2000" kern="0" dirty="0"/>
              <a:t>Idea</a:t>
            </a:r>
          </a:p>
          <a:p>
            <a:pPr marL="0" indent="0">
              <a:buNone/>
            </a:pPr>
            <a:r>
              <a:rPr lang="en-GB" sz="2000" b="1" kern="0" dirty="0">
                <a:solidFill>
                  <a:srgbClr val="0066FF"/>
                </a:solidFill>
              </a:rPr>
              <a:t>→ </a:t>
            </a:r>
            <a:r>
              <a:rPr lang="en-GB" sz="2000" kern="0" dirty="0">
                <a:solidFill>
                  <a:srgbClr val="0066FF"/>
                </a:solidFill>
              </a:rPr>
              <a:t>For NOR, we </a:t>
            </a:r>
            <a:r>
              <a:rPr lang="en-US" sz="2000" dirty="0">
                <a:solidFill>
                  <a:srgbClr val="0066FF"/>
                </a:solidFill>
              </a:rPr>
              <a:t>bias BL with I</a:t>
            </a:r>
            <a:r>
              <a:rPr lang="en-US" sz="2000" baseline="-25000" dirty="0">
                <a:solidFill>
                  <a:srgbClr val="0066FF"/>
                </a:solidFill>
              </a:rPr>
              <a:t>ON</a:t>
            </a:r>
          </a:p>
          <a:p>
            <a:pPr marL="0" indent="0">
              <a:buNone/>
            </a:pPr>
            <a:r>
              <a:rPr lang="en-GB" sz="2000" b="1" kern="0" dirty="0">
                <a:solidFill>
                  <a:srgbClr val="0066FF"/>
                </a:solidFill>
              </a:rPr>
              <a:t>→ </a:t>
            </a:r>
            <a:r>
              <a:rPr lang="en-GB" sz="2000" kern="0" dirty="0">
                <a:solidFill>
                  <a:srgbClr val="0066FF"/>
                </a:solidFill>
              </a:rPr>
              <a:t>For NAND, we </a:t>
            </a:r>
            <a:r>
              <a:rPr lang="en-US" sz="2000" dirty="0">
                <a:solidFill>
                  <a:srgbClr val="0066FF"/>
                </a:solidFill>
              </a:rPr>
              <a:t>bias NBL with I</a:t>
            </a:r>
            <a:r>
              <a:rPr lang="en-US" sz="2000" baseline="-25000" dirty="0">
                <a:solidFill>
                  <a:srgbClr val="0066FF"/>
                </a:solidFill>
              </a:rPr>
              <a:t>ON</a:t>
            </a:r>
            <a:endParaRPr lang="en-US" sz="2000" dirty="0">
              <a:solidFill>
                <a:srgbClr val="0066FF"/>
              </a:solidFill>
            </a:endParaRPr>
          </a:p>
        </p:txBody>
      </p:sp>
      <p:graphicFrame>
        <p:nvGraphicFramePr>
          <p:cNvPr id="150" name="Table 149">
            <a:extLst>
              <a:ext uri="{FF2B5EF4-FFF2-40B4-BE49-F238E27FC236}">
                <a16:creationId xmlns:a16="http://schemas.microsoft.com/office/drawing/2014/main" id="{4724F2ED-57C3-5141-B62F-D07094C80F51}"/>
              </a:ext>
            </a:extLst>
          </p:cNvPr>
          <p:cNvGraphicFramePr>
            <a:graphicFrameLocks noGrp="1"/>
          </p:cNvGraphicFramePr>
          <p:nvPr>
            <p:extLst>
              <p:ext uri="{D42A27DB-BD31-4B8C-83A1-F6EECF244321}">
                <p14:modId xmlns:p14="http://schemas.microsoft.com/office/powerpoint/2010/main" val="1140398290"/>
              </p:ext>
            </p:extLst>
          </p:nvPr>
        </p:nvGraphicFramePr>
        <p:xfrm>
          <a:off x="5251126" y="5201382"/>
          <a:ext cx="1751874" cy="1244695"/>
        </p:xfrm>
        <a:graphic>
          <a:graphicData uri="http://schemas.openxmlformats.org/drawingml/2006/table">
            <a:tbl>
              <a:tblPr firstRow="1" bandRow="1">
                <a:tableStyleId>{7E9639D4-E3E2-4D34-9284-5A2195B3D0D7}</a:tableStyleId>
              </a:tblPr>
              <a:tblGrid>
                <a:gridCol w="375527">
                  <a:extLst>
                    <a:ext uri="{9D8B030D-6E8A-4147-A177-3AD203B41FA5}">
                      <a16:colId xmlns:a16="http://schemas.microsoft.com/office/drawing/2014/main" val="3139708889"/>
                    </a:ext>
                  </a:extLst>
                </a:gridCol>
                <a:gridCol w="517734">
                  <a:extLst>
                    <a:ext uri="{9D8B030D-6E8A-4147-A177-3AD203B41FA5}">
                      <a16:colId xmlns:a16="http://schemas.microsoft.com/office/drawing/2014/main" val="4084892897"/>
                    </a:ext>
                  </a:extLst>
                </a:gridCol>
                <a:gridCol w="484073">
                  <a:extLst>
                    <a:ext uri="{9D8B030D-6E8A-4147-A177-3AD203B41FA5}">
                      <a16:colId xmlns:a16="http://schemas.microsoft.com/office/drawing/2014/main" val="2899884942"/>
                    </a:ext>
                  </a:extLst>
                </a:gridCol>
                <a:gridCol w="374540">
                  <a:extLst>
                    <a:ext uri="{9D8B030D-6E8A-4147-A177-3AD203B41FA5}">
                      <a16:colId xmlns:a16="http://schemas.microsoft.com/office/drawing/2014/main" val="3542518491"/>
                    </a:ext>
                  </a:extLst>
                </a:gridCol>
              </a:tblGrid>
              <a:tr h="112490">
                <a:tc>
                  <a:txBody>
                    <a:bodyPr/>
                    <a:lstStyle/>
                    <a:p>
                      <a:pPr algn="ctr" fontAlgn="ctr"/>
                      <a:r>
                        <a:rPr lang="en-IN" sz="1600" b="0" u="none" strike="noStrike" dirty="0">
                          <a:effectLst/>
                          <a:latin typeface="Times New Roman" panose="02020603050405020304" pitchFamily="18" charset="0"/>
                          <a:cs typeface="Times New Roman" panose="02020603050405020304" pitchFamily="18" charset="0"/>
                        </a:rPr>
                        <a:t>In</a:t>
                      </a:r>
                      <a:endParaRPr lang="en-IN" sz="16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NBL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Out</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8404125"/>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00</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1489668"/>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4800482"/>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0282461"/>
                  </a:ext>
                </a:extLst>
              </a:tr>
              <a:tr h="191073">
                <a:tc>
                  <a:txBody>
                    <a:bodyPr/>
                    <a:lstStyle/>
                    <a:p>
                      <a:pPr algn="ctr" fontAlgn="ctr"/>
                      <a:r>
                        <a:rPr lang="en-IN" sz="1600" b="0" u="none" strike="noStrike" dirty="0">
                          <a:solidFill>
                            <a:schemeClr val="tx1"/>
                          </a:solidFill>
                          <a:effectLst/>
                          <a:latin typeface="Times New Roman" panose="02020603050405020304" pitchFamily="18" charset="0"/>
                          <a:cs typeface="Times New Roman" panose="02020603050405020304" pitchFamily="18" charset="0"/>
                        </a:rPr>
                        <a:t>11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1729256"/>
                  </a:ext>
                </a:extLst>
              </a:tr>
            </a:tbl>
          </a:graphicData>
        </a:graphic>
      </p:graphicFrame>
      <p:grpSp>
        <p:nvGrpSpPr>
          <p:cNvPr id="7" name="Group 6">
            <a:extLst>
              <a:ext uri="{FF2B5EF4-FFF2-40B4-BE49-F238E27FC236}">
                <a16:creationId xmlns:a16="http://schemas.microsoft.com/office/drawing/2014/main" id="{7823FBD1-9470-4048-8B4F-41AC60589C62}"/>
              </a:ext>
            </a:extLst>
          </p:cNvPr>
          <p:cNvGrpSpPr/>
          <p:nvPr/>
        </p:nvGrpSpPr>
        <p:grpSpPr>
          <a:xfrm>
            <a:off x="245746" y="829755"/>
            <a:ext cx="2658189" cy="1125690"/>
            <a:chOff x="440212" y="920339"/>
            <a:chExt cx="1942191" cy="822479"/>
          </a:xfrm>
        </p:grpSpPr>
        <p:cxnSp>
          <p:nvCxnSpPr>
            <p:cNvPr id="194" name="Straight Connector 193">
              <a:extLst>
                <a:ext uri="{FF2B5EF4-FFF2-40B4-BE49-F238E27FC236}">
                  <a16:creationId xmlns:a16="http://schemas.microsoft.com/office/drawing/2014/main" id="{D71CE552-C9F8-0747-A176-CAAB92F33927}"/>
                </a:ext>
              </a:extLst>
            </p:cNvPr>
            <p:cNvCxnSpPr>
              <a:cxnSpLocks/>
            </p:cNvCxnSpPr>
            <p:nvPr/>
          </p:nvCxnSpPr>
          <p:spPr bwMode="auto">
            <a:xfrm>
              <a:off x="1092644" y="1184944"/>
              <a:ext cx="0" cy="510338"/>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5" name="Straight Connector 194">
              <a:extLst>
                <a:ext uri="{FF2B5EF4-FFF2-40B4-BE49-F238E27FC236}">
                  <a16:creationId xmlns:a16="http://schemas.microsoft.com/office/drawing/2014/main" id="{CD4CA3EE-150E-5648-9193-3C690F3AF3FC}"/>
                </a:ext>
              </a:extLst>
            </p:cNvPr>
            <p:cNvCxnSpPr>
              <a:cxnSpLocks/>
            </p:cNvCxnSpPr>
            <p:nvPr/>
          </p:nvCxnSpPr>
          <p:spPr bwMode="auto">
            <a:xfrm>
              <a:off x="2109619" y="1179889"/>
              <a:ext cx="0" cy="506723"/>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6" name="Straight Connector 195">
              <a:extLst>
                <a:ext uri="{FF2B5EF4-FFF2-40B4-BE49-F238E27FC236}">
                  <a16:creationId xmlns:a16="http://schemas.microsoft.com/office/drawing/2014/main" id="{72D280E3-1F76-AC44-81C8-B3FB7FAFC54B}"/>
                </a:ext>
              </a:extLst>
            </p:cNvPr>
            <p:cNvCxnSpPr>
              <a:cxnSpLocks/>
            </p:cNvCxnSpPr>
            <p:nvPr/>
          </p:nvCxnSpPr>
          <p:spPr bwMode="auto">
            <a:xfrm>
              <a:off x="1589993" y="1187803"/>
              <a:ext cx="0" cy="50673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97" name="Group 196">
              <a:extLst>
                <a:ext uri="{FF2B5EF4-FFF2-40B4-BE49-F238E27FC236}">
                  <a16:creationId xmlns:a16="http://schemas.microsoft.com/office/drawing/2014/main" id="{252EEE42-AACE-1D46-83FC-F91D4E9A080C}"/>
                </a:ext>
              </a:extLst>
            </p:cNvPr>
            <p:cNvGrpSpPr/>
            <p:nvPr/>
          </p:nvGrpSpPr>
          <p:grpSpPr>
            <a:xfrm>
              <a:off x="1073776" y="1255030"/>
              <a:ext cx="1056674" cy="382217"/>
              <a:chOff x="7596493" y="2104948"/>
              <a:chExt cx="1773566" cy="641527"/>
            </a:xfrm>
          </p:grpSpPr>
          <p:grpSp>
            <p:nvGrpSpPr>
              <p:cNvPr id="198" name="Group 197">
                <a:extLst>
                  <a:ext uri="{FF2B5EF4-FFF2-40B4-BE49-F238E27FC236}">
                    <a16:creationId xmlns:a16="http://schemas.microsoft.com/office/drawing/2014/main" id="{24855BBC-D6B1-BD41-B049-CAA351CBADC3}"/>
                  </a:ext>
                </a:extLst>
              </p:cNvPr>
              <p:cNvGrpSpPr/>
              <p:nvPr/>
            </p:nvGrpSpPr>
            <p:grpSpPr>
              <a:xfrm>
                <a:off x="7626181" y="2133169"/>
                <a:ext cx="287242" cy="579066"/>
                <a:chOff x="2586743" y="1120028"/>
                <a:chExt cx="413559" cy="833712"/>
              </a:xfrm>
            </p:grpSpPr>
            <p:grpSp>
              <p:nvGrpSpPr>
                <p:cNvPr id="223" name="Group 222">
                  <a:extLst>
                    <a:ext uri="{FF2B5EF4-FFF2-40B4-BE49-F238E27FC236}">
                      <a16:creationId xmlns:a16="http://schemas.microsoft.com/office/drawing/2014/main" id="{8945CFA1-B316-794B-9432-96A26DF892C2}"/>
                    </a:ext>
                  </a:extLst>
                </p:cNvPr>
                <p:cNvGrpSpPr/>
                <p:nvPr/>
              </p:nvGrpSpPr>
              <p:grpSpPr>
                <a:xfrm>
                  <a:off x="2586743" y="1766407"/>
                  <a:ext cx="413559" cy="187333"/>
                  <a:chOff x="2978898" y="4007224"/>
                  <a:chExt cx="631078" cy="181162"/>
                </a:xfrm>
              </p:grpSpPr>
              <p:cxnSp>
                <p:nvCxnSpPr>
                  <p:cNvPr id="226" name="Elbow Connector 225">
                    <a:extLst>
                      <a:ext uri="{FF2B5EF4-FFF2-40B4-BE49-F238E27FC236}">
                        <a16:creationId xmlns:a16="http://schemas.microsoft.com/office/drawing/2014/main" id="{B75DF48B-ED2D-EE46-9C81-DC74FFEAF6C7}"/>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27" name="Elbow Connector 226">
                    <a:extLst>
                      <a:ext uri="{FF2B5EF4-FFF2-40B4-BE49-F238E27FC236}">
                        <a16:creationId xmlns:a16="http://schemas.microsoft.com/office/drawing/2014/main" id="{56B03967-98F5-D044-B57F-032E81EA2F2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24" name="Straight Connector 223">
                  <a:extLst>
                    <a:ext uri="{FF2B5EF4-FFF2-40B4-BE49-F238E27FC236}">
                      <a16:creationId xmlns:a16="http://schemas.microsoft.com/office/drawing/2014/main" id="{D49D1F37-44C4-4341-A598-B281DAAA6DA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25" name="Straight Connector 224">
                  <a:extLst>
                    <a:ext uri="{FF2B5EF4-FFF2-40B4-BE49-F238E27FC236}">
                      <a16:creationId xmlns:a16="http://schemas.microsoft.com/office/drawing/2014/main" id="{BF4CC304-BBE5-5346-A54E-CD1FC9D59E58}"/>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99" name="Straight Connector 198">
                <a:extLst>
                  <a:ext uri="{FF2B5EF4-FFF2-40B4-BE49-F238E27FC236}">
                    <a16:creationId xmlns:a16="http://schemas.microsoft.com/office/drawing/2014/main" id="{33E94667-4392-3943-8ADC-2F280D3F86C0}"/>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0" name="Straight Connector 199">
                <a:extLst>
                  <a:ext uri="{FF2B5EF4-FFF2-40B4-BE49-F238E27FC236}">
                    <a16:creationId xmlns:a16="http://schemas.microsoft.com/office/drawing/2014/main" id="{268C9157-61AD-BB4E-BCEE-7650A04E0ED1}"/>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1" name="Straight Connector 200">
                <a:extLst>
                  <a:ext uri="{FF2B5EF4-FFF2-40B4-BE49-F238E27FC236}">
                    <a16:creationId xmlns:a16="http://schemas.microsoft.com/office/drawing/2014/main" id="{1DE96427-836E-3441-94F3-3D272104D61A}"/>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2" name="Straight Connector 201">
                <a:extLst>
                  <a:ext uri="{FF2B5EF4-FFF2-40B4-BE49-F238E27FC236}">
                    <a16:creationId xmlns:a16="http://schemas.microsoft.com/office/drawing/2014/main" id="{8217013B-A3BD-EA4A-B1F1-4A84BA72BD11}"/>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3" name="Straight Connector 202">
                <a:extLst>
                  <a:ext uri="{FF2B5EF4-FFF2-40B4-BE49-F238E27FC236}">
                    <a16:creationId xmlns:a16="http://schemas.microsoft.com/office/drawing/2014/main" id="{DFE7DC6B-3CA9-214B-9B30-74FD61FB5302}"/>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4" name="Straight Connector 203">
                <a:extLst>
                  <a:ext uri="{FF2B5EF4-FFF2-40B4-BE49-F238E27FC236}">
                    <a16:creationId xmlns:a16="http://schemas.microsoft.com/office/drawing/2014/main" id="{17EEC963-997D-B042-832D-BAE02B3D0E01}"/>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5" name="Straight Connector 204">
                <a:extLst>
                  <a:ext uri="{FF2B5EF4-FFF2-40B4-BE49-F238E27FC236}">
                    <a16:creationId xmlns:a16="http://schemas.microsoft.com/office/drawing/2014/main" id="{E9043E5C-A1D4-3C40-80EC-1AC23A300A07}"/>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06" name="Group 205">
                <a:extLst>
                  <a:ext uri="{FF2B5EF4-FFF2-40B4-BE49-F238E27FC236}">
                    <a16:creationId xmlns:a16="http://schemas.microsoft.com/office/drawing/2014/main" id="{63CFD351-0EB5-F641-AA78-167E14784E09}"/>
                  </a:ext>
                </a:extLst>
              </p:cNvPr>
              <p:cNvGrpSpPr/>
              <p:nvPr/>
            </p:nvGrpSpPr>
            <p:grpSpPr>
              <a:xfrm>
                <a:off x="9040145" y="2253171"/>
                <a:ext cx="287242" cy="442137"/>
                <a:chOff x="2586743" y="1317176"/>
                <a:chExt cx="413559" cy="636564"/>
              </a:xfrm>
            </p:grpSpPr>
            <p:grpSp>
              <p:nvGrpSpPr>
                <p:cNvPr id="218" name="Group 217">
                  <a:extLst>
                    <a:ext uri="{FF2B5EF4-FFF2-40B4-BE49-F238E27FC236}">
                      <a16:creationId xmlns:a16="http://schemas.microsoft.com/office/drawing/2014/main" id="{E29B2100-1150-EC4E-8566-73F802A402DE}"/>
                    </a:ext>
                  </a:extLst>
                </p:cNvPr>
                <p:cNvGrpSpPr/>
                <p:nvPr/>
              </p:nvGrpSpPr>
              <p:grpSpPr>
                <a:xfrm>
                  <a:off x="2586743" y="1766407"/>
                  <a:ext cx="413559" cy="187333"/>
                  <a:chOff x="2978898" y="4007224"/>
                  <a:chExt cx="631078" cy="181162"/>
                </a:xfrm>
              </p:grpSpPr>
              <p:cxnSp>
                <p:nvCxnSpPr>
                  <p:cNvPr id="221" name="Elbow Connector 220">
                    <a:extLst>
                      <a:ext uri="{FF2B5EF4-FFF2-40B4-BE49-F238E27FC236}">
                        <a16:creationId xmlns:a16="http://schemas.microsoft.com/office/drawing/2014/main" id="{B1DBD861-2B89-9B49-98CE-B8405F9C76E7}"/>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22" name="Elbow Connector 221">
                    <a:extLst>
                      <a:ext uri="{FF2B5EF4-FFF2-40B4-BE49-F238E27FC236}">
                        <a16:creationId xmlns:a16="http://schemas.microsoft.com/office/drawing/2014/main" id="{6433E739-29C0-904E-8815-5669FF0A414F}"/>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19" name="Straight Connector 218">
                  <a:extLst>
                    <a:ext uri="{FF2B5EF4-FFF2-40B4-BE49-F238E27FC236}">
                      <a16:creationId xmlns:a16="http://schemas.microsoft.com/office/drawing/2014/main" id="{B18C4CB5-2DAE-AF4F-9D38-8EB4205A6C5A}"/>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20" name="Straight Connector 219">
                  <a:extLst>
                    <a:ext uri="{FF2B5EF4-FFF2-40B4-BE49-F238E27FC236}">
                      <a16:creationId xmlns:a16="http://schemas.microsoft.com/office/drawing/2014/main" id="{1A613C9B-C91D-4247-BE4B-4D9CDA4AF29B}"/>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07" name="Oval 206">
                <a:extLst>
                  <a:ext uri="{FF2B5EF4-FFF2-40B4-BE49-F238E27FC236}">
                    <a16:creationId xmlns:a16="http://schemas.microsoft.com/office/drawing/2014/main" id="{C2A2E7EE-9EB7-A24D-B702-490675DD2318}"/>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08" name="Oval 207">
                <a:extLst>
                  <a:ext uri="{FF2B5EF4-FFF2-40B4-BE49-F238E27FC236}">
                    <a16:creationId xmlns:a16="http://schemas.microsoft.com/office/drawing/2014/main" id="{44499AB8-4444-524B-8B39-C9646C6562F8}"/>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09" name="Oval 208">
                <a:extLst>
                  <a:ext uri="{FF2B5EF4-FFF2-40B4-BE49-F238E27FC236}">
                    <a16:creationId xmlns:a16="http://schemas.microsoft.com/office/drawing/2014/main" id="{19994AEC-61DE-B842-A1D4-836BACE55314}"/>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10" name="Oval 209">
                <a:extLst>
                  <a:ext uri="{FF2B5EF4-FFF2-40B4-BE49-F238E27FC236}">
                    <a16:creationId xmlns:a16="http://schemas.microsoft.com/office/drawing/2014/main" id="{6C191021-1FB7-594A-8379-998B06422A8B}"/>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11" name="Oval 210">
                <a:extLst>
                  <a:ext uri="{FF2B5EF4-FFF2-40B4-BE49-F238E27FC236}">
                    <a16:creationId xmlns:a16="http://schemas.microsoft.com/office/drawing/2014/main" id="{438B5262-BE06-5642-95A9-CA17E034E8D7}"/>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12" name="Group 211">
                <a:extLst>
                  <a:ext uri="{FF2B5EF4-FFF2-40B4-BE49-F238E27FC236}">
                    <a16:creationId xmlns:a16="http://schemas.microsoft.com/office/drawing/2014/main" id="{1E3EECBB-78CA-2B46-88C1-982909116841}"/>
                  </a:ext>
                </a:extLst>
              </p:cNvPr>
              <p:cNvGrpSpPr/>
              <p:nvPr/>
            </p:nvGrpSpPr>
            <p:grpSpPr>
              <a:xfrm>
                <a:off x="7996640" y="2323054"/>
                <a:ext cx="402110" cy="219021"/>
                <a:chOff x="7848878" y="4022302"/>
                <a:chExt cx="447327" cy="243650"/>
              </a:xfrm>
            </p:grpSpPr>
            <p:sp>
              <p:nvSpPr>
                <p:cNvPr id="216" name="Cube 215">
                  <a:extLst>
                    <a:ext uri="{FF2B5EF4-FFF2-40B4-BE49-F238E27FC236}">
                      <a16:creationId xmlns:a16="http://schemas.microsoft.com/office/drawing/2014/main" id="{CBC01A50-458E-D640-87DD-85FB27513CF6}"/>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Cube 216">
                  <a:extLst>
                    <a:ext uri="{FF2B5EF4-FFF2-40B4-BE49-F238E27FC236}">
                      <a16:creationId xmlns:a16="http://schemas.microsoft.com/office/drawing/2014/main" id="{B29C310B-FAF4-C14C-97D4-12395D72094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3" name="Group 212">
                <a:extLst>
                  <a:ext uri="{FF2B5EF4-FFF2-40B4-BE49-F238E27FC236}">
                    <a16:creationId xmlns:a16="http://schemas.microsoft.com/office/drawing/2014/main" id="{ECCD2BAC-98AB-3D4F-BCE4-3B0DB0D004F3}"/>
                  </a:ext>
                </a:extLst>
              </p:cNvPr>
              <p:cNvGrpSpPr/>
              <p:nvPr/>
            </p:nvGrpSpPr>
            <p:grpSpPr>
              <a:xfrm>
                <a:off x="8626101" y="2322908"/>
                <a:ext cx="402110" cy="219021"/>
                <a:chOff x="7848878" y="4022302"/>
                <a:chExt cx="447327" cy="243650"/>
              </a:xfrm>
            </p:grpSpPr>
            <p:sp>
              <p:nvSpPr>
                <p:cNvPr id="214" name="Cube 213">
                  <a:extLst>
                    <a:ext uri="{FF2B5EF4-FFF2-40B4-BE49-F238E27FC236}">
                      <a16:creationId xmlns:a16="http://schemas.microsoft.com/office/drawing/2014/main" id="{B75B48D1-33F9-3545-89DF-96CDF7B88825}"/>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Cube 214">
                  <a:extLst>
                    <a:ext uri="{FF2B5EF4-FFF2-40B4-BE49-F238E27FC236}">
                      <a16:creationId xmlns:a16="http://schemas.microsoft.com/office/drawing/2014/main" id="{28088498-C91B-0D4A-86CB-F8C5326E0923}"/>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228" name="Straight Connector 227">
              <a:extLst>
                <a:ext uri="{FF2B5EF4-FFF2-40B4-BE49-F238E27FC236}">
                  <a16:creationId xmlns:a16="http://schemas.microsoft.com/office/drawing/2014/main" id="{12447092-90DC-5C47-8762-E11EA7DE9D67}"/>
                </a:ext>
              </a:extLst>
            </p:cNvPr>
            <p:cNvCxnSpPr>
              <a:cxnSpLocks/>
            </p:cNvCxnSpPr>
            <p:nvPr/>
          </p:nvCxnSpPr>
          <p:spPr bwMode="auto">
            <a:xfrm flipH="1">
              <a:off x="1016955" y="1275997"/>
              <a:ext cx="1159524"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29" name="TextBox 228">
              <a:extLst>
                <a:ext uri="{FF2B5EF4-FFF2-40B4-BE49-F238E27FC236}">
                  <a16:creationId xmlns:a16="http://schemas.microsoft.com/office/drawing/2014/main" id="{2EAE5897-3DD3-D145-BED9-BF76EDAADFFA}"/>
                </a:ext>
              </a:extLst>
            </p:cNvPr>
            <p:cNvSpPr txBox="1"/>
            <p:nvPr/>
          </p:nvSpPr>
          <p:spPr>
            <a:xfrm>
              <a:off x="848480" y="920339"/>
              <a:ext cx="517341" cy="307777"/>
            </a:xfrm>
            <a:prstGeom prst="rect">
              <a:avLst/>
            </a:prstGeom>
            <a:noFill/>
          </p:spPr>
          <p:txBody>
            <a:bodyPr wrap="square" rtlCol="0">
              <a:spAutoFit/>
            </a:bodyPr>
            <a:lstStyle/>
            <a:p>
              <a:pPr algn="ctr"/>
              <a:r>
                <a:rPr lang="en-US" sz="1400" i="1" dirty="0"/>
                <a:t>BL</a:t>
              </a:r>
              <a:endParaRPr lang="en-US" sz="1400" i="1" baseline="-25000" dirty="0"/>
            </a:p>
          </p:txBody>
        </p:sp>
        <p:sp>
          <p:nvSpPr>
            <p:cNvPr id="230" name="TextBox 229">
              <a:extLst>
                <a:ext uri="{FF2B5EF4-FFF2-40B4-BE49-F238E27FC236}">
                  <a16:creationId xmlns:a16="http://schemas.microsoft.com/office/drawing/2014/main" id="{2AE60B53-2C30-0C40-8236-83F07E82779A}"/>
                </a:ext>
              </a:extLst>
            </p:cNvPr>
            <p:cNvSpPr txBox="1"/>
            <p:nvPr/>
          </p:nvSpPr>
          <p:spPr>
            <a:xfrm>
              <a:off x="1865062" y="920339"/>
              <a:ext cx="517341" cy="307777"/>
            </a:xfrm>
            <a:prstGeom prst="rect">
              <a:avLst/>
            </a:prstGeom>
            <a:noFill/>
          </p:spPr>
          <p:txBody>
            <a:bodyPr wrap="square" rtlCol="0">
              <a:spAutoFit/>
            </a:bodyPr>
            <a:lstStyle/>
            <a:p>
              <a:pPr algn="ctr"/>
              <a:r>
                <a:rPr lang="en-US" sz="1400" i="1" dirty="0"/>
                <a:t>NBL</a:t>
              </a:r>
              <a:endParaRPr lang="en-US" sz="1400" i="1" baseline="-25000" dirty="0"/>
            </a:p>
          </p:txBody>
        </p:sp>
        <p:sp>
          <p:nvSpPr>
            <p:cNvPr id="231" name="TextBox 230">
              <a:extLst>
                <a:ext uri="{FF2B5EF4-FFF2-40B4-BE49-F238E27FC236}">
                  <a16:creationId xmlns:a16="http://schemas.microsoft.com/office/drawing/2014/main" id="{CCE4EF95-A930-9E4E-A5B7-C6024F796BA8}"/>
                </a:ext>
              </a:extLst>
            </p:cNvPr>
            <p:cNvSpPr txBox="1"/>
            <p:nvPr/>
          </p:nvSpPr>
          <p:spPr>
            <a:xfrm>
              <a:off x="1325304" y="920339"/>
              <a:ext cx="517341" cy="307777"/>
            </a:xfrm>
            <a:prstGeom prst="rect">
              <a:avLst/>
            </a:prstGeom>
            <a:noFill/>
          </p:spPr>
          <p:txBody>
            <a:bodyPr wrap="square" rtlCol="0">
              <a:spAutoFit/>
            </a:bodyPr>
            <a:lstStyle/>
            <a:p>
              <a:pPr algn="ctr"/>
              <a:r>
                <a:rPr lang="en-US" sz="1400" i="1" dirty="0"/>
                <a:t>CSL</a:t>
              </a:r>
              <a:endParaRPr lang="en-US" sz="1400" i="1" baseline="-25000" dirty="0"/>
            </a:p>
          </p:txBody>
        </p:sp>
        <p:cxnSp>
          <p:nvCxnSpPr>
            <p:cNvPr id="232" name="Straight Connector 231">
              <a:extLst>
                <a:ext uri="{FF2B5EF4-FFF2-40B4-BE49-F238E27FC236}">
                  <a16:creationId xmlns:a16="http://schemas.microsoft.com/office/drawing/2014/main" id="{C3E9E2C4-D40E-D447-B35C-38D3AC7B1E11}"/>
                </a:ext>
              </a:extLst>
            </p:cNvPr>
            <p:cNvCxnSpPr>
              <a:cxnSpLocks/>
            </p:cNvCxnSpPr>
            <p:nvPr/>
          </p:nvCxnSpPr>
          <p:spPr bwMode="auto">
            <a:xfrm flipH="1">
              <a:off x="1016954" y="1346934"/>
              <a:ext cx="1136136"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33" name="TextBox 232">
              <a:extLst>
                <a:ext uri="{FF2B5EF4-FFF2-40B4-BE49-F238E27FC236}">
                  <a16:creationId xmlns:a16="http://schemas.microsoft.com/office/drawing/2014/main" id="{89A54213-10D1-C84C-8497-247EC340D32F}"/>
                </a:ext>
              </a:extLst>
            </p:cNvPr>
            <p:cNvSpPr txBox="1"/>
            <p:nvPr/>
          </p:nvSpPr>
          <p:spPr>
            <a:xfrm>
              <a:off x="440212" y="1061159"/>
              <a:ext cx="618351" cy="224876"/>
            </a:xfrm>
            <a:prstGeom prst="rect">
              <a:avLst/>
            </a:prstGeom>
            <a:noFill/>
          </p:spPr>
          <p:txBody>
            <a:bodyPr wrap="square" rtlCol="0">
              <a:spAutoFit/>
            </a:bodyPr>
            <a:lstStyle/>
            <a:p>
              <a:pPr algn="ctr"/>
              <a:r>
                <a:rPr lang="en-US" sz="1400" b="1" i="1" dirty="0"/>
                <a:t>WL</a:t>
              </a:r>
              <a:r>
                <a:rPr lang="en-US" sz="1400" b="1" i="1" baseline="-25000" dirty="0"/>
                <a:t>NOR</a:t>
              </a:r>
            </a:p>
          </p:txBody>
        </p:sp>
        <p:sp>
          <p:nvSpPr>
            <p:cNvPr id="234" name="TextBox 233">
              <a:extLst>
                <a:ext uri="{FF2B5EF4-FFF2-40B4-BE49-F238E27FC236}">
                  <a16:creationId xmlns:a16="http://schemas.microsoft.com/office/drawing/2014/main" id="{8EB6AD33-EAA2-3C4D-A0A6-1B580D849925}"/>
                </a:ext>
              </a:extLst>
            </p:cNvPr>
            <p:cNvSpPr txBox="1"/>
            <p:nvPr/>
          </p:nvSpPr>
          <p:spPr>
            <a:xfrm>
              <a:off x="440627" y="1229424"/>
              <a:ext cx="689782" cy="224876"/>
            </a:xfrm>
            <a:prstGeom prst="rect">
              <a:avLst/>
            </a:prstGeom>
            <a:noFill/>
          </p:spPr>
          <p:txBody>
            <a:bodyPr wrap="square" rtlCol="0">
              <a:spAutoFit/>
            </a:bodyPr>
            <a:lstStyle/>
            <a:p>
              <a:pPr algn="ctr"/>
              <a:r>
                <a:rPr lang="en-US" sz="1400" b="1" i="1" dirty="0">
                  <a:solidFill>
                    <a:schemeClr val="bg1">
                      <a:lumMod val="50000"/>
                    </a:schemeClr>
                  </a:solidFill>
                </a:rPr>
                <a:t>WL</a:t>
              </a:r>
              <a:r>
                <a:rPr lang="en-US" sz="1400" b="1" i="1" baseline="-25000" dirty="0">
                  <a:solidFill>
                    <a:schemeClr val="bg1">
                      <a:lumMod val="50000"/>
                    </a:schemeClr>
                  </a:solidFill>
                </a:rPr>
                <a:t>NAND</a:t>
              </a:r>
            </a:p>
          </p:txBody>
        </p:sp>
        <p:sp>
          <p:nvSpPr>
            <p:cNvPr id="235" name="Rectangle: Rounded Corners 46">
              <a:extLst>
                <a:ext uri="{FF2B5EF4-FFF2-40B4-BE49-F238E27FC236}">
                  <a16:creationId xmlns:a16="http://schemas.microsoft.com/office/drawing/2014/main" id="{FDB8B2B0-14A6-BD48-91DA-DCF299047FC6}"/>
                </a:ext>
              </a:extLst>
            </p:cNvPr>
            <p:cNvSpPr/>
            <p:nvPr/>
          </p:nvSpPr>
          <p:spPr>
            <a:xfrm>
              <a:off x="1004583" y="1127937"/>
              <a:ext cx="1171896" cy="6148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grpSp>
      <p:grpSp>
        <p:nvGrpSpPr>
          <p:cNvPr id="8" name="Group 7">
            <a:extLst>
              <a:ext uri="{FF2B5EF4-FFF2-40B4-BE49-F238E27FC236}">
                <a16:creationId xmlns:a16="http://schemas.microsoft.com/office/drawing/2014/main" id="{639FAB0E-F886-F24A-BC67-EB2F5A0AC423}"/>
              </a:ext>
            </a:extLst>
          </p:cNvPr>
          <p:cNvGrpSpPr/>
          <p:nvPr/>
        </p:nvGrpSpPr>
        <p:grpSpPr>
          <a:xfrm>
            <a:off x="4103168" y="612370"/>
            <a:ext cx="3390282" cy="3638278"/>
            <a:chOff x="4103168" y="612370"/>
            <a:chExt cx="3390282" cy="3638278"/>
          </a:xfrm>
        </p:grpSpPr>
        <p:sp>
          <p:nvSpPr>
            <p:cNvPr id="145" name="TextBox 144">
              <a:extLst>
                <a:ext uri="{FF2B5EF4-FFF2-40B4-BE49-F238E27FC236}">
                  <a16:creationId xmlns:a16="http://schemas.microsoft.com/office/drawing/2014/main" id="{F82211DD-973F-3F43-B68A-2A5E16C961AB}"/>
                </a:ext>
              </a:extLst>
            </p:cNvPr>
            <p:cNvSpPr txBox="1"/>
            <p:nvPr/>
          </p:nvSpPr>
          <p:spPr>
            <a:xfrm>
              <a:off x="4148226" y="1287122"/>
              <a:ext cx="1190215" cy="409102"/>
            </a:xfrm>
            <a:prstGeom prst="rect">
              <a:avLst/>
            </a:prstGeom>
            <a:noFill/>
          </p:spPr>
          <p:txBody>
            <a:bodyPr wrap="square" rtlCol="0">
              <a:spAutoFit/>
            </a:bodyPr>
            <a:lstStyle/>
            <a:p>
              <a:pPr algn="ctr"/>
              <a:r>
                <a:rPr lang="en-US" sz="1600" b="1" i="1" dirty="0"/>
                <a:t>WL</a:t>
              </a:r>
              <a:r>
                <a:rPr lang="en-US" sz="1600" b="1" i="1" baseline="-25000" dirty="0"/>
                <a:t>NOR</a:t>
              </a:r>
            </a:p>
          </p:txBody>
        </p:sp>
        <p:sp>
          <p:nvSpPr>
            <p:cNvPr id="146" name="TextBox 145">
              <a:extLst>
                <a:ext uri="{FF2B5EF4-FFF2-40B4-BE49-F238E27FC236}">
                  <a16:creationId xmlns:a16="http://schemas.microsoft.com/office/drawing/2014/main" id="{84B77063-16AA-3F4D-AB56-A08DAEDDA299}"/>
                </a:ext>
              </a:extLst>
            </p:cNvPr>
            <p:cNvSpPr txBox="1"/>
            <p:nvPr/>
          </p:nvSpPr>
          <p:spPr>
            <a:xfrm>
              <a:off x="4103168" y="1490450"/>
              <a:ext cx="1327707" cy="409102"/>
            </a:xfrm>
            <a:prstGeom prst="rect">
              <a:avLst/>
            </a:prstGeom>
            <a:noFill/>
          </p:spPr>
          <p:txBody>
            <a:bodyPr wrap="square" rtlCol="0">
              <a:spAutoFit/>
            </a:bodyPr>
            <a:lstStyle/>
            <a:p>
              <a:pPr algn="ctr"/>
              <a:r>
                <a:rPr lang="en-US" sz="1600" b="1" i="1" dirty="0">
                  <a:solidFill>
                    <a:schemeClr val="bg1">
                      <a:lumMod val="50000"/>
                    </a:schemeClr>
                  </a:solidFill>
                </a:rPr>
                <a:t>WL</a:t>
              </a:r>
              <a:r>
                <a:rPr lang="en-US" sz="1600" b="1" i="1" baseline="-25000" dirty="0">
                  <a:solidFill>
                    <a:schemeClr val="bg1">
                      <a:lumMod val="50000"/>
                    </a:schemeClr>
                  </a:solidFill>
                </a:rPr>
                <a:t>NAND</a:t>
              </a:r>
            </a:p>
          </p:txBody>
        </p:sp>
        <p:grpSp>
          <p:nvGrpSpPr>
            <p:cNvPr id="5" name="Group 4">
              <a:extLst>
                <a:ext uri="{FF2B5EF4-FFF2-40B4-BE49-F238E27FC236}">
                  <a16:creationId xmlns:a16="http://schemas.microsoft.com/office/drawing/2014/main" id="{79A7000F-9717-7842-95D1-6314C91E61A3}"/>
                </a:ext>
              </a:extLst>
            </p:cNvPr>
            <p:cNvGrpSpPr/>
            <p:nvPr/>
          </p:nvGrpSpPr>
          <p:grpSpPr>
            <a:xfrm>
              <a:off x="4624273" y="612370"/>
              <a:ext cx="2869177" cy="3638278"/>
              <a:chOff x="4624273" y="612370"/>
              <a:chExt cx="2869177" cy="3638278"/>
            </a:xfrm>
          </p:grpSpPr>
          <p:sp>
            <p:nvSpPr>
              <p:cNvPr id="147" name="TextBox 146">
                <a:extLst>
                  <a:ext uri="{FF2B5EF4-FFF2-40B4-BE49-F238E27FC236}">
                    <a16:creationId xmlns:a16="http://schemas.microsoft.com/office/drawing/2014/main" id="{5C9A85E0-119B-564D-98A3-23EC600068CF}"/>
                  </a:ext>
                </a:extLst>
              </p:cNvPr>
              <p:cNvSpPr txBox="1"/>
              <p:nvPr/>
            </p:nvSpPr>
            <p:spPr>
              <a:xfrm>
                <a:off x="5055494" y="3850538"/>
                <a:ext cx="542100"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148" name="TextBox 147">
                <a:extLst>
                  <a:ext uri="{FF2B5EF4-FFF2-40B4-BE49-F238E27FC236}">
                    <a16:creationId xmlns:a16="http://schemas.microsoft.com/office/drawing/2014/main" id="{53692B95-CE88-4F4E-AAC5-1A48FABDC9E8}"/>
                  </a:ext>
                </a:extLst>
              </p:cNvPr>
              <p:cNvSpPr txBox="1"/>
              <p:nvPr/>
            </p:nvSpPr>
            <p:spPr>
              <a:xfrm>
                <a:off x="6456669" y="3845138"/>
                <a:ext cx="702525"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2I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22" name="Rectangle: Rounded Corners 46">
                <a:extLst>
                  <a:ext uri="{FF2B5EF4-FFF2-40B4-BE49-F238E27FC236}">
                    <a16:creationId xmlns:a16="http://schemas.microsoft.com/office/drawing/2014/main" id="{F11FAFD7-86A4-B942-83F6-9E22EC195FD7}"/>
                  </a:ext>
                </a:extLst>
              </p:cNvPr>
              <p:cNvSpPr/>
              <p:nvPr/>
            </p:nvSpPr>
            <p:spPr>
              <a:xfrm>
                <a:off x="5224094" y="1386209"/>
                <a:ext cx="1592624" cy="743010"/>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cxnSp>
            <p:nvCxnSpPr>
              <p:cNvPr id="23" name="Straight Connector 22">
                <a:extLst>
                  <a:ext uri="{FF2B5EF4-FFF2-40B4-BE49-F238E27FC236}">
                    <a16:creationId xmlns:a16="http://schemas.microsoft.com/office/drawing/2014/main" id="{A33A6097-C222-1843-A354-4A473EFB0871}"/>
                  </a:ext>
                </a:extLst>
              </p:cNvPr>
              <p:cNvCxnSpPr>
                <a:cxnSpLocks/>
              </p:cNvCxnSpPr>
              <p:nvPr/>
            </p:nvCxnSpPr>
            <p:spPr bwMode="auto">
              <a:xfrm>
                <a:off x="5382288" y="1377818"/>
                <a:ext cx="0" cy="2576031"/>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9" name="Straight Connector 28">
                <a:extLst>
                  <a:ext uri="{FF2B5EF4-FFF2-40B4-BE49-F238E27FC236}">
                    <a16:creationId xmlns:a16="http://schemas.microsoft.com/office/drawing/2014/main" id="{85F856AB-9644-3F45-84A4-702E1F3C81F7}"/>
                  </a:ext>
                </a:extLst>
              </p:cNvPr>
              <p:cNvCxnSpPr>
                <a:cxnSpLocks/>
              </p:cNvCxnSpPr>
              <p:nvPr/>
            </p:nvCxnSpPr>
            <p:spPr bwMode="auto">
              <a:xfrm>
                <a:off x="6690701" y="1378649"/>
                <a:ext cx="0" cy="2557784"/>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EBB18D09-98D2-B54F-91FE-B5EC5ED783F5}"/>
                  </a:ext>
                </a:extLst>
              </p:cNvPr>
              <p:cNvCxnSpPr>
                <a:cxnSpLocks/>
              </p:cNvCxnSpPr>
              <p:nvPr/>
            </p:nvCxnSpPr>
            <p:spPr bwMode="auto">
              <a:xfrm>
                <a:off x="6022164" y="1388185"/>
                <a:ext cx="0" cy="255785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1" name="Group 30">
                <a:extLst>
                  <a:ext uri="{FF2B5EF4-FFF2-40B4-BE49-F238E27FC236}">
                    <a16:creationId xmlns:a16="http://schemas.microsoft.com/office/drawing/2014/main" id="{4ABC83AE-6BC6-6745-A4BF-5E15BC0E859C}"/>
                  </a:ext>
                </a:extLst>
              </p:cNvPr>
              <p:cNvGrpSpPr/>
              <p:nvPr/>
            </p:nvGrpSpPr>
            <p:grpSpPr>
              <a:xfrm>
                <a:off x="5358013" y="1521392"/>
                <a:ext cx="1359489" cy="461863"/>
                <a:chOff x="7596493" y="2104948"/>
                <a:chExt cx="1773566" cy="641527"/>
              </a:xfrm>
            </p:grpSpPr>
            <p:grpSp>
              <p:nvGrpSpPr>
                <p:cNvPr id="32" name="Group 31">
                  <a:extLst>
                    <a:ext uri="{FF2B5EF4-FFF2-40B4-BE49-F238E27FC236}">
                      <a16:creationId xmlns:a16="http://schemas.microsoft.com/office/drawing/2014/main" id="{80D296EA-BEB1-394A-A924-CE79AA969D81}"/>
                    </a:ext>
                  </a:extLst>
                </p:cNvPr>
                <p:cNvGrpSpPr/>
                <p:nvPr/>
              </p:nvGrpSpPr>
              <p:grpSpPr>
                <a:xfrm>
                  <a:off x="7626181" y="2133169"/>
                  <a:ext cx="287242" cy="579066"/>
                  <a:chOff x="2586743" y="1120028"/>
                  <a:chExt cx="413559" cy="833712"/>
                </a:xfrm>
              </p:grpSpPr>
              <p:grpSp>
                <p:nvGrpSpPr>
                  <p:cNvPr id="57" name="Group 56">
                    <a:extLst>
                      <a:ext uri="{FF2B5EF4-FFF2-40B4-BE49-F238E27FC236}">
                        <a16:creationId xmlns:a16="http://schemas.microsoft.com/office/drawing/2014/main" id="{A2A2245E-736A-7244-8EEC-B87B90D2D59C}"/>
                      </a:ext>
                    </a:extLst>
                  </p:cNvPr>
                  <p:cNvGrpSpPr/>
                  <p:nvPr/>
                </p:nvGrpSpPr>
                <p:grpSpPr>
                  <a:xfrm>
                    <a:off x="2586743" y="1766407"/>
                    <a:ext cx="413559" cy="187333"/>
                    <a:chOff x="2978898" y="4007224"/>
                    <a:chExt cx="631078" cy="181162"/>
                  </a:xfrm>
                </p:grpSpPr>
                <p:cxnSp>
                  <p:nvCxnSpPr>
                    <p:cNvPr id="60" name="Elbow Connector 59">
                      <a:extLst>
                        <a:ext uri="{FF2B5EF4-FFF2-40B4-BE49-F238E27FC236}">
                          <a16:creationId xmlns:a16="http://schemas.microsoft.com/office/drawing/2014/main" id="{773F3172-3E23-1643-AF7F-3B4235E7E5B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61" name="Elbow Connector 60">
                      <a:extLst>
                        <a:ext uri="{FF2B5EF4-FFF2-40B4-BE49-F238E27FC236}">
                          <a16:creationId xmlns:a16="http://schemas.microsoft.com/office/drawing/2014/main" id="{9F33580D-62A5-3148-A17B-528F7F989DF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58" name="Straight Connector 57">
                    <a:extLst>
                      <a:ext uri="{FF2B5EF4-FFF2-40B4-BE49-F238E27FC236}">
                        <a16:creationId xmlns:a16="http://schemas.microsoft.com/office/drawing/2014/main" id="{1D19E2A9-7F28-7B4F-8CCF-7133C7B40BAF}"/>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70F8BD45-C93A-E743-8E83-91AAB2BCD8A8}"/>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33" name="Straight Connector 32">
                  <a:extLst>
                    <a:ext uri="{FF2B5EF4-FFF2-40B4-BE49-F238E27FC236}">
                      <a16:creationId xmlns:a16="http://schemas.microsoft.com/office/drawing/2014/main" id="{BD62CA50-1C46-7845-8D97-F92A5571C1BE}"/>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4" name="Straight Connector 33">
                  <a:extLst>
                    <a:ext uri="{FF2B5EF4-FFF2-40B4-BE49-F238E27FC236}">
                      <a16:creationId xmlns:a16="http://schemas.microsoft.com/office/drawing/2014/main" id="{BB1993D9-ABA8-BD41-BE35-0D26F323B3A0}"/>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5" name="Straight Connector 34">
                  <a:extLst>
                    <a:ext uri="{FF2B5EF4-FFF2-40B4-BE49-F238E27FC236}">
                      <a16:creationId xmlns:a16="http://schemas.microsoft.com/office/drawing/2014/main" id="{A0D50C70-BBC4-E348-85E5-A012E2F08C22}"/>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6" name="Straight Connector 35">
                  <a:extLst>
                    <a:ext uri="{FF2B5EF4-FFF2-40B4-BE49-F238E27FC236}">
                      <a16:creationId xmlns:a16="http://schemas.microsoft.com/office/drawing/2014/main" id="{0C3C3F59-E2ED-0E4B-96E1-5F282CCEC10A}"/>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 name="Straight Connector 36">
                  <a:extLst>
                    <a:ext uri="{FF2B5EF4-FFF2-40B4-BE49-F238E27FC236}">
                      <a16:creationId xmlns:a16="http://schemas.microsoft.com/office/drawing/2014/main" id="{2CC60EEA-AC54-9045-B4D1-A5E2AF69D34D}"/>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DBD5E9DF-E8D6-414E-935E-AB645EECDC01}"/>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EF8176B4-E352-A44B-ABA0-1B01181831D3}"/>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40" name="Group 39">
                  <a:extLst>
                    <a:ext uri="{FF2B5EF4-FFF2-40B4-BE49-F238E27FC236}">
                      <a16:creationId xmlns:a16="http://schemas.microsoft.com/office/drawing/2014/main" id="{A51D2D71-F00B-B747-A741-7CCA371432C4}"/>
                    </a:ext>
                  </a:extLst>
                </p:cNvPr>
                <p:cNvGrpSpPr/>
                <p:nvPr/>
              </p:nvGrpSpPr>
              <p:grpSpPr>
                <a:xfrm>
                  <a:off x="9040145" y="2253171"/>
                  <a:ext cx="287242" cy="442137"/>
                  <a:chOff x="2586743" y="1317176"/>
                  <a:chExt cx="413559" cy="636564"/>
                </a:xfrm>
              </p:grpSpPr>
              <p:grpSp>
                <p:nvGrpSpPr>
                  <p:cNvPr id="52" name="Group 51">
                    <a:extLst>
                      <a:ext uri="{FF2B5EF4-FFF2-40B4-BE49-F238E27FC236}">
                        <a16:creationId xmlns:a16="http://schemas.microsoft.com/office/drawing/2014/main" id="{8CD71AC2-29C8-6C4D-925C-646378220365}"/>
                      </a:ext>
                    </a:extLst>
                  </p:cNvPr>
                  <p:cNvGrpSpPr/>
                  <p:nvPr/>
                </p:nvGrpSpPr>
                <p:grpSpPr>
                  <a:xfrm>
                    <a:off x="2586743" y="1766407"/>
                    <a:ext cx="413559" cy="187333"/>
                    <a:chOff x="2978898" y="4007224"/>
                    <a:chExt cx="631078" cy="181162"/>
                  </a:xfrm>
                </p:grpSpPr>
                <p:cxnSp>
                  <p:nvCxnSpPr>
                    <p:cNvPr id="55" name="Elbow Connector 54">
                      <a:extLst>
                        <a:ext uri="{FF2B5EF4-FFF2-40B4-BE49-F238E27FC236}">
                          <a16:creationId xmlns:a16="http://schemas.microsoft.com/office/drawing/2014/main" id="{111ACFAD-EBAA-184C-8105-50E61B0C8D5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56" name="Elbow Connector 55">
                      <a:extLst>
                        <a:ext uri="{FF2B5EF4-FFF2-40B4-BE49-F238E27FC236}">
                          <a16:creationId xmlns:a16="http://schemas.microsoft.com/office/drawing/2014/main" id="{0B1A9CF0-B31A-E944-B1A0-2A432F7CB9C0}"/>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53" name="Straight Connector 52">
                    <a:extLst>
                      <a:ext uri="{FF2B5EF4-FFF2-40B4-BE49-F238E27FC236}">
                        <a16:creationId xmlns:a16="http://schemas.microsoft.com/office/drawing/2014/main" id="{A92EF4C9-71F2-2D4A-B1D8-28D49E9788E5}"/>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4D1A9087-D524-734F-8164-E53FBDC15CCC}"/>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41" name="Oval 40">
                  <a:extLst>
                    <a:ext uri="{FF2B5EF4-FFF2-40B4-BE49-F238E27FC236}">
                      <a16:creationId xmlns:a16="http://schemas.microsoft.com/office/drawing/2014/main" id="{AE1B4635-B2F6-2A49-9129-65D45BB5EFD4}"/>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42" name="Oval 41">
                  <a:extLst>
                    <a:ext uri="{FF2B5EF4-FFF2-40B4-BE49-F238E27FC236}">
                      <a16:creationId xmlns:a16="http://schemas.microsoft.com/office/drawing/2014/main" id="{4C0F000A-C8CE-AE49-9E8C-638DA98654A2}"/>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43" name="Oval 42">
                  <a:extLst>
                    <a:ext uri="{FF2B5EF4-FFF2-40B4-BE49-F238E27FC236}">
                      <a16:creationId xmlns:a16="http://schemas.microsoft.com/office/drawing/2014/main" id="{2BA20724-4A3E-5E40-B3D0-CA738741B123}"/>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44" name="Oval 43">
                  <a:extLst>
                    <a:ext uri="{FF2B5EF4-FFF2-40B4-BE49-F238E27FC236}">
                      <a16:creationId xmlns:a16="http://schemas.microsoft.com/office/drawing/2014/main" id="{018D0BF7-D0E7-1747-8EA8-0C3D2027FEA0}"/>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45" name="Oval 44">
                  <a:extLst>
                    <a:ext uri="{FF2B5EF4-FFF2-40B4-BE49-F238E27FC236}">
                      <a16:creationId xmlns:a16="http://schemas.microsoft.com/office/drawing/2014/main" id="{A616B7D6-CB2B-0646-B94F-B4EB4BAAAA17}"/>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46" name="Group 45">
                  <a:extLst>
                    <a:ext uri="{FF2B5EF4-FFF2-40B4-BE49-F238E27FC236}">
                      <a16:creationId xmlns:a16="http://schemas.microsoft.com/office/drawing/2014/main" id="{514CA557-461F-3044-B09D-E1B5ED6021DF}"/>
                    </a:ext>
                  </a:extLst>
                </p:cNvPr>
                <p:cNvGrpSpPr/>
                <p:nvPr/>
              </p:nvGrpSpPr>
              <p:grpSpPr>
                <a:xfrm>
                  <a:off x="7996640" y="2323054"/>
                  <a:ext cx="402110" cy="219021"/>
                  <a:chOff x="7848878" y="4022302"/>
                  <a:chExt cx="447327" cy="243650"/>
                </a:xfrm>
              </p:grpSpPr>
              <p:sp>
                <p:nvSpPr>
                  <p:cNvPr id="50" name="Cube 49">
                    <a:extLst>
                      <a:ext uri="{FF2B5EF4-FFF2-40B4-BE49-F238E27FC236}">
                        <a16:creationId xmlns:a16="http://schemas.microsoft.com/office/drawing/2014/main" id="{DE906C44-AB27-2D45-827A-49D2C16B0DBE}"/>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1" name="Cube 50">
                    <a:extLst>
                      <a:ext uri="{FF2B5EF4-FFF2-40B4-BE49-F238E27FC236}">
                        <a16:creationId xmlns:a16="http://schemas.microsoft.com/office/drawing/2014/main" id="{ADC20ACD-C2D4-AA4B-935B-AEABB71E7123}"/>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47" name="Group 46">
                  <a:extLst>
                    <a:ext uri="{FF2B5EF4-FFF2-40B4-BE49-F238E27FC236}">
                      <a16:creationId xmlns:a16="http://schemas.microsoft.com/office/drawing/2014/main" id="{5FE0A287-9AB5-7148-8A0B-DCBC133AD201}"/>
                    </a:ext>
                  </a:extLst>
                </p:cNvPr>
                <p:cNvGrpSpPr/>
                <p:nvPr/>
              </p:nvGrpSpPr>
              <p:grpSpPr>
                <a:xfrm>
                  <a:off x="8626101" y="2322908"/>
                  <a:ext cx="402110" cy="219021"/>
                  <a:chOff x="7848878" y="4022302"/>
                  <a:chExt cx="447327" cy="243650"/>
                </a:xfrm>
              </p:grpSpPr>
              <p:sp>
                <p:nvSpPr>
                  <p:cNvPr id="48" name="Cube 47">
                    <a:extLst>
                      <a:ext uri="{FF2B5EF4-FFF2-40B4-BE49-F238E27FC236}">
                        <a16:creationId xmlns:a16="http://schemas.microsoft.com/office/drawing/2014/main" id="{771C34D1-68C0-D240-9C88-5332BA968F9C}"/>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9" name="Cube 48">
                    <a:extLst>
                      <a:ext uri="{FF2B5EF4-FFF2-40B4-BE49-F238E27FC236}">
                        <a16:creationId xmlns:a16="http://schemas.microsoft.com/office/drawing/2014/main" id="{E4778D18-4477-EC41-9C62-052ED15F11D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62" name="Straight Connector 61">
                <a:extLst>
                  <a:ext uri="{FF2B5EF4-FFF2-40B4-BE49-F238E27FC236}">
                    <a16:creationId xmlns:a16="http://schemas.microsoft.com/office/drawing/2014/main" id="{0EFE5DAE-C1B3-FF41-96EE-569778D27DE1}"/>
                  </a:ext>
                </a:extLst>
              </p:cNvPr>
              <p:cNvCxnSpPr>
                <a:cxnSpLocks/>
              </p:cNvCxnSpPr>
              <p:nvPr/>
            </p:nvCxnSpPr>
            <p:spPr bwMode="auto">
              <a:xfrm flipH="1">
                <a:off x="5284908" y="1546728"/>
                <a:ext cx="1491813"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63" name="TextBox 62">
                <a:extLst>
                  <a:ext uri="{FF2B5EF4-FFF2-40B4-BE49-F238E27FC236}">
                    <a16:creationId xmlns:a16="http://schemas.microsoft.com/office/drawing/2014/main" id="{A13798F6-60D5-814F-B9E2-6061047D236E}"/>
                  </a:ext>
                </a:extLst>
              </p:cNvPr>
              <p:cNvSpPr txBox="1"/>
              <p:nvPr/>
            </p:nvSpPr>
            <p:spPr>
              <a:xfrm rot="5400000">
                <a:off x="5571309" y="3769965"/>
                <a:ext cx="426536" cy="435575"/>
              </a:xfrm>
              <a:prstGeom prst="rect">
                <a:avLst/>
              </a:prstGeom>
              <a:noFill/>
            </p:spPr>
            <p:txBody>
              <a:bodyPr wrap="none" rtlCol="0">
                <a:spAutoFit/>
              </a:bodyPr>
              <a:lstStyle/>
              <a:p>
                <a:r>
                  <a:rPr lang="en-US" sz="1600" dirty="0"/>
                  <a:t>…</a:t>
                </a:r>
              </a:p>
            </p:txBody>
          </p:sp>
          <p:sp>
            <p:nvSpPr>
              <p:cNvPr id="64" name="TextBox 63">
                <a:extLst>
                  <a:ext uri="{FF2B5EF4-FFF2-40B4-BE49-F238E27FC236}">
                    <a16:creationId xmlns:a16="http://schemas.microsoft.com/office/drawing/2014/main" id="{9C48B799-2C45-764B-A2EE-D0619E40A58A}"/>
                  </a:ext>
                </a:extLst>
              </p:cNvPr>
              <p:cNvSpPr txBox="1"/>
              <p:nvPr/>
            </p:nvSpPr>
            <p:spPr>
              <a:xfrm rot="5400000">
                <a:off x="6237560" y="3769966"/>
                <a:ext cx="426536" cy="435575"/>
              </a:xfrm>
              <a:prstGeom prst="rect">
                <a:avLst/>
              </a:prstGeom>
              <a:noFill/>
            </p:spPr>
            <p:txBody>
              <a:bodyPr wrap="none" rtlCol="0">
                <a:spAutoFit/>
              </a:bodyPr>
              <a:lstStyle/>
              <a:p>
                <a:r>
                  <a:rPr lang="en-US" sz="1600" dirty="0"/>
                  <a:t>…</a:t>
                </a:r>
              </a:p>
            </p:txBody>
          </p:sp>
          <p:sp>
            <p:nvSpPr>
              <p:cNvPr id="65" name="TextBox 64">
                <a:extLst>
                  <a:ext uri="{FF2B5EF4-FFF2-40B4-BE49-F238E27FC236}">
                    <a16:creationId xmlns:a16="http://schemas.microsoft.com/office/drawing/2014/main" id="{FD779789-7F15-8B4B-92DD-EA965516B5F7}"/>
                  </a:ext>
                </a:extLst>
              </p:cNvPr>
              <p:cNvSpPr txBox="1"/>
              <p:nvPr/>
            </p:nvSpPr>
            <p:spPr>
              <a:xfrm>
                <a:off x="4984620" y="1034270"/>
                <a:ext cx="749131" cy="409102"/>
              </a:xfrm>
              <a:prstGeom prst="rect">
                <a:avLst/>
              </a:prstGeom>
              <a:noFill/>
            </p:spPr>
            <p:txBody>
              <a:bodyPr wrap="square" rtlCol="0">
                <a:spAutoFit/>
              </a:bodyPr>
              <a:lstStyle/>
              <a:p>
                <a:pPr algn="ctr"/>
                <a:r>
                  <a:rPr lang="en-US" sz="1600" i="1" dirty="0"/>
                  <a:t>BL</a:t>
                </a:r>
                <a:endParaRPr lang="en-US" sz="1600" i="1" baseline="-25000" dirty="0"/>
              </a:p>
            </p:txBody>
          </p:sp>
          <p:sp>
            <p:nvSpPr>
              <p:cNvPr id="66" name="TextBox 65">
                <a:extLst>
                  <a:ext uri="{FF2B5EF4-FFF2-40B4-BE49-F238E27FC236}">
                    <a16:creationId xmlns:a16="http://schemas.microsoft.com/office/drawing/2014/main" id="{DA14827B-C2CB-794A-A0CC-815DEA7BB8D8}"/>
                  </a:ext>
                </a:extLst>
              </p:cNvPr>
              <p:cNvSpPr txBox="1"/>
              <p:nvPr/>
            </p:nvSpPr>
            <p:spPr>
              <a:xfrm>
                <a:off x="6292528" y="1034270"/>
                <a:ext cx="749131" cy="409102"/>
              </a:xfrm>
              <a:prstGeom prst="rect">
                <a:avLst/>
              </a:prstGeom>
              <a:noFill/>
            </p:spPr>
            <p:txBody>
              <a:bodyPr wrap="square" rtlCol="0">
                <a:spAutoFit/>
              </a:bodyPr>
              <a:lstStyle/>
              <a:p>
                <a:pPr algn="ctr"/>
                <a:r>
                  <a:rPr lang="en-US" sz="1600" i="1" dirty="0"/>
                  <a:t>NBL</a:t>
                </a:r>
                <a:endParaRPr lang="en-US" sz="1600" i="1" baseline="-25000" dirty="0"/>
              </a:p>
            </p:txBody>
          </p:sp>
          <p:grpSp>
            <p:nvGrpSpPr>
              <p:cNvPr id="67" name="Group 66">
                <a:extLst>
                  <a:ext uri="{FF2B5EF4-FFF2-40B4-BE49-F238E27FC236}">
                    <a16:creationId xmlns:a16="http://schemas.microsoft.com/office/drawing/2014/main" id="{24664D90-7D28-7D4F-9C5A-D34D364581E0}"/>
                  </a:ext>
                </a:extLst>
              </p:cNvPr>
              <p:cNvGrpSpPr/>
              <p:nvPr/>
            </p:nvGrpSpPr>
            <p:grpSpPr>
              <a:xfrm>
                <a:off x="5585677" y="2018653"/>
                <a:ext cx="358118" cy="220262"/>
                <a:chOff x="2238667" y="1509786"/>
                <a:chExt cx="425767" cy="751974"/>
              </a:xfrm>
            </p:grpSpPr>
            <p:sp>
              <p:nvSpPr>
                <p:cNvPr id="68" name="Arc 67">
                  <a:extLst>
                    <a:ext uri="{FF2B5EF4-FFF2-40B4-BE49-F238E27FC236}">
                      <a16:creationId xmlns:a16="http://schemas.microsoft.com/office/drawing/2014/main" id="{9AC5AAE7-8800-BD4A-BD0B-BCE52A076C9E}"/>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69" name="Triangle 68">
                  <a:extLst>
                    <a:ext uri="{FF2B5EF4-FFF2-40B4-BE49-F238E27FC236}">
                      <a16:creationId xmlns:a16="http://schemas.microsoft.com/office/drawing/2014/main" id="{2ACF1C67-397E-4B4A-B730-7A4233158F82}"/>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70" name="Group 69">
                <a:extLst>
                  <a:ext uri="{FF2B5EF4-FFF2-40B4-BE49-F238E27FC236}">
                    <a16:creationId xmlns:a16="http://schemas.microsoft.com/office/drawing/2014/main" id="{66D3D4F7-B5D1-414A-A960-FA12C1C57A4E}"/>
                  </a:ext>
                </a:extLst>
              </p:cNvPr>
              <p:cNvGrpSpPr/>
              <p:nvPr/>
            </p:nvGrpSpPr>
            <p:grpSpPr>
              <a:xfrm>
                <a:off x="5358013" y="2259352"/>
                <a:ext cx="1359489" cy="378520"/>
                <a:chOff x="7596493" y="2220710"/>
                <a:chExt cx="1773566" cy="525765"/>
              </a:xfrm>
            </p:grpSpPr>
            <p:grpSp>
              <p:nvGrpSpPr>
                <p:cNvPr id="71" name="Group 70">
                  <a:extLst>
                    <a:ext uri="{FF2B5EF4-FFF2-40B4-BE49-F238E27FC236}">
                      <a16:creationId xmlns:a16="http://schemas.microsoft.com/office/drawing/2014/main" id="{896D6538-B57C-8749-BE27-9DCF6C25FCDC}"/>
                    </a:ext>
                  </a:extLst>
                </p:cNvPr>
                <p:cNvGrpSpPr/>
                <p:nvPr/>
              </p:nvGrpSpPr>
              <p:grpSpPr>
                <a:xfrm>
                  <a:off x="7626181" y="2266923"/>
                  <a:ext cx="287242" cy="445312"/>
                  <a:chOff x="2586743" y="1312601"/>
                  <a:chExt cx="413559" cy="641139"/>
                </a:xfrm>
              </p:grpSpPr>
              <p:grpSp>
                <p:nvGrpSpPr>
                  <p:cNvPr id="96" name="Group 95">
                    <a:extLst>
                      <a:ext uri="{FF2B5EF4-FFF2-40B4-BE49-F238E27FC236}">
                        <a16:creationId xmlns:a16="http://schemas.microsoft.com/office/drawing/2014/main" id="{60D4435F-530C-4749-BFA4-437042CCFABD}"/>
                      </a:ext>
                    </a:extLst>
                  </p:cNvPr>
                  <p:cNvGrpSpPr/>
                  <p:nvPr/>
                </p:nvGrpSpPr>
                <p:grpSpPr>
                  <a:xfrm>
                    <a:off x="2586743" y="1766407"/>
                    <a:ext cx="413559" cy="187333"/>
                    <a:chOff x="2978898" y="4007224"/>
                    <a:chExt cx="631078" cy="181162"/>
                  </a:xfrm>
                </p:grpSpPr>
                <p:cxnSp>
                  <p:nvCxnSpPr>
                    <p:cNvPr id="99" name="Elbow Connector 98">
                      <a:extLst>
                        <a:ext uri="{FF2B5EF4-FFF2-40B4-BE49-F238E27FC236}">
                          <a16:creationId xmlns:a16="http://schemas.microsoft.com/office/drawing/2014/main" id="{9C47DE75-2DF1-9640-AC5C-BE6A493EB8D1}"/>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00" name="Elbow Connector 99">
                      <a:extLst>
                        <a:ext uri="{FF2B5EF4-FFF2-40B4-BE49-F238E27FC236}">
                          <a16:creationId xmlns:a16="http://schemas.microsoft.com/office/drawing/2014/main" id="{82FFDA7D-2F68-8D4C-9CC6-7B69DD6483E6}"/>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97" name="Straight Connector 96">
                    <a:extLst>
                      <a:ext uri="{FF2B5EF4-FFF2-40B4-BE49-F238E27FC236}">
                        <a16:creationId xmlns:a16="http://schemas.microsoft.com/office/drawing/2014/main" id="{41D60832-E881-0A42-B73B-D04335BA3F9B}"/>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2D983772-B072-D14A-9235-125BA72C6EB4}"/>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72" name="Straight Connector 71">
                  <a:extLst>
                    <a:ext uri="{FF2B5EF4-FFF2-40B4-BE49-F238E27FC236}">
                      <a16:creationId xmlns:a16="http://schemas.microsoft.com/office/drawing/2014/main" id="{C1E26965-C7D5-964F-ABD4-75899C6539AD}"/>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3" name="Straight Connector 72">
                  <a:extLst>
                    <a:ext uri="{FF2B5EF4-FFF2-40B4-BE49-F238E27FC236}">
                      <a16:creationId xmlns:a16="http://schemas.microsoft.com/office/drawing/2014/main" id="{BE909339-F240-A046-8846-155FABCCD64F}"/>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4" name="Straight Connector 73">
                  <a:extLst>
                    <a:ext uri="{FF2B5EF4-FFF2-40B4-BE49-F238E27FC236}">
                      <a16:creationId xmlns:a16="http://schemas.microsoft.com/office/drawing/2014/main" id="{B2909BE3-ADE8-B644-898F-47D481F25B06}"/>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5" name="Straight Connector 74">
                  <a:extLst>
                    <a:ext uri="{FF2B5EF4-FFF2-40B4-BE49-F238E27FC236}">
                      <a16:creationId xmlns:a16="http://schemas.microsoft.com/office/drawing/2014/main" id="{2705CEE2-91FA-6246-9DDC-57A014EB40F0}"/>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6" name="Straight Connector 75">
                  <a:extLst>
                    <a:ext uri="{FF2B5EF4-FFF2-40B4-BE49-F238E27FC236}">
                      <a16:creationId xmlns:a16="http://schemas.microsoft.com/office/drawing/2014/main" id="{7D4D4DF4-740E-9049-BD6E-75CFC23A467D}"/>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7" name="Straight Connector 76">
                  <a:extLst>
                    <a:ext uri="{FF2B5EF4-FFF2-40B4-BE49-F238E27FC236}">
                      <a16:creationId xmlns:a16="http://schemas.microsoft.com/office/drawing/2014/main" id="{B8946D44-8A6D-9A4B-9B43-0589C7B79F80}"/>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8" name="Straight Connector 77">
                  <a:extLst>
                    <a:ext uri="{FF2B5EF4-FFF2-40B4-BE49-F238E27FC236}">
                      <a16:creationId xmlns:a16="http://schemas.microsoft.com/office/drawing/2014/main" id="{E94AA84F-8F6A-3344-A79E-08A64AD46745}"/>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79" name="Group 78">
                  <a:extLst>
                    <a:ext uri="{FF2B5EF4-FFF2-40B4-BE49-F238E27FC236}">
                      <a16:creationId xmlns:a16="http://schemas.microsoft.com/office/drawing/2014/main" id="{60723FE5-766E-554E-B42A-56CE89CF3F31}"/>
                    </a:ext>
                  </a:extLst>
                </p:cNvPr>
                <p:cNvGrpSpPr/>
                <p:nvPr/>
              </p:nvGrpSpPr>
              <p:grpSpPr>
                <a:xfrm>
                  <a:off x="9040145" y="2253171"/>
                  <a:ext cx="287242" cy="442137"/>
                  <a:chOff x="2586743" y="1317176"/>
                  <a:chExt cx="413559" cy="636564"/>
                </a:xfrm>
              </p:grpSpPr>
              <p:grpSp>
                <p:nvGrpSpPr>
                  <p:cNvPr id="91" name="Group 90">
                    <a:extLst>
                      <a:ext uri="{FF2B5EF4-FFF2-40B4-BE49-F238E27FC236}">
                        <a16:creationId xmlns:a16="http://schemas.microsoft.com/office/drawing/2014/main" id="{CFA83D7F-F16B-CA4C-BAB6-D56822AA1EEF}"/>
                      </a:ext>
                    </a:extLst>
                  </p:cNvPr>
                  <p:cNvGrpSpPr/>
                  <p:nvPr/>
                </p:nvGrpSpPr>
                <p:grpSpPr>
                  <a:xfrm>
                    <a:off x="2586743" y="1766407"/>
                    <a:ext cx="413559" cy="187333"/>
                    <a:chOff x="2978898" y="4007224"/>
                    <a:chExt cx="631078" cy="181162"/>
                  </a:xfrm>
                </p:grpSpPr>
                <p:cxnSp>
                  <p:nvCxnSpPr>
                    <p:cNvPr id="94" name="Elbow Connector 93">
                      <a:extLst>
                        <a:ext uri="{FF2B5EF4-FFF2-40B4-BE49-F238E27FC236}">
                          <a16:creationId xmlns:a16="http://schemas.microsoft.com/office/drawing/2014/main" id="{9D27C1F7-6E72-2844-91F4-64D85D07585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95" name="Elbow Connector 94">
                      <a:extLst>
                        <a:ext uri="{FF2B5EF4-FFF2-40B4-BE49-F238E27FC236}">
                          <a16:creationId xmlns:a16="http://schemas.microsoft.com/office/drawing/2014/main" id="{F4EFF144-778F-904A-9EA2-DD0A4D419A38}"/>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92" name="Straight Connector 91">
                    <a:extLst>
                      <a:ext uri="{FF2B5EF4-FFF2-40B4-BE49-F238E27FC236}">
                        <a16:creationId xmlns:a16="http://schemas.microsoft.com/office/drawing/2014/main" id="{AB547C83-5351-7D4C-9056-49BFE03B1E31}"/>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913CA9DC-92F0-E346-BAE9-8B38C016C461}"/>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80" name="Oval 79">
                  <a:extLst>
                    <a:ext uri="{FF2B5EF4-FFF2-40B4-BE49-F238E27FC236}">
                      <a16:creationId xmlns:a16="http://schemas.microsoft.com/office/drawing/2014/main" id="{856BFF28-3C18-284D-8371-3046B4673263}"/>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81" name="Oval 80">
                  <a:extLst>
                    <a:ext uri="{FF2B5EF4-FFF2-40B4-BE49-F238E27FC236}">
                      <a16:creationId xmlns:a16="http://schemas.microsoft.com/office/drawing/2014/main" id="{1665826C-17B6-1843-B943-78B719108606}"/>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82" name="Oval 81">
                  <a:extLst>
                    <a:ext uri="{FF2B5EF4-FFF2-40B4-BE49-F238E27FC236}">
                      <a16:creationId xmlns:a16="http://schemas.microsoft.com/office/drawing/2014/main" id="{CD15792D-DB8E-BC4B-ADAA-4DDE01B2EB8C}"/>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83" name="Oval 82">
                  <a:extLst>
                    <a:ext uri="{FF2B5EF4-FFF2-40B4-BE49-F238E27FC236}">
                      <a16:creationId xmlns:a16="http://schemas.microsoft.com/office/drawing/2014/main" id="{F6FE94EE-2DF5-464A-BEC2-FB30E3291295}"/>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84" name="Oval 83">
                  <a:extLst>
                    <a:ext uri="{FF2B5EF4-FFF2-40B4-BE49-F238E27FC236}">
                      <a16:creationId xmlns:a16="http://schemas.microsoft.com/office/drawing/2014/main" id="{209AC2D6-CB92-044E-ABF6-9930D8C068ED}"/>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85" name="Group 84">
                  <a:extLst>
                    <a:ext uri="{FF2B5EF4-FFF2-40B4-BE49-F238E27FC236}">
                      <a16:creationId xmlns:a16="http://schemas.microsoft.com/office/drawing/2014/main" id="{A9956759-7513-574E-9495-342DC6903D60}"/>
                    </a:ext>
                  </a:extLst>
                </p:cNvPr>
                <p:cNvGrpSpPr/>
                <p:nvPr/>
              </p:nvGrpSpPr>
              <p:grpSpPr>
                <a:xfrm>
                  <a:off x="7996640" y="2323054"/>
                  <a:ext cx="402110" cy="219021"/>
                  <a:chOff x="7848878" y="4022302"/>
                  <a:chExt cx="447327" cy="243650"/>
                </a:xfrm>
              </p:grpSpPr>
              <p:sp>
                <p:nvSpPr>
                  <p:cNvPr id="89" name="Cube 88">
                    <a:extLst>
                      <a:ext uri="{FF2B5EF4-FFF2-40B4-BE49-F238E27FC236}">
                        <a16:creationId xmlns:a16="http://schemas.microsoft.com/office/drawing/2014/main" id="{FCC9E91B-7A64-B545-8695-A3B7C5B495E4}"/>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0" name="Cube 89">
                    <a:extLst>
                      <a:ext uri="{FF2B5EF4-FFF2-40B4-BE49-F238E27FC236}">
                        <a16:creationId xmlns:a16="http://schemas.microsoft.com/office/drawing/2014/main" id="{861D1560-A4F1-AE45-A40F-9DCBD58D706A}"/>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86" name="Group 85">
                  <a:extLst>
                    <a:ext uri="{FF2B5EF4-FFF2-40B4-BE49-F238E27FC236}">
                      <a16:creationId xmlns:a16="http://schemas.microsoft.com/office/drawing/2014/main" id="{C1947155-0452-D74F-8C3C-6172BF8D1F29}"/>
                    </a:ext>
                  </a:extLst>
                </p:cNvPr>
                <p:cNvGrpSpPr/>
                <p:nvPr/>
              </p:nvGrpSpPr>
              <p:grpSpPr>
                <a:xfrm>
                  <a:off x="8626101" y="2322908"/>
                  <a:ext cx="402110" cy="219021"/>
                  <a:chOff x="7848878" y="4022302"/>
                  <a:chExt cx="447327" cy="243650"/>
                </a:xfrm>
              </p:grpSpPr>
              <p:sp>
                <p:nvSpPr>
                  <p:cNvPr id="87" name="Cube 86">
                    <a:extLst>
                      <a:ext uri="{FF2B5EF4-FFF2-40B4-BE49-F238E27FC236}">
                        <a16:creationId xmlns:a16="http://schemas.microsoft.com/office/drawing/2014/main" id="{A9FE78A6-8762-0E4E-8E53-D12BB6FAF553}"/>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88" name="Cube 87">
                    <a:extLst>
                      <a:ext uri="{FF2B5EF4-FFF2-40B4-BE49-F238E27FC236}">
                        <a16:creationId xmlns:a16="http://schemas.microsoft.com/office/drawing/2014/main" id="{E719DC78-3B74-BA49-A5F7-BA07D12AB6B4}"/>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101" name="Straight Connector 100">
                <a:extLst>
                  <a:ext uri="{FF2B5EF4-FFF2-40B4-BE49-F238E27FC236}">
                    <a16:creationId xmlns:a16="http://schemas.microsoft.com/office/drawing/2014/main" id="{25B957A4-D2FD-6F4E-97B3-E241877DEE10}"/>
                  </a:ext>
                </a:extLst>
              </p:cNvPr>
              <p:cNvCxnSpPr>
                <a:cxnSpLocks/>
              </p:cNvCxnSpPr>
              <p:nvPr/>
            </p:nvCxnSpPr>
            <p:spPr bwMode="auto">
              <a:xfrm flipH="1">
                <a:off x="5268804" y="2282028"/>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02" name="Group 101">
                <a:extLst>
                  <a:ext uri="{FF2B5EF4-FFF2-40B4-BE49-F238E27FC236}">
                    <a16:creationId xmlns:a16="http://schemas.microsoft.com/office/drawing/2014/main" id="{B5328140-B095-C440-A79C-2DBD5EDC371D}"/>
                  </a:ext>
                </a:extLst>
              </p:cNvPr>
              <p:cNvGrpSpPr/>
              <p:nvPr/>
            </p:nvGrpSpPr>
            <p:grpSpPr>
              <a:xfrm flipH="1">
                <a:off x="6093014" y="2681261"/>
                <a:ext cx="303197" cy="217758"/>
                <a:chOff x="2238667" y="1509786"/>
                <a:chExt cx="428621" cy="751974"/>
              </a:xfrm>
            </p:grpSpPr>
            <p:sp>
              <p:nvSpPr>
                <p:cNvPr id="103" name="Arc 102">
                  <a:extLst>
                    <a:ext uri="{FF2B5EF4-FFF2-40B4-BE49-F238E27FC236}">
                      <a16:creationId xmlns:a16="http://schemas.microsoft.com/office/drawing/2014/main" id="{B49A859E-04B6-EE45-822A-66AB8FD9BB19}"/>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04" name="Triangle 103">
                  <a:extLst>
                    <a:ext uri="{FF2B5EF4-FFF2-40B4-BE49-F238E27FC236}">
                      <a16:creationId xmlns:a16="http://schemas.microsoft.com/office/drawing/2014/main" id="{051677BC-4EF7-8444-8E27-D6CED5D3D1C0}"/>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05" name="Group 104">
                <a:extLst>
                  <a:ext uri="{FF2B5EF4-FFF2-40B4-BE49-F238E27FC236}">
                    <a16:creationId xmlns:a16="http://schemas.microsoft.com/office/drawing/2014/main" id="{E2D97A68-25BF-6C4C-AF93-2A09E9A0C444}"/>
                  </a:ext>
                </a:extLst>
              </p:cNvPr>
              <p:cNvGrpSpPr/>
              <p:nvPr/>
            </p:nvGrpSpPr>
            <p:grpSpPr>
              <a:xfrm>
                <a:off x="5597677" y="2678348"/>
                <a:ext cx="358118" cy="220262"/>
                <a:chOff x="2238667" y="1509786"/>
                <a:chExt cx="425767" cy="751974"/>
              </a:xfrm>
            </p:grpSpPr>
            <p:sp>
              <p:nvSpPr>
                <p:cNvPr id="106" name="Arc 105">
                  <a:extLst>
                    <a:ext uri="{FF2B5EF4-FFF2-40B4-BE49-F238E27FC236}">
                      <a16:creationId xmlns:a16="http://schemas.microsoft.com/office/drawing/2014/main" id="{82E905F1-9F0E-0F49-81BA-B621AB5A8A3E}"/>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07" name="Triangle 106">
                  <a:extLst>
                    <a:ext uri="{FF2B5EF4-FFF2-40B4-BE49-F238E27FC236}">
                      <a16:creationId xmlns:a16="http://schemas.microsoft.com/office/drawing/2014/main" id="{2B688528-8DCA-D041-A55A-19C70D01A9CB}"/>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08" name="Group 107">
                <a:extLst>
                  <a:ext uri="{FF2B5EF4-FFF2-40B4-BE49-F238E27FC236}">
                    <a16:creationId xmlns:a16="http://schemas.microsoft.com/office/drawing/2014/main" id="{FC0171FE-CA6C-6C45-B2BA-3F92EE8DCDD3}"/>
                  </a:ext>
                </a:extLst>
              </p:cNvPr>
              <p:cNvGrpSpPr/>
              <p:nvPr/>
            </p:nvGrpSpPr>
            <p:grpSpPr>
              <a:xfrm>
                <a:off x="5358013" y="2891489"/>
                <a:ext cx="1359489" cy="378520"/>
                <a:chOff x="7596493" y="2220710"/>
                <a:chExt cx="1773566" cy="525765"/>
              </a:xfrm>
            </p:grpSpPr>
            <p:grpSp>
              <p:nvGrpSpPr>
                <p:cNvPr id="109" name="Group 108">
                  <a:extLst>
                    <a:ext uri="{FF2B5EF4-FFF2-40B4-BE49-F238E27FC236}">
                      <a16:creationId xmlns:a16="http://schemas.microsoft.com/office/drawing/2014/main" id="{1E7A6E34-EF4A-4642-A5E6-1D6A386C8480}"/>
                    </a:ext>
                  </a:extLst>
                </p:cNvPr>
                <p:cNvGrpSpPr/>
                <p:nvPr/>
              </p:nvGrpSpPr>
              <p:grpSpPr>
                <a:xfrm>
                  <a:off x="7626181" y="2266923"/>
                  <a:ext cx="287242" cy="445312"/>
                  <a:chOff x="2586743" y="1312601"/>
                  <a:chExt cx="413559" cy="641139"/>
                </a:xfrm>
              </p:grpSpPr>
              <p:grpSp>
                <p:nvGrpSpPr>
                  <p:cNvPr id="134" name="Group 133">
                    <a:extLst>
                      <a:ext uri="{FF2B5EF4-FFF2-40B4-BE49-F238E27FC236}">
                        <a16:creationId xmlns:a16="http://schemas.microsoft.com/office/drawing/2014/main" id="{767ED6D6-8587-0A4F-8BB9-F430636681E8}"/>
                      </a:ext>
                    </a:extLst>
                  </p:cNvPr>
                  <p:cNvGrpSpPr/>
                  <p:nvPr/>
                </p:nvGrpSpPr>
                <p:grpSpPr>
                  <a:xfrm>
                    <a:off x="2586743" y="1766407"/>
                    <a:ext cx="413559" cy="187333"/>
                    <a:chOff x="2978898" y="4007224"/>
                    <a:chExt cx="631078" cy="181162"/>
                  </a:xfrm>
                </p:grpSpPr>
                <p:cxnSp>
                  <p:nvCxnSpPr>
                    <p:cNvPr id="137" name="Elbow Connector 136">
                      <a:extLst>
                        <a:ext uri="{FF2B5EF4-FFF2-40B4-BE49-F238E27FC236}">
                          <a16:creationId xmlns:a16="http://schemas.microsoft.com/office/drawing/2014/main" id="{22AA27F5-CB8B-5940-A587-43E356C82623}"/>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38" name="Elbow Connector 137">
                      <a:extLst>
                        <a:ext uri="{FF2B5EF4-FFF2-40B4-BE49-F238E27FC236}">
                          <a16:creationId xmlns:a16="http://schemas.microsoft.com/office/drawing/2014/main" id="{CEC0D392-3E20-DC4C-BFA4-71BAFD00D70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35" name="Straight Connector 134">
                    <a:extLst>
                      <a:ext uri="{FF2B5EF4-FFF2-40B4-BE49-F238E27FC236}">
                        <a16:creationId xmlns:a16="http://schemas.microsoft.com/office/drawing/2014/main" id="{3E999428-B73A-784D-B1B6-9A41B825FC1E}"/>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18D23508-6BC1-1141-A9F1-31CE9CDB049D}"/>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10" name="Straight Connector 109">
                  <a:extLst>
                    <a:ext uri="{FF2B5EF4-FFF2-40B4-BE49-F238E27FC236}">
                      <a16:creationId xmlns:a16="http://schemas.microsoft.com/office/drawing/2014/main" id="{2DE9F5CB-B9F7-2B4F-8A7F-27941B319A69}"/>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1" name="Straight Connector 110">
                  <a:extLst>
                    <a:ext uri="{FF2B5EF4-FFF2-40B4-BE49-F238E27FC236}">
                      <a16:creationId xmlns:a16="http://schemas.microsoft.com/office/drawing/2014/main" id="{BE877BAE-0FC7-7E4E-AE4E-F783953CB8ED}"/>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2" name="Straight Connector 111">
                  <a:extLst>
                    <a:ext uri="{FF2B5EF4-FFF2-40B4-BE49-F238E27FC236}">
                      <a16:creationId xmlns:a16="http://schemas.microsoft.com/office/drawing/2014/main" id="{9ACCDCF0-CF98-1C46-AD90-90A0208F7D98}"/>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3" name="Straight Connector 112">
                  <a:extLst>
                    <a:ext uri="{FF2B5EF4-FFF2-40B4-BE49-F238E27FC236}">
                      <a16:creationId xmlns:a16="http://schemas.microsoft.com/office/drawing/2014/main" id="{5D76B2E4-14CF-2B41-B9DF-C1D26ED7F2B1}"/>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4" name="Straight Connector 113">
                  <a:extLst>
                    <a:ext uri="{FF2B5EF4-FFF2-40B4-BE49-F238E27FC236}">
                      <a16:creationId xmlns:a16="http://schemas.microsoft.com/office/drawing/2014/main" id="{02020191-673E-B842-B390-1A06F1A788AE}"/>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5" name="Straight Connector 114">
                  <a:extLst>
                    <a:ext uri="{FF2B5EF4-FFF2-40B4-BE49-F238E27FC236}">
                      <a16:creationId xmlns:a16="http://schemas.microsoft.com/office/drawing/2014/main" id="{6D70576B-4179-1D4F-A12F-C376CA9AA33C}"/>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6" name="Straight Connector 115">
                  <a:extLst>
                    <a:ext uri="{FF2B5EF4-FFF2-40B4-BE49-F238E27FC236}">
                      <a16:creationId xmlns:a16="http://schemas.microsoft.com/office/drawing/2014/main" id="{F34D036D-3F4D-2F4C-BEF3-18496661222E}"/>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17" name="Group 116">
                  <a:extLst>
                    <a:ext uri="{FF2B5EF4-FFF2-40B4-BE49-F238E27FC236}">
                      <a16:creationId xmlns:a16="http://schemas.microsoft.com/office/drawing/2014/main" id="{88AB9098-85E8-5D47-B94E-37A4AB1C2422}"/>
                    </a:ext>
                  </a:extLst>
                </p:cNvPr>
                <p:cNvGrpSpPr/>
                <p:nvPr/>
              </p:nvGrpSpPr>
              <p:grpSpPr>
                <a:xfrm>
                  <a:off x="9040145" y="2253171"/>
                  <a:ext cx="287242" cy="442137"/>
                  <a:chOff x="2586743" y="1317176"/>
                  <a:chExt cx="413559" cy="636564"/>
                </a:xfrm>
              </p:grpSpPr>
              <p:grpSp>
                <p:nvGrpSpPr>
                  <p:cNvPr id="129" name="Group 128">
                    <a:extLst>
                      <a:ext uri="{FF2B5EF4-FFF2-40B4-BE49-F238E27FC236}">
                        <a16:creationId xmlns:a16="http://schemas.microsoft.com/office/drawing/2014/main" id="{985071A5-6A48-FF49-B0FA-F0D3C73042B2}"/>
                      </a:ext>
                    </a:extLst>
                  </p:cNvPr>
                  <p:cNvGrpSpPr/>
                  <p:nvPr/>
                </p:nvGrpSpPr>
                <p:grpSpPr>
                  <a:xfrm>
                    <a:off x="2586743" y="1766407"/>
                    <a:ext cx="413559" cy="187333"/>
                    <a:chOff x="2978898" y="4007224"/>
                    <a:chExt cx="631078" cy="181162"/>
                  </a:xfrm>
                </p:grpSpPr>
                <p:cxnSp>
                  <p:nvCxnSpPr>
                    <p:cNvPr id="132" name="Elbow Connector 131">
                      <a:extLst>
                        <a:ext uri="{FF2B5EF4-FFF2-40B4-BE49-F238E27FC236}">
                          <a16:creationId xmlns:a16="http://schemas.microsoft.com/office/drawing/2014/main" id="{3119025F-F5C9-E44A-9B63-7EC9BF671D00}"/>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33" name="Elbow Connector 132">
                      <a:extLst>
                        <a:ext uri="{FF2B5EF4-FFF2-40B4-BE49-F238E27FC236}">
                          <a16:creationId xmlns:a16="http://schemas.microsoft.com/office/drawing/2014/main" id="{808F7716-B75B-064B-ADA3-197E23824FA5}"/>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30" name="Straight Connector 129">
                    <a:extLst>
                      <a:ext uri="{FF2B5EF4-FFF2-40B4-BE49-F238E27FC236}">
                        <a16:creationId xmlns:a16="http://schemas.microsoft.com/office/drawing/2014/main" id="{F2E6103C-1C8C-A94E-B28E-E69722217F3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6D6D0755-2753-3040-A3BB-06A3E01FEB03}"/>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18" name="Oval 117">
                  <a:extLst>
                    <a:ext uri="{FF2B5EF4-FFF2-40B4-BE49-F238E27FC236}">
                      <a16:creationId xmlns:a16="http://schemas.microsoft.com/office/drawing/2014/main" id="{9574F2B2-9B62-3846-95D0-FB77CE859EDD}"/>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19" name="Oval 118">
                  <a:extLst>
                    <a:ext uri="{FF2B5EF4-FFF2-40B4-BE49-F238E27FC236}">
                      <a16:creationId xmlns:a16="http://schemas.microsoft.com/office/drawing/2014/main" id="{396C250D-4F79-D04D-ABB1-C4E1EB58F749}"/>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20" name="Oval 119">
                  <a:extLst>
                    <a:ext uri="{FF2B5EF4-FFF2-40B4-BE49-F238E27FC236}">
                      <a16:creationId xmlns:a16="http://schemas.microsoft.com/office/drawing/2014/main" id="{4D470A4D-65C4-674C-AEB2-493EC18E83F0}"/>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21" name="Oval 120">
                  <a:extLst>
                    <a:ext uri="{FF2B5EF4-FFF2-40B4-BE49-F238E27FC236}">
                      <a16:creationId xmlns:a16="http://schemas.microsoft.com/office/drawing/2014/main" id="{2340DB98-3C42-B045-BA6E-9992F5354EFC}"/>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22" name="Oval 121">
                  <a:extLst>
                    <a:ext uri="{FF2B5EF4-FFF2-40B4-BE49-F238E27FC236}">
                      <a16:creationId xmlns:a16="http://schemas.microsoft.com/office/drawing/2014/main" id="{5F1F933F-575A-8D43-B72C-9D22AF060F88}"/>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123" name="Group 122">
                  <a:extLst>
                    <a:ext uri="{FF2B5EF4-FFF2-40B4-BE49-F238E27FC236}">
                      <a16:creationId xmlns:a16="http://schemas.microsoft.com/office/drawing/2014/main" id="{C6E169A3-1CCF-2445-AB41-2746C18B9805}"/>
                    </a:ext>
                  </a:extLst>
                </p:cNvPr>
                <p:cNvGrpSpPr/>
                <p:nvPr/>
              </p:nvGrpSpPr>
              <p:grpSpPr>
                <a:xfrm>
                  <a:off x="7996640" y="2323054"/>
                  <a:ext cx="402110" cy="219021"/>
                  <a:chOff x="7848878" y="4022302"/>
                  <a:chExt cx="447327" cy="243650"/>
                </a:xfrm>
              </p:grpSpPr>
              <p:sp>
                <p:nvSpPr>
                  <p:cNvPr id="127" name="Cube 126">
                    <a:extLst>
                      <a:ext uri="{FF2B5EF4-FFF2-40B4-BE49-F238E27FC236}">
                        <a16:creationId xmlns:a16="http://schemas.microsoft.com/office/drawing/2014/main" id="{F7EE5885-204C-054E-B6E8-C4961A2DE29A}"/>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8" name="Cube 127">
                    <a:extLst>
                      <a:ext uri="{FF2B5EF4-FFF2-40B4-BE49-F238E27FC236}">
                        <a16:creationId xmlns:a16="http://schemas.microsoft.com/office/drawing/2014/main" id="{156C3ED6-6D83-8C40-A006-834F4802A410}"/>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24" name="Group 123">
                  <a:extLst>
                    <a:ext uri="{FF2B5EF4-FFF2-40B4-BE49-F238E27FC236}">
                      <a16:creationId xmlns:a16="http://schemas.microsoft.com/office/drawing/2014/main" id="{5DF3DF8B-F9CA-7646-BFF7-688CA99D4E64}"/>
                    </a:ext>
                  </a:extLst>
                </p:cNvPr>
                <p:cNvGrpSpPr/>
                <p:nvPr/>
              </p:nvGrpSpPr>
              <p:grpSpPr>
                <a:xfrm>
                  <a:off x="8626101" y="2322908"/>
                  <a:ext cx="402110" cy="219021"/>
                  <a:chOff x="7848878" y="4022302"/>
                  <a:chExt cx="447327" cy="243650"/>
                </a:xfrm>
              </p:grpSpPr>
              <p:sp>
                <p:nvSpPr>
                  <p:cNvPr id="125" name="Cube 124">
                    <a:extLst>
                      <a:ext uri="{FF2B5EF4-FFF2-40B4-BE49-F238E27FC236}">
                        <a16:creationId xmlns:a16="http://schemas.microsoft.com/office/drawing/2014/main" id="{050CD4BC-E853-C845-A376-544A91E4D03C}"/>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6" name="Cube 125">
                    <a:extLst>
                      <a:ext uri="{FF2B5EF4-FFF2-40B4-BE49-F238E27FC236}">
                        <a16:creationId xmlns:a16="http://schemas.microsoft.com/office/drawing/2014/main" id="{EE6F99D2-8379-474C-9158-B7476447AD9E}"/>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139" name="Straight Connector 138">
                <a:extLst>
                  <a:ext uri="{FF2B5EF4-FFF2-40B4-BE49-F238E27FC236}">
                    <a16:creationId xmlns:a16="http://schemas.microsoft.com/office/drawing/2014/main" id="{BC4342AE-09D7-BE46-AB15-25CAF7527C09}"/>
                  </a:ext>
                </a:extLst>
              </p:cNvPr>
              <p:cNvCxnSpPr>
                <a:cxnSpLocks/>
              </p:cNvCxnSpPr>
              <p:nvPr/>
            </p:nvCxnSpPr>
            <p:spPr bwMode="auto">
              <a:xfrm flipH="1">
                <a:off x="5268804" y="2914165"/>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40" name="Group 139">
                <a:extLst>
                  <a:ext uri="{FF2B5EF4-FFF2-40B4-BE49-F238E27FC236}">
                    <a16:creationId xmlns:a16="http://schemas.microsoft.com/office/drawing/2014/main" id="{E6604137-298F-764B-91BF-83819C87CA94}"/>
                  </a:ext>
                </a:extLst>
              </p:cNvPr>
              <p:cNvGrpSpPr/>
              <p:nvPr/>
            </p:nvGrpSpPr>
            <p:grpSpPr>
              <a:xfrm>
                <a:off x="5597677" y="3309698"/>
                <a:ext cx="358118" cy="220262"/>
                <a:chOff x="2238667" y="1509786"/>
                <a:chExt cx="425767" cy="751974"/>
              </a:xfrm>
            </p:grpSpPr>
            <p:sp>
              <p:nvSpPr>
                <p:cNvPr id="141" name="Arc 140">
                  <a:extLst>
                    <a:ext uri="{FF2B5EF4-FFF2-40B4-BE49-F238E27FC236}">
                      <a16:creationId xmlns:a16="http://schemas.microsoft.com/office/drawing/2014/main" id="{6A0F1BE9-3780-6D4C-8BA7-045035D0BD24}"/>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42" name="Triangle 141">
                  <a:extLst>
                    <a:ext uri="{FF2B5EF4-FFF2-40B4-BE49-F238E27FC236}">
                      <a16:creationId xmlns:a16="http://schemas.microsoft.com/office/drawing/2014/main" id="{1A0CC5E4-16BF-CC45-93C1-25BFD501A67E}"/>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143" name="TextBox 142">
                <a:extLst>
                  <a:ext uri="{FF2B5EF4-FFF2-40B4-BE49-F238E27FC236}">
                    <a16:creationId xmlns:a16="http://schemas.microsoft.com/office/drawing/2014/main" id="{BCD68EF5-B975-EE40-9AE9-E71F90FBFA45}"/>
                  </a:ext>
                </a:extLst>
              </p:cNvPr>
              <p:cNvSpPr txBox="1"/>
              <p:nvPr/>
            </p:nvSpPr>
            <p:spPr>
              <a:xfrm>
                <a:off x="5598090" y="1034270"/>
                <a:ext cx="749131" cy="409102"/>
              </a:xfrm>
              <a:prstGeom prst="rect">
                <a:avLst/>
              </a:prstGeom>
              <a:noFill/>
            </p:spPr>
            <p:txBody>
              <a:bodyPr wrap="square" rtlCol="0">
                <a:spAutoFit/>
              </a:bodyPr>
              <a:lstStyle/>
              <a:p>
                <a:pPr algn="ctr"/>
                <a:r>
                  <a:rPr lang="en-US" sz="1600" i="1" dirty="0"/>
                  <a:t>CSL</a:t>
                </a:r>
                <a:endParaRPr lang="en-US" sz="1600" i="1" baseline="-25000" dirty="0"/>
              </a:p>
            </p:txBody>
          </p:sp>
          <p:cxnSp>
            <p:nvCxnSpPr>
              <p:cNvPr id="144" name="Straight Connector 143">
                <a:extLst>
                  <a:ext uri="{FF2B5EF4-FFF2-40B4-BE49-F238E27FC236}">
                    <a16:creationId xmlns:a16="http://schemas.microsoft.com/office/drawing/2014/main" id="{6E49E728-AD57-6644-9856-8464C993B3AA}"/>
                  </a:ext>
                </a:extLst>
              </p:cNvPr>
              <p:cNvCxnSpPr>
                <a:cxnSpLocks/>
              </p:cNvCxnSpPr>
              <p:nvPr/>
            </p:nvCxnSpPr>
            <p:spPr bwMode="auto">
              <a:xfrm flipH="1">
                <a:off x="5284907" y="1632447"/>
                <a:ext cx="146172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51" name="Group 150">
                <a:extLst>
                  <a:ext uri="{FF2B5EF4-FFF2-40B4-BE49-F238E27FC236}">
                    <a16:creationId xmlns:a16="http://schemas.microsoft.com/office/drawing/2014/main" id="{89C8D17C-1DD1-B847-8DC9-C38F6EE3BF5F}"/>
                  </a:ext>
                </a:extLst>
              </p:cNvPr>
              <p:cNvGrpSpPr/>
              <p:nvPr/>
            </p:nvGrpSpPr>
            <p:grpSpPr>
              <a:xfrm flipH="1">
                <a:off x="6091387" y="3311475"/>
                <a:ext cx="303197" cy="217758"/>
                <a:chOff x="2238667" y="1509786"/>
                <a:chExt cx="428621" cy="751974"/>
              </a:xfrm>
            </p:grpSpPr>
            <p:sp>
              <p:nvSpPr>
                <p:cNvPr id="152" name="Arc 151">
                  <a:extLst>
                    <a:ext uri="{FF2B5EF4-FFF2-40B4-BE49-F238E27FC236}">
                      <a16:creationId xmlns:a16="http://schemas.microsoft.com/office/drawing/2014/main" id="{E7FF96ED-273E-8446-8B42-5C65913048AD}"/>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53" name="Triangle 152">
                  <a:extLst>
                    <a:ext uri="{FF2B5EF4-FFF2-40B4-BE49-F238E27FC236}">
                      <a16:creationId xmlns:a16="http://schemas.microsoft.com/office/drawing/2014/main" id="{574338EA-971E-7B4A-BC36-176067648558}"/>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cxnSp>
            <p:nvCxnSpPr>
              <p:cNvPr id="154" name="Straight Arrow Connector 153">
                <a:extLst>
                  <a:ext uri="{FF2B5EF4-FFF2-40B4-BE49-F238E27FC236}">
                    <a16:creationId xmlns:a16="http://schemas.microsoft.com/office/drawing/2014/main" id="{3DF1B899-36AF-D542-AEB6-F3BBF5E796AE}"/>
                  </a:ext>
                </a:extLst>
              </p:cNvPr>
              <p:cNvCxnSpPr>
                <a:cxnSpLocks/>
              </p:cNvCxnSpPr>
              <p:nvPr/>
            </p:nvCxnSpPr>
            <p:spPr>
              <a:xfrm>
                <a:off x="5273465" y="3138982"/>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155" name="TextBox 154">
                <a:extLst>
                  <a:ext uri="{FF2B5EF4-FFF2-40B4-BE49-F238E27FC236}">
                    <a16:creationId xmlns:a16="http://schemas.microsoft.com/office/drawing/2014/main" id="{75F0FE98-7584-C543-A2B1-998FC37A6F9A}"/>
                  </a:ext>
                </a:extLst>
              </p:cNvPr>
              <p:cNvSpPr txBox="1"/>
              <p:nvPr/>
            </p:nvSpPr>
            <p:spPr>
              <a:xfrm>
                <a:off x="4624273" y="2942626"/>
                <a:ext cx="748423" cy="400110"/>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BL</a:t>
                </a:r>
                <a:endParaRPr lang="en-US" sz="2000" i="1" baseline="-25000" dirty="0">
                  <a:solidFill>
                    <a:srgbClr val="00B050"/>
                  </a:solidFill>
                  <a:latin typeface="+mn-lt"/>
                </a:endParaRPr>
              </a:p>
            </p:txBody>
          </p:sp>
          <p:cxnSp>
            <p:nvCxnSpPr>
              <p:cNvPr id="156" name="Straight Arrow Connector 155">
                <a:extLst>
                  <a:ext uri="{FF2B5EF4-FFF2-40B4-BE49-F238E27FC236}">
                    <a16:creationId xmlns:a16="http://schemas.microsoft.com/office/drawing/2014/main" id="{1D06B1D1-CC43-E342-9A57-832D4058E069}"/>
                  </a:ext>
                </a:extLst>
              </p:cNvPr>
              <p:cNvCxnSpPr>
                <a:cxnSpLocks/>
              </p:cNvCxnSpPr>
              <p:nvPr/>
            </p:nvCxnSpPr>
            <p:spPr>
              <a:xfrm>
                <a:off x="6775521" y="3119730"/>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157" name="TextBox 156">
                <a:extLst>
                  <a:ext uri="{FF2B5EF4-FFF2-40B4-BE49-F238E27FC236}">
                    <a16:creationId xmlns:a16="http://schemas.microsoft.com/office/drawing/2014/main" id="{A24E1E61-D85A-AF4E-87FF-5DAE75BCF163}"/>
                  </a:ext>
                </a:extLst>
              </p:cNvPr>
              <p:cNvSpPr txBox="1"/>
              <p:nvPr/>
            </p:nvSpPr>
            <p:spPr>
              <a:xfrm>
                <a:off x="6745027" y="2952832"/>
                <a:ext cx="748423" cy="483485"/>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NBL</a:t>
                </a:r>
                <a:endParaRPr lang="en-US" sz="2000" i="1" baseline="-25000" dirty="0">
                  <a:solidFill>
                    <a:srgbClr val="00B050"/>
                  </a:solidFill>
                  <a:latin typeface="+mn-lt"/>
                </a:endParaRPr>
              </a:p>
            </p:txBody>
          </p:sp>
          <p:sp>
            <p:nvSpPr>
              <p:cNvPr id="158" name="Rectangle: Rounded Corners 46">
                <a:extLst>
                  <a:ext uri="{FF2B5EF4-FFF2-40B4-BE49-F238E27FC236}">
                    <a16:creationId xmlns:a16="http://schemas.microsoft.com/office/drawing/2014/main" id="{999A7B70-99CF-4C44-B158-09117DFFE57C}"/>
                  </a:ext>
                </a:extLst>
              </p:cNvPr>
              <p:cNvSpPr/>
              <p:nvPr/>
            </p:nvSpPr>
            <p:spPr>
              <a:xfrm>
                <a:off x="5224094" y="2190187"/>
                <a:ext cx="1592624" cy="1122918"/>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grpSp>
            <p:nvGrpSpPr>
              <p:cNvPr id="159" name="Group 158">
                <a:extLst>
                  <a:ext uri="{FF2B5EF4-FFF2-40B4-BE49-F238E27FC236}">
                    <a16:creationId xmlns:a16="http://schemas.microsoft.com/office/drawing/2014/main" id="{50492816-6F4F-3E4F-A831-D671067FDDA0}"/>
                  </a:ext>
                </a:extLst>
              </p:cNvPr>
              <p:cNvGrpSpPr/>
              <p:nvPr/>
            </p:nvGrpSpPr>
            <p:grpSpPr>
              <a:xfrm>
                <a:off x="5344965" y="3479775"/>
                <a:ext cx="1359489" cy="378520"/>
                <a:chOff x="7596493" y="2220710"/>
                <a:chExt cx="1773566" cy="525765"/>
              </a:xfrm>
            </p:grpSpPr>
            <p:grpSp>
              <p:nvGrpSpPr>
                <p:cNvPr id="160" name="Group 159">
                  <a:extLst>
                    <a:ext uri="{FF2B5EF4-FFF2-40B4-BE49-F238E27FC236}">
                      <a16:creationId xmlns:a16="http://schemas.microsoft.com/office/drawing/2014/main" id="{0126DBA7-358A-D040-886A-FDA1F21B6F5E}"/>
                    </a:ext>
                  </a:extLst>
                </p:cNvPr>
                <p:cNvGrpSpPr/>
                <p:nvPr/>
              </p:nvGrpSpPr>
              <p:grpSpPr>
                <a:xfrm>
                  <a:off x="7626181" y="2266923"/>
                  <a:ext cx="287242" cy="445312"/>
                  <a:chOff x="2586743" y="1312601"/>
                  <a:chExt cx="413559" cy="641139"/>
                </a:xfrm>
              </p:grpSpPr>
              <p:grpSp>
                <p:nvGrpSpPr>
                  <p:cNvPr id="185" name="Group 184">
                    <a:extLst>
                      <a:ext uri="{FF2B5EF4-FFF2-40B4-BE49-F238E27FC236}">
                        <a16:creationId xmlns:a16="http://schemas.microsoft.com/office/drawing/2014/main" id="{5973693A-8F18-FC45-B284-8DD74D8E1159}"/>
                      </a:ext>
                    </a:extLst>
                  </p:cNvPr>
                  <p:cNvGrpSpPr/>
                  <p:nvPr/>
                </p:nvGrpSpPr>
                <p:grpSpPr>
                  <a:xfrm>
                    <a:off x="2586743" y="1766407"/>
                    <a:ext cx="413559" cy="187333"/>
                    <a:chOff x="2978898" y="4007224"/>
                    <a:chExt cx="631078" cy="181162"/>
                  </a:xfrm>
                </p:grpSpPr>
                <p:cxnSp>
                  <p:nvCxnSpPr>
                    <p:cNvPr id="188" name="Elbow Connector 187">
                      <a:extLst>
                        <a:ext uri="{FF2B5EF4-FFF2-40B4-BE49-F238E27FC236}">
                          <a16:creationId xmlns:a16="http://schemas.microsoft.com/office/drawing/2014/main" id="{ED417421-A57A-EF4E-A0AC-EC8F576D272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89" name="Elbow Connector 188">
                      <a:extLst>
                        <a:ext uri="{FF2B5EF4-FFF2-40B4-BE49-F238E27FC236}">
                          <a16:creationId xmlns:a16="http://schemas.microsoft.com/office/drawing/2014/main" id="{F6CF4501-30C4-E74D-9815-58D18BD76A5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86" name="Straight Connector 185">
                    <a:extLst>
                      <a:ext uri="{FF2B5EF4-FFF2-40B4-BE49-F238E27FC236}">
                        <a16:creationId xmlns:a16="http://schemas.microsoft.com/office/drawing/2014/main" id="{AA066ADE-E59B-8943-AD08-41F41E69F2B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87" name="Straight Connector 186">
                    <a:extLst>
                      <a:ext uri="{FF2B5EF4-FFF2-40B4-BE49-F238E27FC236}">
                        <a16:creationId xmlns:a16="http://schemas.microsoft.com/office/drawing/2014/main" id="{9EFC3C91-09BB-914B-ADB9-38D29CC3AD7C}"/>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61" name="Straight Connector 160">
                  <a:extLst>
                    <a:ext uri="{FF2B5EF4-FFF2-40B4-BE49-F238E27FC236}">
                      <a16:creationId xmlns:a16="http://schemas.microsoft.com/office/drawing/2014/main" id="{ADFD8733-5326-6849-A835-556FD44F131F}"/>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2" name="Straight Connector 161">
                  <a:extLst>
                    <a:ext uri="{FF2B5EF4-FFF2-40B4-BE49-F238E27FC236}">
                      <a16:creationId xmlns:a16="http://schemas.microsoft.com/office/drawing/2014/main" id="{CF194204-C962-8A42-BA9B-CA362670D06D}"/>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3" name="Straight Connector 162">
                  <a:extLst>
                    <a:ext uri="{FF2B5EF4-FFF2-40B4-BE49-F238E27FC236}">
                      <a16:creationId xmlns:a16="http://schemas.microsoft.com/office/drawing/2014/main" id="{A06B02A4-9A5D-BE43-822A-B2C293285D95}"/>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4" name="Straight Connector 163">
                  <a:extLst>
                    <a:ext uri="{FF2B5EF4-FFF2-40B4-BE49-F238E27FC236}">
                      <a16:creationId xmlns:a16="http://schemas.microsoft.com/office/drawing/2014/main" id="{532B82C3-97EA-EE4F-AC1B-ACDDCB50AACB}"/>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5" name="Straight Connector 164">
                  <a:extLst>
                    <a:ext uri="{FF2B5EF4-FFF2-40B4-BE49-F238E27FC236}">
                      <a16:creationId xmlns:a16="http://schemas.microsoft.com/office/drawing/2014/main" id="{94C4B533-672F-DC45-AC31-1E4D00C1F712}"/>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6" name="Straight Connector 165">
                  <a:extLst>
                    <a:ext uri="{FF2B5EF4-FFF2-40B4-BE49-F238E27FC236}">
                      <a16:creationId xmlns:a16="http://schemas.microsoft.com/office/drawing/2014/main" id="{764A9A5D-282A-7243-8148-4571AD2F3AB9}"/>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7" name="Straight Connector 166">
                  <a:extLst>
                    <a:ext uri="{FF2B5EF4-FFF2-40B4-BE49-F238E27FC236}">
                      <a16:creationId xmlns:a16="http://schemas.microsoft.com/office/drawing/2014/main" id="{048A7B96-08ED-594B-B670-21DB1B6B76BB}"/>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68" name="Group 167">
                  <a:extLst>
                    <a:ext uri="{FF2B5EF4-FFF2-40B4-BE49-F238E27FC236}">
                      <a16:creationId xmlns:a16="http://schemas.microsoft.com/office/drawing/2014/main" id="{E3C0688E-A570-6E43-9298-0787801B378F}"/>
                    </a:ext>
                  </a:extLst>
                </p:cNvPr>
                <p:cNvGrpSpPr/>
                <p:nvPr/>
              </p:nvGrpSpPr>
              <p:grpSpPr>
                <a:xfrm>
                  <a:off x="9040145" y="2253171"/>
                  <a:ext cx="287242" cy="442137"/>
                  <a:chOff x="2586743" y="1317176"/>
                  <a:chExt cx="413559" cy="636564"/>
                </a:xfrm>
              </p:grpSpPr>
              <p:grpSp>
                <p:nvGrpSpPr>
                  <p:cNvPr id="180" name="Group 179">
                    <a:extLst>
                      <a:ext uri="{FF2B5EF4-FFF2-40B4-BE49-F238E27FC236}">
                        <a16:creationId xmlns:a16="http://schemas.microsoft.com/office/drawing/2014/main" id="{699791ED-EAF7-2742-A6C6-904FCF976EC9}"/>
                      </a:ext>
                    </a:extLst>
                  </p:cNvPr>
                  <p:cNvGrpSpPr/>
                  <p:nvPr/>
                </p:nvGrpSpPr>
                <p:grpSpPr>
                  <a:xfrm>
                    <a:off x="2586743" y="1766407"/>
                    <a:ext cx="413559" cy="187333"/>
                    <a:chOff x="2978898" y="4007224"/>
                    <a:chExt cx="631078" cy="181162"/>
                  </a:xfrm>
                </p:grpSpPr>
                <p:cxnSp>
                  <p:nvCxnSpPr>
                    <p:cNvPr id="183" name="Elbow Connector 182">
                      <a:extLst>
                        <a:ext uri="{FF2B5EF4-FFF2-40B4-BE49-F238E27FC236}">
                          <a16:creationId xmlns:a16="http://schemas.microsoft.com/office/drawing/2014/main" id="{CF401341-AAF9-6B49-8596-4F837C1D5B0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84" name="Elbow Connector 183">
                      <a:extLst>
                        <a:ext uri="{FF2B5EF4-FFF2-40B4-BE49-F238E27FC236}">
                          <a16:creationId xmlns:a16="http://schemas.microsoft.com/office/drawing/2014/main" id="{6830C0AA-3DC2-8544-9F9D-4864FD0C6FF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81" name="Straight Connector 180">
                    <a:extLst>
                      <a:ext uri="{FF2B5EF4-FFF2-40B4-BE49-F238E27FC236}">
                        <a16:creationId xmlns:a16="http://schemas.microsoft.com/office/drawing/2014/main" id="{4F2867D8-0C31-0F4D-A866-B0DB36A7F9E2}"/>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82" name="Straight Connector 181">
                    <a:extLst>
                      <a:ext uri="{FF2B5EF4-FFF2-40B4-BE49-F238E27FC236}">
                        <a16:creationId xmlns:a16="http://schemas.microsoft.com/office/drawing/2014/main" id="{3CFDB7DE-E1BC-2547-9BDA-F515E2F17177}"/>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69" name="Oval 168">
                  <a:extLst>
                    <a:ext uri="{FF2B5EF4-FFF2-40B4-BE49-F238E27FC236}">
                      <a16:creationId xmlns:a16="http://schemas.microsoft.com/office/drawing/2014/main" id="{DC973ADF-EC61-2F4C-B939-A0CEA602B7EE}"/>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70" name="Oval 169">
                  <a:extLst>
                    <a:ext uri="{FF2B5EF4-FFF2-40B4-BE49-F238E27FC236}">
                      <a16:creationId xmlns:a16="http://schemas.microsoft.com/office/drawing/2014/main" id="{2B36B7C0-4003-E54D-8A17-CAC71E99B4E6}"/>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71" name="Oval 170">
                  <a:extLst>
                    <a:ext uri="{FF2B5EF4-FFF2-40B4-BE49-F238E27FC236}">
                      <a16:creationId xmlns:a16="http://schemas.microsoft.com/office/drawing/2014/main" id="{5E2DC118-F570-B245-99B2-6B6531A8717C}"/>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72" name="Oval 171">
                  <a:extLst>
                    <a:ext uri="{FF2B5EF4-FFF2-40B4-BE49-F238E27FC236}">
                      <a16:creationId xmlns:a16="http://schemas.microsoft.com/office/drawing/2014/main" id="{99C1D1AB-716C-8249-AD4E-CB4A988B2BEB}"/>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73" name="Oval 172">
                  <a:extLst>
                    <a:ext uri="{FF2B5EF4-FFF2-40B4-BE49-F238E27FC236}">
                      <a16:creationId xmlns:a16="http://schemas.microsoft.com/office/drawing/2014/main" id="{E79C0812-2583-9F4E-B9B9-9470CD8C5FE5}"/>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174" name="Group 173">
                  <a:extLst>
                    <a:ext uri="{FF2B5EF4-FFF2-40B4-BE49-F238E27FC236}">
                      <a16:creationId xmlns:a16="http://schemas.microsoft.com/office/drawing/2014/main" id="{6EC98F81-1B0D-FE4B-9B20-87B44E4EB92F}"/>
                    </a:ext>
                  </a:extLst>
                </p:cNvPr>
                <p:cNvGrpSpPr/>
                <p:nvPr/>
              </p:nvGrpSpPr>
              <p:grpSpPr>
                <a:xfrm>
                  <a:off x="7996640" y="2323054"/>
                  <a:ext cx="402110" cy="219021"/>
                  <a:chOff x="7848878" y="4022302"/>
                  <a:chExt cx="447327" cy="243650"/>
                </a:xfrm>
              </p:grpSpPr>
              <p:sp>
                <p:nvSpPr>
                  <p:cNvPr id="178" name="Cube 177">
                    <a:extLst>
                      <a:ext uri="{FF2B5EF4-FFF2-40B4-BE49-F238E27FC236}">
                        <a16:creationId xmlns:a16="http://schemas.microsoft.com/office/drawing/2014/main" id="{1F48A41E-76CF-B94C-81D0-C93426929414}"/>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9" name="Cube 178">
                    <a:extLst>
                      <a:ext uri="{FF2B5EF4-FFF2-40B4-BE49-F238E27FC236}">
                        <a16:creationId xmlns:a16="http://schemas.microsoft.com/office/drawing/2014/main" id="{DCEBBD86-9746-F440-A990-C7830FB77D6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75" name="Group 174">
                  <a:extLst>
                    <a:ext uri="{FF2B5EF4-FFF2-40B4-BE49-F238E27FC236}">
                      <a16:creationId xmlns:a16="http://schemas.microsoft.com/office/drawing/2014/main" id="{367659EE-4FDE-0D48-ACDE-95B10ED2A929}"/>
                    </a:ext>
                  </a:extLst>
                </p:cNvPr>
                <p:cNvGrpSpPr/>
                <p:nvPr/>
              </p:nvGrpSpPr>
              <p:grpSpPr>
                <a:xfrm>
                  <a:off x="8626101" y="2322908"/>
                  <a:ext cx="402110" cy="219021"/>
                  <a:chOff x="7848878" y="4022302"/>
                  <a:chExt cx="447327" cy="243650"/>
                </a:xfrm>
              </p:grpSpPr>
              <p:sp>
                <p:nvSpPr>
                  <p:cNvPr id="176" name="Cube 175">
                    <a:extLst>
                      <a:ext uri="{FF2B5EF4-FFF2-40B4-BE49-F238E27FC236}">
                        <a16:creationId xmlns:a16="http://schemas.microsoft.com/office/drawing/2014/main" id="{11CEC518-C57B-B048-9B9B-B4141945DDFA}"/>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7" name="Cube 176">
                    <a:extLst>
                      <a:ext uri="{FF2B5EF4-FFF2-40B4-BE49-F238E27FC236}">
                        <a16:creationId xmlns:a16="http://schemas.microsoft.com/office/drawing/2014/main" id="{523D26DB-58DC-A642-99C6-D7D8E86A61A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190" name="Straight Connector 189">
                <a:extLst>
                  <a:ext uri="{FF2B5EF4-FFF2-40B4-BE49-F238E27FC236}">
                    <a16:creationId xmlns:a16="http://schemas.microsoft.com/office/drawing/2014/main" id="{787B732D-1225-0E4A-9DCF-8A712065E2F3}"/>
                  </a:ext>
                </a:extLst>
              </p:cNvPr>
              <p:cNvCxnSpPr>
                <a:cxnSpLocks/>
              </p:cNvCxnSpPr>
              <p:nvPr/>
            </p:nvCxnSpPr>
            <p:spPr bwMode="auto">
              <a:xfrm flipH="1">
                <a:off x="5298660" y="3505566"/>
                <a:ext cx="149181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93" name="TextBox 192">
                <a:extLst>
                  <a:ext uri="{FF2B5EF4-FFF2-40B4-BE49-F238E27FC236}">
                    <a16:creationId xmlns:a16="http://schemas.microsoft.com/office/drawing/2014/main" id="{66A7E18B-D369-1548-9D85-D47C93E57256}"/>
                  </a:ext>
                </a:extLst>
              </p:cNvPr>
              <p:cNvSpPr txBox="1"/>
              <p:nvPr/>
            </p:nvSpPr>
            <p:spPr>
              <a:xfrm>
                <a:off x="4747172" y="2083720"/>
                <a:ext cx="665597" cy="409102"/>
              </a:xfrm>
              <a:prstGeom prst="rect">
                <a:avLst/>
              </a:prstGeom>
              <a:noFill/>
            </p:spPr>
            <p:txBody>
              <a:bodyPr wrap="square" rtlCol="0">
                <a:spAutoFit/>
              </a:bodyPr>
              <a:lstStyle/>
              <a:p>
                <a:pPr algn="ctr"/>
                <a:r>
                  <a:rPr lang="en-US" sz="1600" i="1" dirty="0"/>
                  <a:t>WL</a:t>
                </a:r>
                <a:endParaRPr lang="en-US" sz="1600" i="1" baseline="-25000" dirty="0"/>
              </a:p>
            </p:txBody>
          </p:sp>
          <p:sp>
            <p:nvSpPr>
              <p:cNvPr id="236" name="TextBox 235">
                <a:extLst>
                  <a:ext uri="{FF2B5EF4-FFF2-40B4-BE49-F238E27FC236}">
                    <a16:creationId xmlns:a16="http://schemas.microsoft.com/office/drawing/2014/main" id="{AEAE494B-44F8-934E-B90D-D801DF9E8FEF}"/>
                  </a:ext>
                </a:extLst>
              </p:cNvPr>
              <p:cNvSpPr txBox="1"/>
              <p:nvPr/>
            </p:nvSpPr>
            <p:spPr>
              <a:xfrm>
                <a:off x="5429889" y="612370"/>
                <a:ext cx="1232319" cy="369332"/>
              </a:xfrm>
              <a:prstGeom prst="rect">
                <a:avLst/>
              </a:prstGeom>
              <a:noFill/>
            </p:spPr>
            <p:txBody>
              <a:bodyPr wrap="square" rtlCol="0">
                <a:spAutoFit/>
              </a:bodyPr>
              <a:lstStyle/>
              <a:p>
                <a:pPr algn="ctr"/>
                <a:r>
                  <a:rPr lang="en-US" sz="1800" dirty="0">
                    <a:solidFill>
                      <a:srgbClr val="FF0000"/>
                    </a:solidFill>
                  </a:rPr>
                  <a:t>NOR (0,0)</a:t>
                </a:r>
                <a:endParaRPr lang="en-US" sz="1800" baseline="-25000" dirty="0">
                  <a:solidFill>
                    <a:srgbClr val="FF0000"/>
                  </a:solidFill>
                </a:endParaRPr>
              </a:p>
            </p:txBody>
          </p:sp>
        </p:grpSp>
      </p:grpSp>
      <p:sp>
        <p:nvSpPr>
          <p:cNvPr id="237" name="TextBox 236">
            <a:extLst>
              <a:ext uri="{FF2B5EF4-FFF2-40B4-BE49-F238E27FC236}">
                <a16:creationId xmlns:a16="http://schemas.microsoft.com/office/drawing/2014/main" id="{AC2C3B92-0881-DA4D-ABA9-E8D9A7E9FA2C}"/>
              </a:ext>
            </a:extLst>
          </p:cNvPr>
          <p:cNvSpPr txBox="1"/>
          <p:nvPr/>
        </p:nvSpPr>
        <p:spPr>
          <a:xfrm>
            <a:off x="9163499" y="4194101"/>
            <a:ext cx="576064" cy="461665"/>
          </a:xfrm>
          <a:prstGeom prst="rect">
            <a:avLst/>
          </a:prstGeom>
          <a:solidFill>
            <a:schemeClr val="bg1"/>
          </a:solid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0</a:t>
            </a:r>
          </a:p>
        </p:txBody>
      </p:sp>
      <p:graphicFrame>
        <p:nvGraphicFramePr>
          <p:cNvPr id="240" name="Table 239">
            <a:extLst>
              <a:ext uri="{FF2B5EF4-FFF2-40B4-BE49-F238E27FC236}">
                <a16:creationId xmlns:a16="http://schemas.microsoft.com/office/drawing/2014/main" id="{82AC14EC-0FFA-034F-95BB-E2B1C1F78315}"/>
              </a:ext>
            </a:extLst>
          </p:cNvPr>
          <p:cNvGraphicFramePr>
            <a:graphicFrameLocks noGrp="1"/>
          </p:cNvGraphicFramePr>
          <p:nvPr>
            <p:extLst>
              <p:ext uri="{D42A27DB-BD31-4B8C-83A1-F6EECF244321}">
                <p14:modId xmlns:p14="http://schemas.microsoft.com/office/powerpoint/2010/main" val="875711142"/>
              </p:ext>
            </p:extLst>
          </p:nvPr>
        </p:nvGraphicFramePr>
        <p:xfrm>
          <a:off x="8569685" y="5201381"/>
          <a:ext cx="1751874" cy="1244695"/>
        </p:xfrm>
        <a:graphic>
          <a:graphicData uri="http://schemas.openxmlformats.org/drawingml/2006/table">
            <a:tbl>
              <a:tblPr firstRow="1" bandRow="1">
                <a:tableStyleId>{7E9639D4-E3E2-4D34-9284-5A2195B3D0D7}</a:tableStyleId>
              </a:tblPr>
              <a:tblGrid>
                <a:gridCol w="375527">
                  <a:extLst>
                    <a:ext uri="{9D8B030D-6E8A-4147-A177-3AD203B41FA5}">
                      <a16:colId xmlns:a16="http://schemas.microsoft.com/office/drawing/2014/main" val="3139708889"/>
                    </a:ext>
                  </a:extLst>
                </a:gridCol>
                <a:gridCol w="517734">
                  <a:extLst>
                    <a:ext uri="{9D8B030D-6E8A-4147-A177-3AD203B41FA5}">
                      <a16:colId xmlns:a16="http://schemas.microsoft.com/office/drawing/2014/main" val="4084892897"/>
                    </a:ext>
                  </a:extLst>
                </a:gridCol>
                <a:gridCol w="484073">
                  <a:extLst>
                    <a:ext uri="{9D8B030D-6E8A-4147-A177-3AD203B41FA5}">
                      <a16:colId xmlns:a16="http://schemas.microsoft.com/office/drawing/2014/main" val="2899884942"/>
                    </a:ext>
                  </a:extLst>
                </a:gridCol>
                <a:gridCol w="374540">
                  <a:extLst>
                    <a:ext uri="{9D8B030D-6E8A-4147-A177-3AD203B41FA5}">
                      <a16:colId xmlns:a16="http://schemas.microsoft.com/office/drawing/2014/main" val="3542518491"/>
                    </a:ext>
                  </a:extLst>
                </a:gridCol>
              </a:tblGrid>
              <a:tr h="112490">
                <a:tc>
                  <a:txBody>
                    <a:bodyPr/>
                    <a:lstStyle/>
                    <a:p>
                      <a:pPr algn="ctr" fontAlgn="ctr"/>
                      <a:r>
                        <a:rPr lang="en-IN" sz="1600" b="0" u="none" strike="noStrike" dirty="0">
                          <a:effectLst/>
                          <a:latin typeface="Times New Roman" panose="02020603050405020304" pitchFamily="18" charset="0"/>
                          <a:cs typeface="Times New Roman" panose="02020603050405020304" pitchFamily="18" charset="0"/>
                        </a:rPr>
                        <a:t>In</a:t>
                      </a:r>
                      <a:endParaRPr lang="en-IN" sz="16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NBL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Out</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8404125"/>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00</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endPar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1489668"/>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4800482"/>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0282461"/>
                  </a:ext>
                </a:extLst>
              </a:tr>
              <a:tr h="191073">
                <a:tc>
                  <a:txBody>
                    <a:bodyPr/>
                    <a:lstStyle/>
                    <a:p>
                      <a:pPr algn="ctr" fontAlgn="ctr"/>
                      <a:r>
                        <a:rPr lang="en-IN" sz="1600" b="0" u="none" strike="noStrike" dirty="0">
                          <a:solidFill>
                            <a:schemeClr val="tx1"/>
                          </a:solidFill>
                          <a:effectLst/>
                          <a:latin typeface="Times New Roman" panose="02020603050405020304" pitchFamily="18" charset="0"/>
                          <a:cs typeface="Times New Roman" panose="02020603050405020304" pitchFamily="18" charset="0"/>
                        </a:rPr>
                        <a:t>11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1729256"/>
                  </a:ext>
                </a:extLst>
              </a:tr>
            </a:tbl>
          </a:graphicData>
        </a:graphic>
      </p:graphicFrame>
      <p:grpSp>
        <p:nvGrpSpPr>
          <p:cNvPr id="9" name="Group 8">
            <a:extLst>
              <a:ext uri="{FF2B5EF4-FFF2-40B4-BE49-F238E27FC236}">
                <a16:creationId xmlns:a16="http://schemas.microsoft.com/office/drawing/2014/main" id="{A8DD28F1-EF97-3A4C-BF41-D62FA020BA44}"/>
              </a:ext>
            </a:extLst>
          </p:cNvPr>
          <p:cNvGrpSpPr/>
          <p:nvPr/>
        </p:nvGrpSpPr>
        <p:grpSpPr>
          <a:xfrm>
            <a:off x="7504224" y="612370"/>
            <a:ext cx="3390282" cy="3632878"/>
            <a:chOff x="7504224" y="612370"/>
            <a:chExt cx="3390282" cy="3632878"/>
          </a:xfrm>
        </p:grpSpPr>
        <p:sp>
          <p:nvSpPr>
            <p:cNvPr id="361" name="TextBox 360">
              <a:extLst>
                <a:ext uri="{FF2B5EF4-FFF2-40B4-BE49-F238E27FC236}">
                  <a16:creationId xmlns:a16="http://schemas.microsoft.com/office/drawing/2014/main" id="{470A54B7-27BC-B540-885F-E136CE1EBC88}"/>
                </a:ext>
              </a:extLst>
            </p:cNvPr>
            <p:cNvSpPr txBox="1"/>
            <p:nvPr/>
          </p:nvSpPr>
          <p:spPr>
            <a:xfrm>
              <a:off x="7504224" y="1543018"/>
              <a:ext cx="1327707" cy="338554"/>
            </a:xfrm>
            <a:prstGeom prst="rect">
              <a:avLst/>
            </a:prstGeom>
            <a:noFill/>
          </p:spPr>
          <p:txBody>
            <a:bodyPr wrap="square" rtlCol="0">
              <a:spAutoFit/>
            </a:bodyPr>
            <a:lstStyle/>
            <a:p>
              <a:pPr algn="ctr"/>
              <a:r>
                <a:rPr lang="en-US" sz="1600" b="1" i="1" dirty="0"/>
                <a:t>WL</a:t>
              </a:r>
              <a:r>
                <a:rPr lang="en-US" sz="1600" b="1" i="1" baseline="-25000" dirty="0"/>
                <a:t>NAND</a:t>
              </a:r>
            </a:p>
          </p:txBody>
        </p:sp>
        <p:grpSp>
          <p:nvGrpSpPr>
            <p:cNvPr id="6" name="Group 5">
              <a:extLst>
                <a:ext uri="{FF2B5EF4-FFF2-40B4-BE49-F238E27FC236}">
                  <a16:creationId xmlns:a16="http://schemas.microsoft.com/office/drawing/2014/main" id="{89F736B3-BE32-BF46-8D70-5E1961EFF333}"/>
                </a:ext>
              </a:extLst>
            </p:cNvPr>
            <p:cNvGrpSpPr/>
            <p:nvPr/>
          </p:nvGrpSpPr>
          <p:grpSpPr>
            <a:xfrm>
              <a:off x="7549282" y="612370"/>
              <a:ext cx="3345224" cy="3632878"/>
              <a:chOff x="7549282" y="612370"/>
              <a:chExt cx="3345224" cy="3632878"/>
            </a:xfrm>
          </p:grpSpPr>
          <p:sp>
            <p:nvSpPr>
              <p:cNvPr id="238" name="TextBox 237">
                <a:extLst>
                  <a:ext uri="{FF2B5EF4-FFF2-40B4-BE49-F238E27FC236}">
                    <a16:creationId xmlns:a16="http://schemas.microsoft.com/office/drawing/2014/main" id="{5C8EE61D-7DB9-6D43-AE6E-62A4B46953C6}"/>
                  </a:ext>
                </a:extLst>
              </p:cNvPr>
              <p:cNvSpPr txBox="1"/>
              <p:nvPr/>
            </p:nvSpPr>
            <p:spPr>
              <a:xfrm>
                <a:off x="8456550" y="3840235"/>
                <a:ext cx="641614"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2I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239" name="TextBox 238">
                <a:extLst>
                  <a:ext uri="{FF2B5EF4-FFF2-40B4-BE49-F238E27FC236}">
                    <a16:creationId xmlns:a16="http://schemas.microsoft.com/office/drawing/2014/main" id="{39CE1B87-17B2-2546-B826-164D863FE1C3}"/>
                  </a:ext>
                </a:extLst>
              </p:cNvPr>
              <p:cNvSpPr txBox="1"/>
              <p:nvPr/>
            </p:nvSpPr>
            <p:spPr>
              <a:xfrm>
                <a:off x="9857725" y="3845138"/>
                <a:ext cx="702525"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242" name="Rectangle: Rounded Corners 46">
                <a:extLst>
                  <a:ext uri="{FF2B5EF4-FFF2-40B4-BE49-F238E27FC236}">
                    <a16:creationId xmlns:a16="http://schemas.microsoft.com/office/drawing/2014/main" id="{3E8F27C7-0194-B047-8E0B-812C674B132B}"/>
                  </a:ext>
                </a:extLst>
              </p:cNvPr>
              <p:cNvSpPr/>
              <p:nvPr/>
            </p:nvSpPr>
            <p:spPr>
              <a:xfrm>
                <a:off x="8625150" y="1386209"/>
                <a:ext cx="1592624" cy="743010"/>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cxnSp>
            <p:nvCxnSpPr>
              <p:cNvPr id="243" name="Straight Connector 242">
                <a:extLst>
                  <a:ext uri="{FF2B5EF4-FFF2-40B4-BE49-F238E27FC236}">
                    <a16:creationId xmlns:a16="http://schemas.microsoft.com/office/drawing/2014/main" id="{FED4851E-2BB9-4F4B-8C18-BDF393245AFD}"/>
                  </a:ext>
                </a:extLst>
              </p:cNvPr>
              <p:cNvCxnSpPr>
                <a:cxnSpLocks/>
              </p:cNvCxnSpPr>
              <p:nvPr/>
            </p:nvCxnSpPr>
            <p:spPr bwMode="auto">
              <a:xfrm>
                <a:off x="8783344" y="1377818"/>
                <a:ext cx="0" cy="2576031"/>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4" name="Straight Connector 243">
                <a:extLst>
                  <a:ext uri="{FF2B5EF4-FFF2-40B4-BE49-F238E27FC236}">
                    <a16:creationId xmlns:a16="http://schemas.microsoft.com/office/drawing/2014/main" id="{9A959F4C-AA39-5A4C-91BB-CFC1027DF29A}"/>
                  </a:ext>
                </a:extLst>
              </p:cNvPr>
              <p:cNvCxnSpPr>
                <a:cxnSpLocks/>
              </p:cNvCxnSpPr>
              <p:nvPr/>
            </p:nvCxnSpPr>
            <p:spPr bwMode="auto">
              <a:xfrm>
                <a:off x="10091757" y="1378649"/>
                <a:ext cx="0" cy="2557784"/>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5" name="Straight Connector 244">
                <a:extLst>
                  <a:ext uri="{FF2B5EF4-FFF2-40B4-BE49-F238E27FC236}">
                    <a16:creationId xmlns:a16="http://schemas.microsoft.com/office/drawing/2014/main" id="{70C5E6A2-42C2-5747-A7FB-FE370EDF89B4}"/>
                  </a:ext>
                </a:extLst>
              </p:cNvPr>
              <p:cNvCxnSpPr>
                <a:cxnSpLocks/>
              </p:cNvCxnSpPr>
              <p:nvPr/>
            </p:nvCxnSpPr>
            <p:spPr bwMode="auto">
              <a:xfrm>
                <a:off x="9423220" y="1388185"/>
                <a:ext cx="0" cy="255785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46" name="Group 245">
                <a:extLst>
                  <a:ext uri="{FF2B5EF4-FFF2-40B4-BE49-F238E27FC236}">
                    <a16:creationId xmlns:a16="http://schemas.microsoft.com/office/drawing/2014/main" id="{8AB4013E-3ABD-3844-A2B7-57DD660CFA6B}"/>
                  </a:ext>
                </a:extLst>
              </p:cNvPr>
              <p:cNvGrpSpPr/>
              <p:nvPr/>
            </p:nvGrpSpPr>
            <p:grpSpPr>
              <a:xfrm>
                <a:off x="8759069" y="1521392"/>
                <a:ext cx="1359489" cy="461863"/>
                <a:chOff x="7596493" y="2104948"/>
                <a:chExt cx="1773566" cy="641527"/>
              </a:xfrm>
            </p:grpSpPr>
            <p:grpSp>
              <p:nvGrpSpPr>
                <p:cNvPr id="247" name="Group 246">
                  <a:extLst>
                    <a:ext uri="{FF2B5EF4-FFF2-40B4-BE49-F238E27FC236}">
                      <a16:creationId xmlns:a16="http://schemas.microsoft.com/office/drawing/2014/main" id="{39A17DC2-88D1-464F-86F8-F87EBD465A65}"/>
                    </a:ext>
                  </a:extLst>
                </p:cNvPr>
                <p:cNvGrpSpPr/>
                <p:nvPr/>
              </p:nvGrpSpPr>
              <p:grpSpPr>
                <a:xfrm>
                  <a:off x="7626181" y="2133169"/>
                  <a:ext cx="287242" cy="579066"/>
                  <a:chOff x="2586743" y="1120028"/>
                  <a:chExt cx="413559" cy="833712"/>
                </a:xfrm>
              </p:grpSpPr>
              <p:grpSp>
                <p:nvGrpSpPr>
                  <p:cNvPr id="272" name="Group 271">
                    <a:extLst>
                      <a:ext uri="{FF2B5EF4-FFF2-40B4-BE49-F238E27FC236}">
                        <a16:creationId xmlns:a16="http://schemas.microsoft.com/office/drawing/2014/main" id="{37EF2F19-B039-124B-B09C-52FD9D050134}"/>
                      </a:ext>
                    </a:extLst>
                  </p:cNvPr>
                  <p:cNvGrpSpPr/>
                  <p:nvPr/>
                </p:nvGrpSpPr>
                <p:grpSpPr>
                  <a:xfrm>
                    <a:off x="2586743" y="1766407"/>
                    <a:ext cx="413559" cy="187333"/>
                    <a:chOff x="2978898" y="4007224"/>
                    <a:chExt cx="631078" cy="181162"/>
                  </a:xfrm>
                </p:grpSpPr>
                <p:cxnSp>
                  <p:nvCxnSpPr>
                    <p:cNvPr id="275" name="Elbow Connector 274">
                      <a:extLst>
                        <a:ext uri="{FF2B5EF4-FFF2-40B4-BE49-F238E27FC236}">
                          <a16:creationId xmlns:a16="http://schemas.microsoft.com/office/drawing/2014/main" id="{EC2052F6-F646-2E42-8AD6-9C07DD91CE8F}"/>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76" name="Elbow Connector 275">
                      <a:extLst>
                        <a:ext uri="{FF2B5EF4-FFF2-40B4-BE49-F238E27FC236}">
                          <a16:creationId xmlns:a16="http://schemas.microsoft.com/office/drawing/2014/main" id="{65045EA1-AE24-9441-9A34-7D2D851F21F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73" name="Straight Connector 272">
                    <a:extLst>
                      <a:ext uri="{FF2B5EF4-FFF2-40B4-BE49-F238E27FC236}">
                        <a16:creationId xmlns:a16="http://schemas.microsoft.com/office/drawing/2014/main" id="{BE5CC1AC-9EA1-954A-BE10-4ACADD3169BE}"/>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74" name="Straight Connector 273">
                    <a:extLst>
                      <a:ext uri="{FF2B5EF4-FFF2-40B4-BE49-F238E27FC236}">
                        <a16:creationId xmlns:a16="http://schemas.microsoft.com/office/drawing/2014/main" id="{CDDB8AD0-B072-4A4D-B1ED-BD8D8250AC94}"/>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48" name="Straight Connector 247">
                  <a:extLst>
                    <a:ext uri="{FF2B5EF4-FFF2-40B4-BE49-F238E27FC236}">
                      <a16:creationId xmlns:a16="http://schemas.microsoft.com/office/drawing/2014/main" id="{8C4130B0-9826-0140-98EF-31861DC2B86E}"/>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9" name="Straight Connector 248">
                  <a:extLst>
                    <a:ext uri="{FF2B5EF4-FFF2-40B4-BE49-F238E27FC236}">
                      <a16:creationId xmlns:a16="http://schemas.microsoft.com/office/drawing/2014/main" id="{F35D8C1D-1836-D841-892F-FD80532F69D1}"/>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0" name="Straight Connector 249">
                  <a:extLst>
                    <a:ext uri="{FF2B5EF4-FFF2-40B4-BE49-F238E27FC236}">
                      <a16:creationId xmlns:a16="http://schemas.microsoft.com/office/drawing/2014/main" id="{B05AB1D1-8084-FD4B-BDBE-5E7C2D565F40}"/>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1" name="Straight Connector 250">
                  <a:extLst>
                    <a:ext uri="{FF2B5EF4-FFF2-40B4-BE49-F238E27FC236}">
                      <a16:creationId xmlns:a16="http://schemas.microsoft.com/office/drawing/2014/main" id="{7687029D-A704-2447-983B-5D6386E29493}"/>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2" name="Straight Connector 251">
                  <a:extLst>
                    <a:ext uri="{FF2B5EF4-FFF2-40B4-BE49-F238E27FC236}">
                      <a16:creationId xmlns:a16="http://schemas.microsoft.com/office/drawing/2014/main" id="{3305FB54-98F0-D847-9088-2F2028628894}"/>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3" name="Straight Connector 252">
                  <a:extLst>
                    <a:ext uri="{FF2B5EF4-FFF2-40B4-BE49-F238E27FC236}">
                      <a16:creationId xmlns:a16="http://schemas.microsoft.com/office/drawing/2014/main" id="{55B36C8A-5941-C744-B13E-30A0EF9C39CE}"/>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4" name="Straight Connector 253">
                  <a:extLst>
                    <a:ext uri="{FF2B5EF4-FFF2-40B4-BE49-F238E27FC236}">
                      <a16:creationId xmlns:a16="http://schemas.microsoft.com/office/drawing/2014/main" id="{F39FB037-7DA9-AE4B-942B-B4C91769B372}"/>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55" name="Group 254">
                  <a:extLst>
                    <a:ext uri="{FF2B5EF4-FFF2-40B4-BE49-F238E27FC236}">
                      <a16:creationId xmlns:a16="http://schemas.microsoft.com/office/drawing/2014/main" id="{51D5E11E-BB53-0042-A6FF-F7A12DF4BFEC}"/>
                    </a:ext>
                  </a:extLst>
                </p:cNvPr>
                <p:cNvGrpSpPr/>
                <p:nvPr/>
              </p:nvGrpSpPr>
              <p:grpSpPr>
                <a:xfrm>
                  <a:off x="9040145" y="2253171"/>
                  <a:ext cx="287242" cy="442137"/>
                  <a:chOff x="2586743" y="1317176"/>
                  <a:chExt cx="413559" cy="636564"/>
                </a:xfrm>
              </p:grpSpPr>
              <p:grpSp>
                <p:nvGrpSpPr>
                  <p:cNvPr id="267" name="Group 266">
                    <a:extLst>
                      <a:ext uri="{FF2B5EF4-FFF2-40B4-BE49-F238E27FC236}">
                        <a16:creationId xmlns:a16="http://schemas.microsoft.com/office/drawing/2014/main" id="{BF12C6BF-1BF4-2D42-8E70-503B7A6B1206}"/>
                      </a:ext>
                    </a:extLst>
                  </p:cNvPr>
                  <p:cNvGrpSpPr/>
                  <p:nvPr/>
                </p:nvGrpSpPr>
                <p:grpSpPr>
                  <a:xfrm>
                    <a:off x="2586743" y="1766407"/>
                    <a:ext cx="413559" cy="187333"/>
                    <a:chOff x="2978898" y="4007224"/>
                    <a:chExt cx="631078" cy="181162"/>
                  </a:xfrm>
                </p:grpSpPr>
                <p:cxnSp>
                  <p:nvCxnSpPr>
                    <p:cNvPr id="270" name="Elbow Connector 269">
                      <a:extLst>
                        <a:ext uri="{FF2B5EF4-FFF2-40B4-BE49-F238E27FC236}">
                          <a16:creationId xmlns:a16="http://schemas.microsoft.com/office/drawing/2014/main" id="{3BCC75BC-2CC8-C546-B920-1EB8A159840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71" name="Elbow Connector 270">
                      <a:extLst>
                        <a:ext uri="{FF2B5EF4-FFF2-40B4-BE49-F238E27FC236}">
                          <a16:creationId xmlns:a16="http://schemas.microsoft.com/office/drawing/2014/main" id="{A6E8D1F6-D9FB-3D46-8B15-A4863A1ACE1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68" name="Straight Connector 267">
                    <a:extLst>
                      <a:ext uri="{FF2B5EF4-FFF2-40B4-BE49-F238E27FC236}">
                        <a16:creationId xmlns:a16="http://schemas.microsoft.com/office/drawing/2014/main" id="{E256CDCC-1B55-5445-8068-53D46401D2F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9" name="Straight Connector 268">
                    <a:extLst>
                      <a:ext uri="{FF2B5EF4-FFF2-40B4-BE49-F238E27FC236}">
                        <a16:creationId xmlns:a16="http://schemas.microsoft.com/office/drawing/2014/main" id="{7367FF9B-2903-034C-9C8F-D76ED0B18C31}"/>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56" name="Oval 255">
                  <a:extLst>
                    <a:ext uri="{FF2B5EF4-FFF2-40B4-BE49-F238E27FC236}">
                      <a16:creationId xmlns:a16="http://schemas.microsoft.com/office/drawing/2014/main" id="{9554D61B-B10C-2648-BDBF-36FEA48C7672}"/>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57" name="Oval 256">
                  <a:extLst>
                    <a:ext uri="{FF2B5EF4-FFF2-40B4-BE49-F238E27FC236}">
                      <a16:creationId xmlns:a16="http://schemas.microsoft.com/office/drawing/2014/main" id="{0286295B-DB2D-A346-8092-F7EF051982CB}"/>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58" name="Oval 257">
                  <a:extLst>
                    <a:ext uri="{FF2B5EF4-FFF2-40B4-BE49-F238E27FC236}">
                      <a16:creationId xmlns:a16="http://schemas.microsoft.com/office/drawing/2014/main" id="{703DE7C7-18C7-894B-85FA-F57A4039DC77}"/>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59" name="Oval 258">
                  <a:extLst>
                    <a:ext uri="{FF2B5EF4-FFF2-40B4-BE49-F238E27FC236}">
                      <a16:creationId xmlns:a16="http://schemas.microsoft.com/office/drawing/2014/main" id="{6E5FC69B-9694-B94F-B602-2A8C32335F85}"/>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60" name="Oval 259">
                  <a:extLst>
                    <a:ext uri="{FF2B5EF4-FFF2-40B4-BE49-F238E27FC236}">
                      <a16:creationId xmlns:a16="http://schemas.microsoft.com/office/drawing/2014/main" id="{AFDED1C3-D021-9B45-9746-CFF6DBC610AE}"/>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261" name="Group 260">
                  <a:extLst>
                    <a:ext uri="{FF2B5EF4-FFF2-40B4-BE49-F238E27FC236}">
                      <a16:creationId xmlns:a16="http://schemas.microsoft.com/office/drawing/2014/main" id="{F7DAACCE-FDE8-9940-A298-2F8BEF99EE70}"/>
                    </a:ext>
                  </a:extLst>
                </p:cNvPr>
                <p:cNvGrpSpPr/>
                <p:nvPr/>
              </p:nvGrpSpPr>
              <p:grpSpPr>
                <a:xfrm>
                  <a:off x="7996640" y="2323054"/>
                  <a:ext cx="402110" cy="219021"/>
                  <a:chOff x="7848878" y="4022302"/>
                  <a:chExt cx="447327" cy="243650"/>
                </a:xfrm>
              </p:grpSpPr>
              <p:sp>
                <p:nvSpPr>
                  <p:cNvPr id="265" name="Cube 264">
                    <a:extLst>
                      <a:ext uri="{FF2B5EF4-FFF2-40B4-BE49-F238E27FC236}">
                        <a16:creationId xmlns:a16="http://schemas.microsoft.com/office/drawing/2014/main" id="{8637BF03-0C3F-A444-9C2E-A0FAF5CB7328}"/>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6" name="Cube 265">
                    <a:extLst>
                      <a:ext uri="{FF2B5EF4-FFF2-40B4-BE49-F238E27FC236}">
                        <a16:creationId xmlns:a16="http://schemas.microsoft.com/office/drawing/2014/main" id="{F9D7F439-5F49-5D41-82E2-D0D024BF0A7E}"/>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262" name="Group 261">
                  <a:extLst>
                    <a:ext uri="{FF2B5EF4-FFF2-40B4-BE49-F238E27FC236}">
                      <a16:creationId xmlns:a16="http://schemas.microsoft.com/office/drawing/2014/main" id="{6B137E8D-C6B1-2F43-B140-9718E74B6687}"/>
                    </a:ext>
                  </a:extLst>
                </p:cNvPr>
                <p:cNvGrpSpPr/>
                <p:nvPr/>
              </p:nvGrpSpPr>
              <p:grpSpPr>
                <a:xfrm>
                  <a:off x="8626101" y="2322908"/>
                  <a:ext cx="402110" cy="219021"/>
                  <a:chOff x="7848878" y="4022302"/>
                  <a:chExt cx="447327" cy="243650"/>
                </a:xfrm>
              </p:grpSpPr>
              <p:sp>
                <p:nvSpPr>
                  <p:cNvPr id="263" name="Cube 262">
                    <a:extLst>
                      <a:ext uri="{FF2B5EF4-FFF2-40B4-BE49-F238E27FC236}">
                        <a16:creationId xmlns:a16="http://schemas.microsoft.com/office/drawing/2014/main" id="{177CDCAB-E30B-BD47-B2F5-14308B3AD561}"/>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4" name="Cube 263">
                    <a:extLst>
                      <a:ext uri="{FF2B5EF4-FFF2-40B4-BE49-F238E27FC236}">
                        <a16:creationId xmlns:a16="http://schemas.microsoft.com/office/drawing/2014/main" id="{E3D1E974-6F64-2240-9AF2-6C3F9E6EC31C}"/>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277" name="Straight Connector 276">
                <a:extLst>
                  <a:ext uri="{FF2B5EF4-FFF2-40B4-BE49-F238E27FC236}">
                    <a16:creationId xmlns:a16="http://schemas.microsoft.com/office/drawing/2014/main" id="{53D2F578-DCEB-3B4C-81D6-C8DA005CE5F0}"/>
                  </a:ext>
                </a:extLst>
              </p:cNvPr>
              <p:cNvCxnSpPr>
                <a:cxnSpLocks/>
              </p:cNvCxnSpPr>
              <p:nvPr/>
            </p:nvCxnSpPr>
            <p:spPr bwMode="auto">
              <a:xfrm flipH="1">
                <a:off x="8685964" y="1546728"/>
                <a:ext cx="149181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78" name="TextBox 277">
                <a:extLst>
                  <a:ext uri="{FF2B5EF4-FFF2-40B4-BE49-F238E27FC236}">
                    <a16:creationId xmlns:a16="http://schemas.microsoft.com/office/drawing/2014/main" id="{BED3A002-2E21-954D-83B4-5A6713607F0B}"/>
                  </a:ext>
                </a:extLst>
              </p:cNvPr>
              <p:cNvSpPr txBox="1"/>
              <p:nvPr/>
            </p:nvSpPr>
            <p:spPr>
              <a:xfrm rot="5400000">
                <a:off x="8972365" y="3769965"/>
                <a:ext cx="426536" cy="435575"/>
              </a:xfrm>
              <a:prstGeom prst="rect">
                <a:avLst/>
              </a:prstGeom>
              <a:noFill/>
            </p:spPr>
            <p:txBody>
              <a:bodyPr wrap="none" rtlCol="0">
                <a:spAutoFit/>
              </a:bodyPr>
              <a:lstStyle/>
              <a:p>
                <a:r>
                  <a:rPr lang="en-US" sz="1600" dirty="0"/>
                  <a:t>…</a:t>
                </a:r>
              </a:p>
            </p:txBody>
          </p:sp>
          <p:sp>
            <p:nvSpPr>
              <p:cNvPr id="279" name="TextBox 278">
                <a:extLst>
                  <a:ext uri="{FF2B5EF4-FFF2-40B4-BE49-F238E27FC236}">
                    <a16:creationId xmlns:a16="http://schemas.microsoft.com/office/drawing/2014/main" id="{80C213E9-23B9-7F4D-A5FE-DC68961597D9}"/>
                  </a:ext>
                </a:extLst>
              </p:cNvPr>
              <p:cNvSpPr txBox="1"/>
              <p:nvPr/>
            </p:nvSpPr>
            <p:spPr>
              <a:xfrm rot="5400000">
                <a:off x="9638616" y="3769966"/>
                <a:ext cx="426536" cy="435575"/>
              </a:xfrm>
              <a:prstGeom prst="rect">
                <a:avLst/>
              </a:prstGeom>
              <a:noFill/>
            </p:spPr>
            <p:txBody>
              <a:bodyPr wrap="none" rtlCol="0">
                <a:spAutoFit/>
              </a:bodyPr>
              <a:lstStyle/>
              <a:p>
                <a:r>
                  <a:rPr lang="en-US" sz="1600" dirty="0"/>
                  <a:t>…</a:t>
                </a:r>
              </a:p>
            </p:txBody>
          </p:sp>
          <p:sp>
            <p:nvSpPr>
              <p:cNvPr id="280" name="TextBox 279">
                <a:extLst>
                  <a:ext uri="{FF2B5EF4-FFF2-40B4-BE49-F238E27FC236}">
                    <a16:creationId xmlns:a16="http://schemas.microsoft.com/office/drawing/2014/main" id="{56D33EB8-B0E9-634F-8786-18E55CD5DEF8}"/>
                  </a:ext>
                </a:extLst>
              </p:cNvPr>
              <p:cNvSpPr txBox="1"/>
              <p:nvPr/>
            </p:nvSpPr>
            <p:spPr>
              <a:xfrm>
                <a:off x="8385676" y="1034270"/>
                <a:ext cx="749131" cy="409102"/>
              </a:xfrm>
              <a:prstGeom prst="rect">
                <a:avLst/>
              </a:prstGeom>
              <a:noFill/>
            </p:spPr>
            <p:txBody>
              <a:bodyPr wrap="square" rtlCol="0">
                <a:spAutoFit/>
              </a:bodyPr>
              <a:lstStyle/>
              <a:p>
                <a:pPr algn="ctr"/>
                <a:r>
                  <a:rPr lang="en-US" sz="1600" i="1" dirty="0"/>
                  <a:t>BL</a:t>
                </a:r>
                <a:endParaRPr lang="en-US" sz="1600" i="1" baseline="-25000" dirty="0"/>
              </a:p>
            </p:txBody>
          </p:sp>
          <p:sp>
            <p:nvSpPr>
              <p:cNvPr id="281" name="TextBox 280">
                <a:extLst>
                  <a:ext uri="{FF2B5EF4-FFF2-40B4-BE49-F238E27FC236}">
                    <a16:creationId xmlns:a16="http://schemas.microsoft.com/office/drawing/2014/main" id="{3316C5CE-EAB1-2A47-A6BE-0CB24D9B47EE}"/>
                  </a:ext>
                </a:extLst>
              </p:cNvPr>
              <p:cNvSpPr txBox="1"/>
              <p:nvPr/>
            </p:nvSpPr>
            <p:spPr>
              <a:xfrm>
                <a:off x="9693584" y="1034270"/>
                <a:ext cx="749131" cy="409102"/>
              </a:xfrm>
              <a:prstGeom prst="rect">
                <a:avLst/>
              </a:prstGeom>
              <a:noFill/>
            </p:spPr>
            <p:txBody>
              <a:bodyPr wrap="square" rtlCol="0">
                <a:spAutoFit/>
              </a:bodyPr>
              <a:lstStyle/>
              <a:p>
                <a:pPr algn="ctr"/>
                <a:r>
                  <a:rPr lang="en-US" sz="1600" i="1" dirty="0"/>
                  <a:t>NBL</a:t>
                </a:r>
                <a:endParaRPr lang="en-US" sz="1600" i="1" baseline="-25000" dirty="0"/>
              </a:p>
            </p:txBody>
          </p:sp>
          <p:grpSp>
            <p:nvGrpSpPr>
              <p:cNvPr id="282" name="Group 281">
                <a:extLst>
                  <a:ext uri="{FF2B5EF4-FFF2-40B4-BE49-F238E27FC236}">
                    <a16:creationId xmlns:a16="http://schemas.microsoft.com/office/drawing/2014/main" id="{F023D886-B23D-9048-856D-F45908E59956}"/>
                  </a:ext>
                </a:extLst>
              </p:cNvPr>
              <p:cNvGrpSpPr/>
              <p:nvPr/>
            </p:nvGrpSpPr>
            <p:grpSpPr>
              <a:xfrm flipH="1">
                <a:off x="9475903" y="2019640"/>
                <a:ext cx="394709" cy="220262"/>
                <a:chOff x="2238667" y="1509786"/>
                <a:chExt cx="425767" cy="751974"/>
              </a:xfrm>
            </p:grpSpPr>
            <p:sp>
              <p:nvSpPr>
                <p:cNvPr id="283" name="Arc 282">
                  <a:extLst>
                    <a:ext uri="{FF2B5EF4-FFF2-40B4-BE49-F238E27FC236}">
                      <a16:creationId xmlns:a16="http://schemas.microsoft.com/office/drawing/2014/main" id="{12D8F8F7-A31F-BA45-ADFB-9F3CED3D402E}"/>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284" name="Triangle 283">
                  <a:extLst>
                    <a:ext uri="{FF2B5EF4-FFF2-40B4-BE49-F238E27FC236}">
                      <a16:creationId xmlns:a16="http://schemas.microsoft.com/office/drawing/2014/main" id="{FFB56868-647D-7747-BE52-C5D865DB1FBA}"/>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285" name="Group 284">
                <a:extLst>
                  <a:ext uri="{FF2B5EF4-FFF2-40B4-BE49-F238E27FC236}">
                    <a16:creationId xmlns:a16="http://schemas.microsoft.com/office/drawing/2014/main" id="{8841ACD3-CDC8-C140-BF7A-E416B959E4F2}"/>
                  </a:ext>
                </a:extLst>
              </p:cNvPr>
              <p:cNvGrpSpPr/>
              <p:nvPr/>
            </p:nvGrpSpPr>
            <p:grpSpPr>
              <a:xfrm>
                <a:off x="8759069" y="2259352"/>
                <a:ext cx="1359489" cy="378520"/>
                <a:chOff x="7596493" y="2220710"/>
                <a:chExt cx="1773566" cy="525765"/>
              </a:xfrm>
            </p:grpSpPr>
            <p:grpSp>
              <p:nvGrpSpPr>
                <p:cNvPr id="286" name="Group 285">
                  <a:extLst>
                    <a:ext uri="{FF2B5EF4-FFF2-40B4-BE49-F238E27FC236}">
                      <a16:creationId xmlns:a16="http://schemas.microsoft.com/office/drawing/2014/main" id="{1D9252D7-4E3F-2B46-A5DC-C2A93653E0CC}"/>
                    </a:ext>
                  </a:extLst>
                </p:cNvPr>
                <p:cNvGrpSpPr/>
                <p:nvPr/>
              </p:nvGrpSpPr>
              <p:grpSpPr>
                <a:xfrm>
                  <a:off x="7626181" y="2266923"/>
                  <a:ext cx="287242" cy="445312"/>
                  <a:chOff x="2586743" y="1312601"/>
                  <a:chExt cx="413559" cy="641139"/>
                </a:xfrm>
              </p:grpSpPr>
              <p:grpSp>
                <p:nvGrpSpPr>
                  <p:cNvPr id="311" name="Group 310">
                    <a:extLst>
                      <a:ext uri="{FF2B5EF4-FFF2-40B4-BE49-F238E27FC236}">
                        <a16:creationId xmlns:a16="http://schemas.microsoft.com/office/drawing/2014/main" id="{AEE2621F-E618-E143-8B7F-A5290E69AA5B}"/>
                      </a:ext>
                    </a:extLst>
                  </p:cNvPr>
                  <p:cNvGrpSpPr/>
                  <p:nvPr/>
                </p:nvGrpSpPr>
                <p:grpSpPr>
                  <a:xfrm>
                    <a:off x="2586743" y="1766407"/>
                    <a:ext cx="413559" cy="187333"/>
                    <a:chOff x="2978898" y="4007224"/>
                    <a:chExt cx="631078" cy="181162"/>
                  </a:xfrm>
                </p:grpSpPr>
                <p:cxnSp>
                  <p:nvCxnSpPr>
                    <p:cNvPr id="314" name="Elbow Connector 313">
                      <a:extLst>
                        <a:ext uri="{FF2B5EF4-FFF2-40B4-BE49-F238E27FC236}">
                          <a16:creationId xmlns:a16="http://schemas.microsoft.com/office/drawing/2014/main" id="{448368AB-1CD8-5F45-82C2-866785A426B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15" name="Elbow Connector 314">
                      <a:extLst>
                        <a:ext uri="{FF2B5EF4-FFF2-40B4-BE49-F238E27FC236}">
                          <a16:creationId xmlns:a16="http://schemas.microsoft.com/office/drawing/2014/main" id="{B73ADEA5-60ED-324A-A454-2FFF90676514}"/>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12" name="Straight Connector 311">
                    <a:extLst>
                      <a:ext uri="{FF2B5EF4-FFF2-40B4-BE49-F238E27FC236}">
                        <a16:creationId xmlns:a16="http://schemas.microsoft.com/office/drawing/2014/main" id="{2414FB16-6C61-C240-8E4D-2942DE6E462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13" name="Straight Connector 312">
                    <a:extLst>
                      <a:ext uri="{FF2B5EF4-FFF2-40B4-BE49-F238E27FC236}">
                        <a16:creationId xmlns:a16="http://schemas.microsoft.com/office/drawing/2014/main" id="{ACBE0A0C-5D9E-8C48-8977-7D73E690B664}"/>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87" name="Straight Connector 286">
                  <a:extLst>
                    <a:ext uri="{FF2B5EF4-FFF2-40B4-BE49-F238E27FC236}">
                      <a16:creationId xmlns:a16="http://schemas.microsoft.com/office/drawing/2014/main" id="{6AED2A6C-4F8E-0647-9974-893F7EB27BDC}"/>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8" name="Straight Connector 287">
                  <a:extLst>
                    <a:ext uri="{FF2B5EF4-FFF2-40B4-BE49-F238E27FC236}">
                      <a16:creationId xmlns:a16="http://schemas.microsoft.com/office/drawing/2014/main" id="{8350B0F4-2391-F94E-903D-0E97DD7E39F7}"/>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9" name="Straight Connector 288">
                  <a:extLst>
                    <a:ext uri="{FF2B5EF4-FFF2-40B4-BE49-F238E27FC236}">
                      <a16:creationId xmlns:a16="http://schemas.microsoft.com/office/drawing/2014/main" id="{47EE5AC3-72A3-1C4F-A107-1D2C01B5DD08}"/>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90" name="Straight Connector 289">
                  <a:extLst>
                    <a:ext uri="{FF2B5EF4-FFF2-40B4-BE49-F238E27FC236}">
                      <a16:creationId xmlns:a16="http://schemas.microsoft.com/office/drawing/2014/main" id="{139FFDFC-B34D-BB40-894E-B4D6B755B408}"/>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91" name="Straight Connector 290">
                  <a:extLst>
                    <a:ext uri="{FF2B5EF4-FFF2-40B4-BE49-F238E27FC236}">
                      <a16:creationId xmlns:a16="http://schemas.microsoft.com/office/drawing/2014/main" id="{F1A44CEA-0F4B-5F42-8E19-9B414E667D94}"/>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92" name="Straight Connector 291">
                  <a:extLst>
                    <a:ext uri="{FF2B5EF4-FFF2-40B4-BE49-F238E27FC236}">
                      <a16:creationId xmlns:a16="http://schemas.microsoft.com/office/drawing/2014/main" id="{AAECEE4B-1663-1B49-B65D-FE5594F2CFBA}"/>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93" name="Straight Connector 292">
                  <a:extLst>
                    <a:ext uri="{FF2B5EF4-FFF2-40B4-BE49-F238E27FC236}">
                      <a16:creationId xmlns:a16="http://schemas.microsoft.com/office/drawing/2014/main" id="{F95E4359-665C-7044-BD41-E49AF9FE38F1}"/>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94" name="Group 293">
                  <a:extLst>
                    <a:ext uri="{FF2B5EF4-FFF2-40B4-BE49-F238E27FC236}">
                      <a16:creationId xmlns:a16="http://schemas.microsoft.com/office/drawing/2014/main" id="{530A8EC1-ED16-4A4A-8803-877FD5640584}"/>
                    </a:ext>
                  </a:extLst>
                </p:cNvPr>
                <p:cNvGrpSpPr/>
                <p:nvPr/>
              </p:nvGrpSpPr>
              <p:grpSpPr>
                <a:xfrm>
                  <a:off x="9040145" y="2253171"/>
                  <a:ext cx="287242" cy="442137"/>
                  <a:chOff x="2586743" y="1317176"/>
                  <a:chExt cx="413559" cy="636564"/>
                </a:xfrm>
              </p:grpSpPr>
              <p:grpSp>
                <p:nvGrpSpPr>
                  <p:cNvPr id="306" name="Group 305">
                    <a:extLst>
                      <a:ext uri="{FF2B5EF4-FFF2-40B4-BE49-F238E27FC236}">
                        <a16:creationId xmlns:a16="http://schemas.microsoft.com/office/drawing/2014/main" id="{5016ED4C-2C80-0F47-90A6-2A8DD01549AF}"/>
                      </a:ext>
                    </a:extLst>
                  </p:cNvPr>
                  <p:cNvGrpSpPr/>
                  <p:nvPr/>
                </p:nvGrpSpPr>
                <p:grpSpPr>
                  <a:xfrm>
                    <a:off x="2586743" y="1766407"/>
                    <a:ext cx="413559" cy="187333"/>
                    <a:chOff x="2978898" y="4007224"/>
                    <a:chExt cx="631078" cy="181162"/>
                  </a:xfrm>
                </p:grpSpPr>
                <p:cxnSp>
                  <p:nvCxnSpPr>
                    <p:cNvPr id="309" name="Elbow Connector 308">
                      <a:extLst>
                        <a:ext uri="{FF2B5EF4-FFF2-40B4-BE49-F238E27FC236}">
                          <a16:creationId xmlns:a16="http://schemas.microsoft.com/office/drawing/2014/main" id="{59824551-624E-C64D-B422-D9006B82538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10" name="Elbow Connector 309">
                      <a:extLst>
                        <a:ext uri="{FF2B5EF4-FFF2-40B4-BE49-F238E27FC236}">
                          <a16:creationId xmlns:a16="http://schemas.microsoft.com/office/drawing/2014/main" id="{F66384C1-A307-2B43-9A8B-58200544D788}"/>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07" name="Straight Connector 306">
                    <a:extLst>
                      <a:ext uri="{FF2B5EF4-FFF2-40B4-BE49-F238E27FC236}">
                        <a16:creationId xmlns:a16="http://schemas.microsoft.com/office/drawing/2014/main" id="{00D48052-87E2-9846-95CB-B96FFF10BE3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08" name="Straight Connector 307">
                    <a:extLst>
                      <a:ext uri="{FF2B5EF4-FFF2-40B4-BE49-F238E27FC236}">
                        <a16:creationId xmlns:a16="http://schemas.microsoft.com/office/drawing/2014/main" id="{90F6BB49-0A5B-364F-8165-32E4D9C826F4}"/>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95" name="Oval 294">
                  <a:extLst>
                    <a:ext uri="{FF2B5EF4-FFF2-40B4-BE49-F238E27FC236}">
                      <a16:creationId xmlns:a16="http://schemas.microsoft.com/office/drawing/2014/main" id="{622DDD67-3D42-3A45-BAB1-6B260697DCBC}"/>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96" name="Oval 295">
                  <a:extLst>
                    <a:ext uri="{FF2B5EF4-FFF2-40B4-BE49-F238E27FC236}">
                      <a16:creationId xmlns:a16="http://schemas.microsoft.com/office/drawing/2014/main" id="{A6FB2F62-B10C-F44C-9AA5-0B59E600BD2A}"/>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97" name="Oval 296">
                  <a:extLst>
                    <a:ext uri="{FF2B5EF4-FFF2-40B4-BE49-F238E27FC236}">
                      <a16:creationId xmlns:a16="http://schemas.microsoft.com/office/drawing/2014/main" id="{B8DE3F78-CE77-8744-A81C-F96AA65E8955}"/>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98" name="Oval 297">
                  <a:extLst>
                    <a:ext uri="{FF2B5EF4-FFF2-40B4-BE49-F238E27FC236}">
                      <a16:creationId xmlns:a16="http://schemas.microsoft.com/office/drawing/2014/main" id="{075407D9-C552-A84F-B5B7-DD0BE0963EF2}"/>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99" name="Oval 298">
                  <a:extLst>
                    <a:ext uri="{FF2B5EF4-FFF2-40B4-BE49-F238E27FC236}">
                      <a16:creationId xmlns:a16="http://schemas.microsoft.com/office/drawing/2014/main" id="{CBF241D9-285B-7F4C-B713-0ECEE44B26E5}"/>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300" name="Group 299">
                  <a:extLst>
                    <a:ext uri="{FF2B5EF4-FFF2-40B4-BE49-F238E27FC236}">
                      <a16:creationId xmlns:a16="http://schemas.microsoft.com/office/drawing/2014/main" id="{9A49640B-7CFF-0046-B2DC-FD14BA9F95AA}"/>
                    </a:ext>
                  </a:extLst>
                </p:cNvPr>
                <p:cNvGrpSpPr/>
                <p:nvPr/>
              </p:nvGrpSpPr>
              <p:grpSpPr>
                <a:xfrm>
                  <a:off x="7996640" y="2323054"/>
                  <a:ext cx="402110" cy="219021"/>
                  <a:chOff x="7848878" y="4022302"/>
                  <a:chExt cx="447327" cy="243650"/>
                </a:xfrm>
              </p:grpSpPr>
              <p:sp>
                <p:nvSpPr>
                  <p:cNvPr id="304" name="Cube 303">
                    <a:extLst>
                      <a:ext uri="{FF2B5EF4-FFF2-40B4-BE49-F238E27FC236}">
                        <a16:creationId xmlns:a16="http://schemas.microsoft.com/office/drawing/2014/main" id="{EC21BD2C-8B8E-A043-9E6E-6D358E899DEA}"/>
                      </a:ext>
                    </a:extLst>
                  </p:cNvPr>
                  <p:cNvSpPr/>
                  <p:nvPr/>
                </p:nvSpPr>
                <p:spPr>
                  <a:xfrm flipH="1">
                    <a:off x="7894561" y="4022303"/>
                    <a:ext cx="401644" cy="243649"/>
                  </a:xfrm>
                  <a:prstGeom prst="cube">
                    <a:avLst>
                      <a:gd name="adj" fmla="val 34804"/>
                    </a:avLst>
                  </a:prstGeom>
                  <a:solidFill>
                    <a:srgbClr val="01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5" name="Cube 304">
                    <a:extLst>
                      <a:ext uri="{FF2B5EF4-FFF2-40B4-BE49-F238E27FC236}">
                        <a16:creationId xmlns:a16="http://schemas.microsoft.com/office/drawing/2014/main" id="{CC42A0FB-E559-4345-9DC3-80E924098057}"/>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01" name="Group 300">
                  <a:extLst>
                    <a:ext uri="{FF2B5EF4-FFF2-40B4-BE49-F238E27FC236}">
                      <a16:creationId xmlns:a16="http://schemas.microsoft.com/office/drawing/2014/main" id="{7FE5B70D-3971-494C-B99C-8D8986F68DEC}"/>
                    </a:ext>
                  </a:extLst>
                </p:cNvPr>
                <p:cNvGrpSpPr/>
                <p:nvPr/>
              </p:nvGrpSpPr>
              <p:grpSpPr>
                <a:xfrm>
                  <a:off x="8626101" y="2322908"/>
                  <a:ext cx="402110" cy="219021"/>
                  <a:chOff x="7848878" y="4022302"/>
                  <a:chExt cx="447327" cy="243650"/>
                </a:xfrm>
              </p:grpSpPr>
              <p:sp>
                <p:nvSpPr>
                  <p:cNvPr id="302" name="Cube 301">
                    <a:extLst>
                      <a:ext uri="{FF2B5EF4-FFF2-40B4-BE49-F238E27FC236}">
                        <a16:creationId xmlns:a16="http://schemas.microsoft.com/office/drawing/2014/main" id="{16E01933-4873-194D-9B7C-2112ED34E88E}"/>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3" name="Cube 302">
                    <a:extLst>
                      <a:ext uri="{FF2B5EF4-FFF2-40B4-BE49-F238E27FC236}">
                        <a16:creationId xmlns:a16="http://schemas.microsoft.com/office/drawing/2014/main" id="{A72C2D48-F63D-2A40-986D-3931CA17DA2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316" name="Straight Connector 315">
                <a:extLst>
                  <a:ext uri="{FF2B5EF4-FFF2-40B4-BE49-F238E27FC236}">
                    <a16:creationId xmlns:a16="http://schemas.microsoft.com/office/drawing/2014/main" id="{267DDE9D-5404-A74F-AFE4-27E3EEBD56F8}"/>
                  </a:ext>
                </a:extLst>
              </p:cNvPr>
              <p:cNvCxnSpPr>
                <a:cxnSpLocks/>
              </p:cNvCxnSpPr>
              <p:nvPr/>
            </p:nvCxnSpPr>
            <p:spPr bwMode="auto">
              <a:xfrm flipH="1">
                <a:off x="8669860" y="2282028"/>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17" name="Group 316">
                <a:extLst>
                  <a:ext uri="{FF2B5EF4-FFF2-40B4-BE49-F238E27FC236}">
                    <a16:creationId xmlns:a16="http://schemas.microsoft.com/office/drawing/2014/main" id="{17368797-DAEF-8A4D-A675-527FE7A46174}"/>
                  </a:ext>
                </a:extLst>
              </p:cNvPr>
              <p:cNvGrpSpPr/>
              <p:nvPr/>
            </p:nvGrpSpPr>
            <p:grpSpPr>
              <a:xfrm>
                <a:off x="8989839" y="2681261"/>
                <a:ext cx="348816" cy="217758"/>
                <a:chOff x="2238667" y="1509786"/>
                <a:chExt cx="428621" cy="751974"/>
              </a:xfrm>
            </p:grpSpPr>
            <p:sp>
              <p:nvSpPr>
                <p:cNvPr id="318" name="Arc 317">
                  <a:extLst>
                    <a:ext uri="{FF2B5EF4-FFF2-40B4-BE49-F238E27FC236}">
                      <a16:creationId xmlns:a16="http://schemas.microsoft.com/office/drawing/2014/main" id="{16CA4086-3A33-294B-8809-7694F94ADA31}"/>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319" name="Triangle 318">
                  <a:extLst>
                    <a:ext uri="{FF2B5EF4-FFF2-40B4-BE49-F238E27FC236}">
                      <a16:creationId xmlns:a16="http://schemas.microsoft.com/office/drawing/2014/main" id="{4A2C167A-1E38-EB4D-A4A3-DBB5B236FBE3}"/>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20" name="Group 319">
                <a:extLst>
                  <a:ext uri="{FF2B5EF4-FFF2-40B4-BE49-F238E27FC236}">
                    <a16:creationId xmlns:a16="http://schemas.microsoft.com/office/drawing/2014/main" id="{56BD019B-36C7-9442-A4AF-C856D9ACF8AB}"/>
                  </a:ext>
                </a:extLst>
              </p:cNvPr>
              <p:cNvGrpSpPr/>
              <p:nvPr/>
            </p:nvGrpSpPr>
            <p:grpSpPr>
              <a:xfrm flipH="1">
                <a:off x="9503096" y="2678348"/>
                <a:ext cx="354629" cy="220262"/>
                <a:chOff x="2238667" y="1509786"/>
                <a:chExt cx="425767" cy="751974"/>
              </a:xfrm>
            </p:grpSpPr>
            <p:sp>
              <p:nvSpPr>
                <p:cNvPr id="321" name="Arc 320">
                  <a:extLst>
                    <a:ext uri="{FF2B5EF4-FFF2-40B4-BE49-F238E27FC236}">
                      <a16:creationId xmlns:a16="http://schemas.microsoft.com/office/drawing/2014/main" id="{96AECA82-D91E-524B-BE11-4F9947B68DA7}"/>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322" name="Triangle 321">
                  <a:extLst>
                    <a:ext uri="{FF2B5EF4-FFF2-40B4-BE49-F238E27FC236}">
                      <a16:creationId xmlns:a16="http://schemas.microsoft.com/office/drawing/2014/main" id="{E13DA011-E3C2-F341-884E-365698C06E74}"/>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23" name="Group 322">
                <a:extLst>
                  <a:ext uri="{FF2B5EF4-FFF2-40B4-BE49-F238E27FC236}">
                    <a16:creationId xmlns:a16="http://schemas.microsoft.com/office/drawing/2014/main" id="{F0A6D61B-D29F-6448-9A6A-3FC3F5E33BD0}"/>
                  </a:ext>
                </a:extLst>
              </p:cNvPr>
              <p:cNvGrpSpPr/>
              <p:nvPr/>
            </p:nvGrpSpPr>
            <p:grpSpPr>
              <a:xfrm>
                <a:off x="8759069" y="2891489"/>
                <a:ext cx="1359489" cy="378520"/>
                <a:chOff x="7596493" y="2220710"/>
                <a:chExt cx="1773566" cy="525765"/>
              </a:xfrm>
            </p:grpSpPr>
            <p:grpSp>
              <p:nvGrpSpPr>
                <p:cNvPr id="324" name="Group 323">
                  <a:extLst>
                    <a:ext uri="{FF2B5EF4-FFF2-40B4-BE49-F238E27FC236}">
                      <a16:creationId xmlns:a16="http://schemas.microsoft.com/office/drawing/2014/main" id="{72462E5A-F1E0-EF46-9B13-EBB876BB2C64}"/>
                    </a:ext>
                  </a:extLst>
                </p:cNvPr>
                <p:cNvGrpSpPr/>
                <p:nvPr/>
              </p:nvGrpSpPr>
              <p:grpSpPr>
                <a:xfrm>
                  <a:off x="7626181" y="2266923"/>
                  <a:ext cx="287242" cy="445312"/>
                  <a:chOff x="2586743" y="1312601"/>
                  <a:chExt cx="413559" cy="641139"/>
                </a:xfrm>
              </p:grpSpPr>
              <p:grpSp>
                <p:nvGrpSpPr>
                  <p:cNvPr id="349" name="Group 348">
                    <a:extLst>
                      <a:ext uri="{FF2B5EF4-FFF2-40B4-BE49-F238E27FC236}">
                        <a16:creationId xmlns:a16="http://schemas.microsoft.com/office/drawing/2014/main" id="{57FF5ACD-A3D4-BB48-8244-3DC614AEDAF2}"/>
                      </a:ext>
                    </a:extLst>
                  </p:cNvPr>
                  <p:cNvGrpSpPr/>
                  <p:nvPr/>
                </p:nvGrpSpPr>
                <p:grpSpPr>
                  <a:xfrm>
                    <a:off x="2586743" y="1766407"/>
                    <a:ext cx="413559" cy="187333"/>
                    <a:chOff x="2978898" y="4007224"/>
                    <a:chExt cx="631078" cy="181162"/>
                  </a:xfrm>
                </p:grpSpPr>
                <p:cxnSp>
                  <p:nvCxnSpPr>
                    <p:cNvPr id="352" name="Elbow Connector 351">
                      <a:extLst>
                        <a:ext uri="{FF2B5EF4-FFF2-40B4-BE49-F238E27FC236}">
                          <a16:creationId xmlns:a16="http://schemas.microsoft.com/office/drawing/2014/main" id="{5515490C-9EE7-2C4C-AD2E-921CD13497C0}"/>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53" name="Elbow Connector 352">
                      <a:extLst>
                        <a:ext uri="{FF2B5EF4-FFF2-40B4-BE49-F238E27FC236}">
                          <a16:creationId xmlns:a16="http://schemas.microsoft.com/office/drawing/2014/main" id="{1E7AF5DF-121F-C840-A652-879A5D63B7E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50" name="Straight Connector 349">
                    <a:extLst>
                      <a:ext uri="{FF2B5EF4-FFF2-40B4-BE49-F238E27FC236}">
                        <a16:creationId xmlns:a16="http://schemas.microsoft.com/office/drawing/2014/main" id="{2375B435-34E6-6B4F-B4B0-BE71F7292CAF}"/>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51" name="Straight Connector 350">
                    <a:extLst>
                      <a:ext uri="{FF2B5EF4-FFF2-40B4-BE49-F238E27FC236}">
                        <a16:creationId xmlns:a16="http://schemas.microsoft.com/office/drawing/2014/main" id="{31F31F41-9B15-A943-9F0A-7E53BE3A2237}"/>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325" name="Straight Connector 324">
                  <a:extLst>
                    <a:ext uri="{FF2B5EF4-FFF2-40B4-BE49-F238E27FC236}">
                      <a16:creationId xmlns:a16="http://schemas.microsoft.com/office/drawing/2014/main" id="{3F591015-448D-9845-B41E-C206A75142A3}"/>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26" name="Straight Connector 325">
                  <a:extLst>
                    <a:ext uri="{FF2B5EF4-FFF2-40B4-BE49-F238E27FC236}">
                      <a16:creationId xmlns:a16="http://schemas.microsoft.com/office/drawing/2014/main" id="{6BFEA590-3F59-E846-97E7-9EC4A6AADE55}"/>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27" name="Straight Connector 326">
                  <a:extLst>
                    <a:ext uri="{FF2B5EF4-FFF2-40B4-BE49-F238E27FC236}">
                      <a16:creationId xmlns:a16="http://schemas.microsoft.com/office/drawing/2014/main" id="{5EF628AF-5A3A-9549-BBD0-029DE977C091}"/>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28" name="Straight Connector 327">
                  <a:extLst>
                    <a:ext uri="{FF2B5EF4-FFF2-40B4-BE49-F238E27FC236}">
                      <a16:creationId xmlns:a16="http://schemas.microsoft.com/office/drawing/2014/main" id="{97ADECAE-D63F-FA4F-B998-DECF2BEF3395}"/>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29" name="Straight Connector 328">
                  <a:extLst>
                    <a:ext uri="{FF2B5EF4-FFF2-40B4-BE49-F238E27FC236}">
                      <a16:creationId xmlns:a16="http://schemas.microsoft.com/office/drawing/2014/main" id="{6D3E47A4-0A7D-474D-883D-D252B5AC0DFD}"/>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30" name="Straight Connector 329">
                  <a:extLst>
                    <a:ext uri="{FF2B5EF4-FFF2-40B4-BE49-F238E27FC236}">
                      <a16:creationId xmlns:a16="http://schemas.microsoft.com/office/drawing/2014/main" id="{AA120587-E746-5B40-A14F-6085C06818CD}"/>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31" name="Straight Connector 330">
                  <a:extLst>
                    <a:ext uri="{FF2B5EF4-FFF2-40B4-BE49-F238E27FC236}">
                      <a16:creationId xmlns:a16="http://schemas.microsoft.com/office/drawing/2014/main" id="{390ABD56-FD3F-614A-B661-2D9CCA1C5E43}"/>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32" name="Group 331">
                  <a:extLst>
                    <a:ext uri="{FF2B5EF4-FFF2-40B4-BE49-F238E27FC236}">
                      <a16:creationId xmlns:a16="http://schemas.microsoft.com/office/drawing/2014/main" id="{54989B72-4B69-F644-B5E8-C5B125DAFB85}"/>
                    </a:ext>
                  </a:extLst>
                </p:cNvPr>
                <p:cNvGrpSpPr/>
                <p:nvPr/>
              </p:nvGrpSpPr>
              <p:grpSpPr>
                <a:xfrm>
                  <a:off x="9040145" y="2253171"/>
                  <a:ext cx="287242" cy="442137"/>
                  <a:chOff x="2586743" y="1317176"/>
                  <a:chExt cx="413559" cy="636564"/>
                </a:xfrm>
              </p:grpSpPr>
              <p:grpSp>
                <p:nvGrpSpPr>
                  <p:cNvPr id="344" name="Group 343">
                    <a:extLst>
                      <a:ext uri="{FF2B5EF4-FFF2-40B4-BE49-F238E27FC236}">
                        <a16:creationId xmlns:a16="http://schemas.microsoft.com/office/drawing/2014/main" id="{9027E0C3-3B0A-B841-A558-39F61938C19B}"/>
                      </a:ext>
                    </a:extLst>
                  </p:cNvPr>
                  <p:cNvGrpSpPr/>
                  <p:nvPr/>
                </p:nvGrpSpPr>
                <p:grpSpPr>
                  <a:xfrm>
                    <a:off x="2586743" y="1766407"/>
                    <a:ext cx="413559" cy="187333"/>
                    <a:chOff x="2978898" y="4007224"/>
                    <a:chExt cx="631078" cy="181162"/>
                  </a:xfrm>
                </p:grpSpPr>
                <p:cxnSp>
                  <p:nvCxnSpPr>
                    <p:cNvPr id="347" name="Elbow Connector 346">
                      <a:extLst>
                        <a:ext uri="{FF2B5EF4-FFF2-40B4-BE49-F238E27FC236}">
                          <a16:creationId xmlns:a16="http://schemas.microsoft.com/office/drawing/2014/main" id="{6472FFF6-DBF9-6A45-8E02-683E2017638E}"/>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48" name="Elbow Connector 347">
                      <a:extLst>
                        <a:ext uri="{FF2B5EF4-FFF2-40B4-BE49-F238E27FC236}">
                          <a16:creationId xmlns:a16="http://schemas.microsoft.com/office/drawing/2014/main" id="{E704BB3E-F423-4546-A4F1-BF24A315BC20}"/>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45" name="Straight Connector 344">
                    <a:extLst>
                      <a:ext uri="{FF2B5EF4-FFF2-40B4-BE49-F238E27FC236}">
                        <a16:creationId xmlns:a16="http://schemas.microsoft.com/office/drawing/2014/main" id="{5A5EB053-809B-094D-ABB9-45B0E68F6358}"/>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46" name="Straight Connector 345">
                    <a:extLst>
                      <a:ext uri="{FF2B5EF4-FFF2-40B4-BE49-F238E27FC236}">
                        <a16:creationId xmlns:a16="http://schemas.microsoft.com/office/drawing/2014/main" id="{C0DC53C1-9F54-9A44-AF09-FBD73C3BA683}"/>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333" name="Oval 332">
                  <a:extLst>
                    <a:ext uri="{FF2B5EF4-FFF2-40B4-BE49-F238E27FC236}">
                      <a16:creationId xmlns:a16="http://schemas.microsoft.com/office/drawing/2014/main" id="{5C49D37E-F5C3-A64B-A79A-4423B73F20DB}"/>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34" name="Oval 333">
                  <a:extLst>
                    <a:ext uri="{FF2B5EF4-FFF2-40B4-BE49-F238E27FC236}">
                      <a16:creationId xmlns:a16="http://schemas.microsoft.com/office/drawing/2014/main" id="{719BAB3F-63DE-3449-891C-F42566656C2C}"/>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35" name="Oval 334">
                  <a:extLst>
                    <a:ext uri="{FF2B5EF4-FFF2-40B4-BE49-F238E27FC236}">
                      <a16:creationId xmlns:a16="http://schemas.microsoft.com/office/drawing/2014/main" id="{5440EB0E-9A1C-C046-A6E3-7920C9D3DBA6}"/>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36" name="Oval 335">
                  <a:extLst>
                    <a:ext uri="{FF2B5EF4-FFF2-40B4-BE49-F238E27FC236}">
                      <a16:creationId xmlns:a16="http://schemas.microsoft.com/office/drawing/2014/main" id="{4CAA3FF9-B5E4-3C4D-8296-D7B67F725863}"/>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37" name="Oval 336">
                  <a:extLst>
                    <a:ext uri="{FF2B5EF4-FFF2-40B4-BE49-F238E27FC236}">
                      <a16:creationId xmlns:a16="http://schemas.microsoft.com/office/drawing/2014/main" id="{A6865293-6205-944F-9210-2C9BA7DAE56C}"/>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338" name="Group 337">
                  <a:extLst>
                    <a:ext uri="{FF2B5EF4-FFF2-40B4-BE49-F238E27FC236}">
                      <a16:creationId xmlns:a16="http://schemas.microsoft.com/office/drawing/2014/main" id="{2869219C-30F3-D843-A902-4851FEFE1FFF}"/>
                    </a:ext>
                  </a:extLst>
                </p:cNvPr>
                <p:cNvGrpSpPr/>
                <p:nvPr/>
              </p:nvGrpSpPr>
              <p:grpSpPr>
                <a:xfrm>
                  <a:off x="7996640" y="2323054"/>
                  <a:ext cx="402110" cy="219021"/>
                  <a:chOff x="7848878" y="4022302"/>
                  <a:chExt cx="447327" cy="243650"/>
                </a:xfrm>
              </p:grpSpPr>
              <p:sp>
                <p:nvSpPr>
                  <p:cNvPr id="342" name="Cube 341">
                    <a:extLst>
                      <a:ext uri="{FF2B5EF4-FFF2-40B4-BE49-F238E27FC236}">
                        <a16:creationId xmlns:a16="http://schemas.microsoft.com/office/drawing/2014/main" id="{8844E578-2B79-0246-B5F4-74879CC9E070}"/>
                      </a:ext>
                    </a:extLst>
                  </p:cNvPr>
                  <p:cNvSpPr/>
                  <p:nvPr/>
                </p:nvSpPr>
                <p:spPr>
                  <a:xfrm flipH="1">
                    <a:off x="7894561" y="4022303"/>
                    <a:ext cx="401644" cy="243649"/>
                  </a:xfrm>
                  <a:prstGeom prst="cube">
                    <a:avLst>
                      <a:gd name="adj" fmla="val 34804"/>
                    </a:avLst>
                  </a:prstGeom>
                  <a:solidFill>
                    <a:srgbClr val="01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3" name="Cube 342">
                    <a:extLst>
                      <a:ext uri="{FF2B5EF4-FFF2-40B4-BE49-F238E27FC236}">
                        <a16:creationId xmlns:a16="http://schemas.microsoft.com/office/drawing/2014/main" id="{7C171960-CD7E-0C4E-B520-618EBB63D326}"/>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39" name="Group 338">
                  <a:extLst>
                    <a:ext uri="{FF2B5EF4-FFF2-40B4-BE49-F238E27FC236}">
                      <a16:creationId xmlns:a16="http://schemas.microsoft.com/office/drawing/2014/main" id="{B34E1842-E3CB-CF40-819D-35C154E33C5D}"/>
                    </a:ext>
                  </a:extLst>
                </p:cNvPr>
                <p:cNvGrpSpPr/>
                <p:nvPr/>
              </p:nvGrpSpPr>
              <p:grpSpPr>
                <a:xfrm>
                  <a:off x="8626101" y="2322908"/>
                  <a:ext cx="402110" cy="219021"/>
                  <a:chOff x="7848878" y="4022302"/>
                  <a:chExt cx="447327" cy="243650"/>
                </a:xfrm>
              </p:grpSpPr>
              <p:sp>
                <p:nvSpPr>
                  <p:cNvPr id="340" name="Cube 339">
                    <a:extLst>
                      <a:ext uri="{FF2B5EF4-FFF2-40B4-BE49-F238E27FC236}">
                        <a16:creationId xmlns:a16="http://schemas.microsoft.com/office/drawing/2014/main" id="{290FC0A5-2344-5047-94F9-C821AA74BBA5}"/>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1" name="Cube 340">
                    <a:extLst>
                      <a:ext uri="{FF2B5EF4-FFF2-40B4-BE49-F238E27FC236}">
                        <a16:creationId xmlns:a16="http://schemas.microsoft.com/office/drawing/2014/main" id="{66354FBA-F263-7942-A009-F0B73755A714}"/>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354" name="Straight Connector 353">
                <a:extLst>
                  <a:ext uri="{FF2B5EF4-FFF2-40B4-BE49-F238E27FC236}">
                    <a16:creationId xmlns:a16="http://schemas.microsoft.com/office/drawing/2014/main" id="{9317304B-E171-DF4B-9312-EF453D1A79AE}"/>
                  </a:ext>
                </a:extLst>
              </p:cNvPr>
              <p:cNvCxnSpPr>
                <a:cxnSpLocks/>
              </p:cNvCxnSpPr>
              <p:nvPr/>
            </p:nvCxnSpPr>
            <p:spPr bwMode="auto">
              <a:xfrm flipH="1">
                <a:off x="8669860" y="2914165"/>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55" name="Group 354">
                <a:extLst>
                  <a:ext uri="{FF2B5EF4-FFF2-40B4-BE49-F238E27FC236}">
                    <a16:creationId xmlns:a16="http://schemas.microsoft.com/office/drawing/2014/main" id="{7FCE014F-32D1-454F-9F53-3A6A3DC811A8}"/>
                  </a:ext>
                </a:extLst>
              </p:cNvPr>
              <p:cNvGrpSpPr/>
              <p:nvPr/>
            </p:nvGrpSpPr>
            <p:grpSpPr>
              <a:xfrm flipH="1">
                <a:off x="9503096" y="3309698"/>
                <a:ext cx="354629" cy="220262"/>
                <a:chOff x="2238667" y="1509786"/>
                <a:chExt cx="425767" cy="751974"/>
              </a:xfrm>
            </p:grpSpPr>
            <p:sp>
              <p:nvSpPr>
                <p:cNvPr id="356" name="Arc 355">
                  <a:extLst>
                    <a:ext uri="{FF2B5EF4-FFF2-40B4-BE49-F238E27FC236}">
                      <a16:creationId xmlns:a16="http://schemas.microsoft.com/office/drawing/2014/main" id="{F18C2EF4-6336-5344-827B-CB96297EE144}"/>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357" name="Triangle 356">
                  <a:extLst>
                    <a:ext uri="{FF2B5EF4-FFF2-40B4-BE49-F238E27FC236}">
                      <a16:creationId xmlns:a16="http://schemas.microsoft.com/office/drawing/2014/main" id="{468D530C-0657-DB4A-9DB2-96327C127C7D}"/>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358" name="TextBox 357">
                <a:extLst>
                  <a:ext uri="{FF2B5EF4-FFF2-40B4-BE49-F238E27FC236}">
                    <a16:creationId xmlns:a16="http://schemas.microsoft.com/office/drawing/2014/main" id="{466F9D1A-9557-DD42-86C4-6439BA455D62}"/>
                  </a:ext>
                </a:extLst>
              </p:cNvPr>
              <p:cNvSpPr txBox="1"/>
              <p:nvPr/>
            </p:nvSpPr>
            <p:spPr>
              <a:xfrm>
                <a:off x="8999146" y="1034270"/>
                <a:ext cx="749131" cy="409102"/>
              </a:xfrm>
              <a:prstGeom prst="rect">
                <a:avLst/>
              </a:prstGeom>
              <a:noFill/>
            </p:spPr>
            <p:txBody>
              <a:bodyPr wrap="square" rtlCol="0">
                <a:spAutoFit/>
              </a:bodyPr>
              <a:lstStyle/>
              <a:p>
                <a:pPr algn="ctr"/>
                <a:r>
                  <a:rPr lang="en-US" sz="1600" i="1" dirty="0"/>
                  <a:t>CSL</a:t>
                </a:r>
                <a:endParaRPr lang="en-US" sz="1600" i="1" baseline="-25000" dirty="0"/>
              </a:p>
            </p:txBody>
          </p:sp>
          <p:cxnSp>
            <p:nvCxnSpPr>
              <p:cNvPr id="359" name="Straight Connector 358">
                <a:extLst>
                  <a:ext uri="{FF2B5EF4-FFF2-40B4-BE49-F238E27FC236}">
                    <a16:creationId xmlns:a16="http://schemas.microsoft.com/office/drawing/2014/main" id="{67435B59-A306-934C-B2C6-0EFD67D6C801}"/>
                  </a:ext>
                </a:extLst>
              </p:cNvPr>
              <p:cNvCxnSpPr>
                <a:cxnSpLocks/>
              </p:cNvCxnSpPr>
              <p:nvPr/>
            </p:nvCxnSpPr>
            <p:spPr bwMode="auto">
              <a:xfrm flipH="1">
                <a:off x="8685963" y="1632447"/>
                <a:ext cx="1461723"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60" name="TextBox 359">
                <a:extLst>
                  <a:ext uri="{FF2B5EF4-FFF2-40B4-BE49-F238E27FC236}">
                    <a16:creationId xmlns:a16="http://schemas.microsoft.com/office/drawing/2014/main" id="{D7E13B2C-4EED-6649-BA55-1C6636A68F71}"/>
                  </a:ext>
                </a:extLst>
              </p:cNvPr>
              <p:cNvSpPr txBox="1"/>
              <p:nvPr/>
            </p:nvSpPr>
            <p:spPr>
              <a:xfrm>
                <a:off x="7549282" y="1287122"/>
                <a:ext cx="1190215" cy="338554"/>
              </a:xfrm>
              <a:prstGeom prst="rect">
                <a:avLst/>
              </a:prstGeom>
              <a:noFill/>
            </p:spPr>
            <p:txBody>
              <a:bodyPr wrap="square" rtlCol="0">
                <a:spAutoFit/>
              </a:bodyPr>
              <a:lstStyle/>
              <a:p>
                <a:pPr algn="ctr"/>
                <a:r>
                  <a:rPr lang="en-US" sz="1600" b="1" i="1" dirty="0">
                    <a:solidFill>
                      <a:schemeClr val="bg1">
                        <a:lumMod val="50000"/>
                      </a:schemeClr>
                    </a:solidFill>
                  </a:rPr>
                  <a:t>WL</a:t>
                </a:r>
                <a:r>
                  <a:rPr lang="en-US" sz="1600" b="1" i="1" baseline="-25000" dirty="0">
                    <a:solidFill>
                      <a:schemeClr val="bg1">
                        <a:lumMod val="50000"/>
                      </a:schemeClr>
                    </a:solidFill>
                  </a:rPr>
                  <a:t>NOR</a:t>
                </a:r>
              </a:p>
            </p:txBody>
          </p:sp>
          <p:grpSp>
            <p:nvGrpSpPr>
              <p:cNvPr id="362" name="Group 361">
                <a:extLst>
                  <a:ext uri="{FF2B5EF4-FFF2-40B4-BE49-F238E27FC236}">
                    <a16:creationId xmlns:a16="http://schemas.microsoft.com/office/drawing/2014/main" id="{EF0989C3-F6E4-3943-8255-A7BB883D500B}"/>
                  </a:ext>
                </a:extLst>
              </p:cNvPr>
              <p:cNvGrpSpPr/>
              <p:nvPr/>
            </p:nvGrpSpPr>
            <p:grpSpPr>
              <a:xfrm>
                <a:off x="8988212" y="3311475"/>
                <a:ext cx="348816" cy="217758"/>
                <a:chOff x="2238667" y="1509786"/>
                <a:chExt cx="428621" cy="751974"/>
              </a:xfrm>
            </p:grpSpPr>
            <p:sp>
              <p:nvSpPr>
                <p:cNvPr id="363" name="Arc 362">
                  <a:extLst>
                    <a:ext uri="{FF2B5EF4-FFF2-40B4-BE49-F238E27FC236}">
                      <a16:creationId xmlns:a16="http://schemas.microsoft.com/office/drawing/2014/main" id="{4CAE5374-3055-2B43-82AC-AB98C75010ED}"/>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364" name="Triangle 363">
                  <a:extLst>
                    <a:ext uri="{FF2B5EF4-FFF2-40B4-BE49-F238E27FC236}">
                      <a16:creationId xmlns:a16="http://schemas.microsoft.com/office/drawing/2014/main" id="{F56967DE-C18A-5447-B4C8-E4AF10C29DDB}"/>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cxnSp>
            <p:nvCxnSpPr>
              <p:cNvPr id="365" name="Straight Arrow Connector 364">
                <a:extLst>
                  <a:ext uri="{FF2B5EF4-FFF2-40B4-BE49-F238E27FC236}">
                    <a16:creationId xmlns:a16="http://schemas.microsoft.com/office/drawing/2014/main" id="{EAD66BE0-8463-8A47-8EBA-E0BA08948A5A}"/>
                  </a:ext>
                </a:extLst>
              </p:cNvPr>
              <p:cNvCxnSpPr>
                <a:cxnSpLocks/>
              </p:cNvCxnSpPr>
              <p:nvPr/>
            </p:nvCxnSpPr>
            <p:spPr>
              <a:xfrm>
                <a:off x="8674521" y="3138982"/>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366" name="TextBox 365">
                <a:extLst>
                  <a:ext uri="{FF2B5EF4-FFF2-40B4-BE49-F238E27FC236}">
                    <a16:creationId xmlns:a16="http://schemas.microsoft.com/office/drawing/2014/main" id="{063E721F-8530-AB44-8B02-63277EE89496}"/>
                  </a:ext>
                </a:extLst>
              </p:cNvPr>
              <p:cNvSpPr txBox="1"/>
              <p:nvPr/>
            </p:nvSpPr>
            <p:spPr>
              <a:xfrm>
                <a:off x="8025329" y="2942626"/>
                <a:ext cx="748423" cy="400110"/>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BL</a:t>
                </a:r>
                <a:endParaRPr lang="en-US" sz="2000" i="1" baseline="-25000" dirty="0">
                  <a:solidFill>
                    <a:srgbClr val="00B050"/>
                  </a:solidFill>
                  <a:latin typeface="+mn-lt"/>
                </a:endParaRPr>
              </a:p>
            </p:txBody>
          </p:sp>
          <p:cxnSp>
            <p:nvCxnSpPr>
              <p:cNvPr id="367" name="Straight Arrow Connector 366">
                <a:extLst>
                  <a:ext uri="{FF2B5EF4-FFF2-40B4-BE49-F238E27FC236}">
                    <a16:creationId xmlns:a16="http://schemas.microsoft.com/office/drawing/2014/main" id="{B2C50163-A890-DA4B-9FFD-1EF804A5F0AD}"/>
                  </a:ext>
                </a:extLst>
              </p:cNvPr>
              <p:cNvCxnSpPr>
                <a:cxnSpLocks/>
              </p:cNvCxnSpPr>
              <p:nvPr/>
            </p:nvCxnSpPr>
            <p:spPr>
              <a:xfrm>
                <a:off x="10176577" y="3119730"/>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368" name="TextBox 367">
                <a:extLst>
                  <a:ext uri="{FF2B5EF4-FFF2-40B4-BE49-F238E27FC236}">
                    <a16:creationId xmlns:a16="http://schemas.microsoft.com/office/drawing/2014/main" id="{65337BA9-63B2-8F40-9F99-6F836FDE485A}"/>
                  </a:ext>
                </a:extLst>
              </p:cNvPr>
              <p:cNvSpPr txBox="1"/>
              <p:nvPr/>
            </p:nvSpPr>
            <p:spPr>
              <a:xfrm>
                <a:off x="10146083" y="2952832"/>
                <a:ext cx="748423" cy="483485"/>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NBL</a:t>
                </a:r>
                <a:endParaRPr lang="en-US" sz="2000" i="1" baseline="-25000" dirty="0">
                  <a:solidFill>
                    <a:srgbClr val="00B050"/>
                  </a:solidFill>
                  <a:latin typeface="+mn-lt"/>
                </a:endParaRPr>
              </a:p>
            </p:txBody>
          </p:sp>
          <p:sp>
            <p:nvSpPr>
              <p:cNvPr id="369" name="Rectangle: Rounded Corners 46">
                <a:extLst>
                  <a:ext uri="{FF2B5EF4-FFF2-40B4-BE49-F238E27FC236}">
                    <a16:creationId xmlns:a16="http://schemas.microsoft.com/office/drawing/2014/main" id="{01CE0734-B7BF-DD4D-8082-A64F2935D28B}"/>
                  </a:ext>
                </a:extLst>
              </p:cNvPr>
              <p:cNvSpPr/>
              <p:nvPr/>
            </p:nvSpPr>
            <p:spPr>
              <a:xfrm>
                <a:off x="8625150" y="2190187"/>
                <a:ext cx="1592624" cy="1122918"/>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grpSp>
            <p:nvGrpSpPr>
              <p:cNvPr id="370" name="Group 369">
                <a:extLst>
                  <a:ext uri="{FF2B5EF4-FFF2-40B4-BE49-F238E27FC236}">
                    <a16:creationId xmlns:a16="http://schemas.microsoft.com/office/drawing/2014/main" id="{8E811110-9A12-734D-A65D-1E672BCFAD61}"/>
                  </a:ext>
                </a:extLst>
              </p:cNvPr>
              <p:cNvGrpSpPr/>
              <p:nvPr/>
            </p:nvGrpSpPr>
            <p:grpSpPr>
              <a:xfrm>
                <a:off x="8746021" y="3479775"/>
                <a:ext cx="1359489" cy="378520"/>
                <a:chOff x="7596493" y="2220710"/>
                <a:chExt cx="1773566" cy="525765"/>
              </a:xfrm>
            </p:grpSpPr>
            <p:grpSp>
              <p:nvGrpSpPr>
                <p:cNvPr id="371" name="Group 370">
                  <a:extLst>
                    <a:ext uri="{FF2B5EF4-FFF2-40B4-BE49-F238E27FC236}">
                      <a16:creationId xmlns:a16="http://schemas.microsoft.com/office/drawing/2014/main" id="{5387F081-FB47-5F4E-8F02-F3427273734F}"/>
                    </a:ext>
                  </a:extLst>
                </p:cNvPr>
                <p:cNvGrpSpPr/>
                <p:nvPr/>
              </p:nvGrpSpPr>
              <p:grpSpPr>
                <a:xfrm>
                  <a:off x="7626181" y="2266923"/>
                  <a:ext cx="287242" cy="445312"/>
                  <a:chOff x="2586743" y="1312601"/>
                  <a:chExt cx="413559" cy="641139"/>
                </a:xfrm>
              </p:grpSpPr>
              <p:grpSp>
                <p:nvGrpSpPr>
                  <p:cNvPr id="396" name="Group 395">
                    <a:extLst>
                      <a:ext uri="{FF2B5EF4-FFF2-40B4-BE49-F238E27FC236}">
                        <a16:creationId xmlns:a16="http://schemas.microsoft.com/office/drawing/2014/main" id="{E3C9B7FE-CA67-3B46-B137-90FFA570E464}"/>
                      </a:ext>
                    </a:extLst>
                  </p:cNvPr>
                  <p:cNvGrpSpPr/>
                  <p:nvPr/>
                </p:nvGrpSpPr>
                <p:grpSpPr>
                  <a:xfrm>
                    <a:off x="2586743" y="1766407"/>
                    <a:ext cx="413559" cy="187333"/>
                    <a:chOff x="2978898" y="4007224"/>
                    <a:chExt cx="631078" cy="181162"/>
                  </a:xfrm>
                </p:grpSpPr>
                <p:cxnSp>
                  <p:nvCxnSpPr>
                    <p:cNvPr id="399" name="Elbow Connector 398">
                      <a:extLst>
                        <a:ext uri="{FF2B5EF4-FFF2-40B4-BE49-F238E27FC236}">
                          <a16:creationId xmlns:a16="http://schemas.microsoft.com/office/drawing/2014/main" id="{7C5377C3-C475-AB40-955C-6A4DB9A6387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00" name="Elbow Connector 399">
                      <a:extLst>
                        <a:ext uri="{FF2B5EF4-FFF2-40B4-BE49-F238E27FC236}">
                          <a16:creationId xmlns:a16="http://schemas.microsoft.com/office/drawing/2014/main" id="{312F923F-6A26-7940-95DE-CFEB06B15E8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97" name="Straight Connector 396">
                    <a:extLst>
                      <a:ext uri="{FF2B5EF4-FFF2-40B4-BE49-F238E27FC236}">
                        <a16:creationId xmlns:a16="http://schemas.microsoft.com/office/drawing/2014/main" id="{27D54017-950B-2243-B1FB-65286C8705D2}"/>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98" name="Straight Connector 397">
                    <a:extLst>
                      <a:ext uri="{FF2B5EF4-FFF2-40B4-BE49-F238E27FC236}">
                        <a16:creationId xmlns:a16="http://schemas.microsoft.com/office/drawing/2014/main" id="{26F42F2F-A274-314D-BB35-CB41FC70E8B7}"/>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372" name="Straight Connector 371">
                  <a:extLst>
                    <a:ext uri="{FF2B5EF4-FFF2-40B4-BE49-F238E27FC236}">
                      <a16:creationId xmlns:a16="http://schemas.microsoft.com/office/drawing/2014/main" id="{775A8371-508A-E148-A1CC-C21B1EA11924}"/>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3" name="Straight Connector 372">
                  <a:extLst>
                    <a:ext uri="{FF2B5EF4-FFF2-40B4-BE49-F238E27FC236}">
                      <a16:creationId xmlns:a16="http://schemas.microsoft.com/office/drawing/2014/main" id="{C1684DBA-0368-6C4B-99DA-A5F53C578A8A}"/>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4" name="Straight Connector 373">
                  <a:extLst>
                    <a:ext uri="{FF2B5EF4-FFF2-40B4-BE49-F238E27FC236}">
                      <a16:creationId xmlns:a16="http://schemas.microsoft.com/office/drawing/2014/main" id="{0BF1CA5F-D321-9745-ABF7-EC0F72EC2F89}"/>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5" name="Straight Connector 374">
                  <a:extLst>
                    <a:ext uri="{FF2B5EF4-FFF2-40B4-BE49-F238E27FC236}">
                      <a16:creationId xmlns:a16="http://schemas.microsoft.com/office/drawing/2014/main" id="{58462162-94CC-8A4B-B537-EA3F975353F1}"/>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6" name="Straight Connector 375">
                  <a:extLst>
                    <a:ext uri="{FF2B5EF4-FFF2-40B4-BE49-F238E27FC236}">
                      <a16:creationId xmlns:a16="http://schemas.microsoft.com/office/drawing/2014/main" id="{26744F28-54E9-B04F-876C-3D9E190FB2BC}"/>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7" name="Straight Connector 376">
                  <a:extLst>
                    <a:ext uri="{FF2B5EF4-FFF2-40B4-BE49-F238E27FC236}">
                      <a16:creationId xmlns:a16="http://schemas.microsoft.com/office/drawing/2014/main" id="{A2FBC169-D413-D646-8C53-313B0290B95E}"/>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78" name="Straight Connector 377">
                  <a:extLst>
                    <a:ext uri="{FF2B5EF4-FFF2-40B4-BE49-F238E27FC236}">
                      <a16:creationId xmlns:a16="http://schemas.microsoft.com/office/drawing/2014/main" id="{A873A893-876D-8148-90AA-2E784B09895D}"/>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79" name="Group 378">
                  <a:extLst>
                    <a:ext uri="{FF2B5EF4-FFF2-40B4-BE49-F238E27FC236}">
                      <a16:creationId xmlns:a16="http://schemas.microsoft.com/office/drawing/2014/main" id="{B2C8A3DD-9329-D349-B177-014F8727BA5C}"/>
                    </a:ext>
                  </a:extLst>
                </p:cNvPr>
                <p:cNvGrpSpPr/>
                <p:nvPr/>
              </p:nvGrpSpPr>
              <p:grpSpPr>
                <a:xfrm>
                  <a:off x="9040145" y="2253171"/>
                  <a:ext cx="287242" cy="442137"/>
                  <a:chOff x="2586743" y="1317176"/>
                  <a:chExt cx="413559" cy="636564"/>
                </a:xfrm>
              </p:grpSpPr>
              <p:grpSp>
                <p:nvGrpSpPr>
                  <p:cNvPr id="391" name="Group 390">
                    <a:extLst>
                      <a:ext uri="{FF2B5EF4-FFF2-40B4-BE49-F238E27FC236}">
                        <a16:creationId xmlns:a16="http://schemas.microsoft.com/office/drawing/2014/main" id="{DFBE7281-BA2C-C846-A4DA-9869CF6BA098}"/>
                      </a:ext>
                    </a:extLst>
                  </p:cNvPr>
                  <p:cNvGrpSpPr/>
                  <p:nvPr/>
                </p:nvGrpSpPr>
                <p:grpSpPr>
                  <a:xfrm>
                    <a:off x="2586743" y="1766407"/>
                    <a:ext cx="413559" cy="187333"/>
                    <a:chOff x="2978898" y="4007224"/>
                    <a:chExt cx="631078" cy="181162"/>
                  </a:xfrm>
                </p:grpSpPr>
                <p:cxnSp>
                  <p:nvCxnSpPr>
                    <p:cNvPr id="394" name="Elbow Connector 393">
                      <a:extLst>
                        <a:ext uri="{FF2B5EF4-FFF2-40B4-BE49-F238E27FC236}">
                          <a16:creationId xmlns:a16="http://schemas.microsoft.com/office/drawing/2014/main" id="{5E325F1F-C1F3-F642-A274-DBFACE20380F}"/>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95" name="Elbow Connector 394">
                      <a:extLst>
                        <a:ext uri="{FF2B5EF4-FFF2-40B4-BE49-F238E27FC236}">
                          <a16:creationId xmlns:a16="http://schemas.microsoft.com/office/drawing/2014/main" id="{693ABF07-7CDD-7943-A6B2-0C3545435DA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92" name="Straight Connector 391">
                    <a:extLst>
                      <a:ext uri="{FF2B5EF4-FFF2-40B4-BE49-F238E27FC236}">
                        <a16:creationId xmlns:a16="http://schemas.microsoft.com/office/drawing/2014/main" id="{B863BCC9-B91A-754B-856E-D5D174E4095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93" name="Straight Connector 392">
                    <a:extLst>
                      <a:ext uri="{FF2B5EF4-FFF2-40B4-BE49-F238E27FC236}">
                        <a16:creationId xmlns:a16="http://schemas.microsoft.com/office/drawing/2014/main" id="{CEDE388F-3D5E-DD4E-98F7-AFF81C876026}"/>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380" name="Oval 379">
                  <a:extLst>
                    <a:ext uri="{FF2B5EF4-FFF2-40B4-BE49-F238E27FC236}">
                      <a16:creationId xmlns:a16="http://schemas.microsoft.com/office/drawing/2014/main" id="{4CFB34BD-C23B-E44C-90F0-A2E5499C4C69}"/>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81" name="Oval 380">
                  <a:extLst>
                    <a:ext uri="{FF2B5EF4-FFF2-40B4-BE49-F238E27FC236}">
                      <a16:creationId xmlns:a16="http://schemas.microsoft.com/office/drawing/2014/main" id="{2C71EE34-A38F-534A-B517-BABC2BCE88C1}"/>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82" name="Oval 381">
                  <a:extLst>
                    <a:ext uri="{FF2B5EF4-FFF2-40B4-BE49-F238E27FC236}">
                      <a16:creationId xmlns:a16="http://schemas.microsoft.com/office/drawing/2014/main" id="{A4D02F82-A3D5-2841-ABE5-EB42EF2C835A}"/>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83" name="Oval 382">
                  <a:extLst>
                    <a:ext uri="{FF2B5EF4-FFF2-40B4-BE49-F238E27FC236}">
                      <a16:creationId xmlns:a16="http://schemas.microsoft.com/office/drawing/2014/main" id="{48BC7737-E71A-B749-92EA-6F09589433D0}"/>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84" name="Oval 383">
                  <a:extLst>
                    <a:ext uri="{FF2B5EF4-FFF2-40B4-BE49-F238E27FC236}">
                      <a16:creationId xmlns:a16="http://schemas.microsoft.com/office/drawing/2014/main" id="{24EBEFAD-2DC1-2240-B135-16F63054CFA8}"/>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385" name="Group 384">
                  <a:extLst>
                    <a:ext uri="{FF2B5EF4-FFF2-40B4-BE49-F238E27FC236}">
                      <a16:creationId xmlns:a16="http://schemas.microsoft.com/office/drawing/2014/main" id="{C2B853A4-D165-8A44-81FF-72D1F83DA3C3}"/>
                    </a:ext>
                  </a:extLst>
                </p:cNvPr>
                <p:cNvGrpSpPr/>
                <p:nvPr/>
              </p:nvGrpSpPr>
              <p:grpSpPr>
                <a:xfrm>
                  <a:off x="7996640" y="2323054"/>
                  <a:ext cx="402110" cy="219021"/>
                  <a:chOff x="7848878" y="4022302"/>
                  <a:chExt cx="447327" cy="243650"/>
                </a:xfrm>
              </p:grpSpPr>
              <p:sp>
                <p:nvSpPr>
                  <p:cNvPr id="389" name="Cube 388">
                    <a:extLst>
                      <a:ext uri="{FF2B5EF4-FFF2-40B4-BE49-F238E27FC236}">
                        <a16:creationId xmlns:a16="http://schemas.microsoft.com/office/drawing/2014/main" id="{88BC3946-4F6B-F143-8B02-C590B4F2903E}"/>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90" name="Cube 389">
                    <a:extLst>
                      <a:ext uri="{FF2B5EF4-FFF2-40B4-BE49-F238E27FC236}">
                        <a16:creationId xmlns:a16="http://schemas.microsoft.com/office/drawing/2014/main" id="{72CF9E80-0CAD-6748-B123-2BCFE63C8F3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86" name="Group 385">
                  <a:extLst>
                    <a:ext uri="{FF2B5EF4-FFF2-40B4-BE49-F238E27FC236}">
                      <a16:creationId xmlns:a16="http://schemas.microsoft.com/office/drawing/2014/main" id="{E0F20AA8-7B91-084C-B63D-AE5FA70DB60F}"/>
                    </a:ext>
                  </a:extLst>
                </p:cNvPr>
                <p:cNvGrpSpPr/>
                <p:nvPr/>
              </p:nvGrpSpPr>
              <p:grpSpPr>
                <a:xfrm>
                  <a:off x="8626101" y="2322908"/>
                  <a:ext cx="402110" cy="219021"/>
                  <a:chOff x="7848878" y="4022302"/>
                  <a:chExt cx="447327" cy="243650"/>
                </a:xfrm>
              </p:grpSpPr>
              <p:sp>
                <p:nvSpPr>
                  <p:cNvPr id="387" name="Cube 386">
                    <a:extLst>
                      <a:ext uri="{FF2B5EF4-FFF2-40B4-BE49-F238E27FC236}">
                        <a16:creationId xmlns:a16="http://schemas.microsoft.com/office/drawing/2014/main" id="{477AEE80-A7E2-ED41-B86C-A77493D49182}"/>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88" name="Cube 387">
                    <a:extLst>
                      <a:ext uri="{FF2B5EF4-FFF2-40B4-BE49-F238E27FC236}">
                        <a16:creationId xmlns:a16="http://schemas.microsoft.com/office/drawing/2014/main" id="{4DB5B0E7-48A4-F045-A16E-6EA7BFB2413E}"/>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401" name="Straight Connector 400">
                <a:extLst>
                  <a:ext uri="{FF2B5EF4-FFF2-40B4-BE49-F238E27FC236}">
                    <a16:creationId xmlns:a16="http://schemas.microsoft.com/office/drawing/2014/main" id="{E750CECE-3EA4-964B-AC86-30222D765DB2}"/>
                  </a:ext>
                </a:extLst>
              </p:cNvPr>
              <p:cNvCxnSpPr>
                <a:cxnSpLocks/>
              </p:cNvCxnSpPr>
              <p:nvPr/>
            </p:nvCxnSpPr>
            <p:spPr bwMode="auto">
              <a:xfrm flipH="1">
                <a:off x="8699716" y="3505566"/>
                <a:ext cx="149181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02" name="TextBox 401">
                <a:extLst>
                  <a:ext uri="{FF2B5EF4-FFF2-40B4-BE49-F238E27FC236}">
                    <a16:creationId xmlns:a16="http://schemas.microsoft.com/office/drawing/2014/main" id="{84078F7C-FFCC-A047-8782-CC6836770C10}"/>
                  </a:ext>
                </a:extLst>
              </p:cNvPr>
              <p:cNvSpPr txBox="1"/>
              <p:nvPr/>
            </p:nvSpPr>
            <p:spPr>
              <a:xfrm>
                <a:off x="8148228" y="2083720"/>
                <a:ext cx="665597" cy="409102"/>
              </a:xfrm>
              <a:prstGeom prst="rect">
                <a:avLst/>
              </a:prstGeom>
              <a:noFill/>
            </p:spPr>
            <p:txBody>
              <a:bodyPr wrap="square" rtlCol="0">
                <a:spAutoFit/>
              </a:bodyPr>
              <a:lstStyle/>
              <a:p>
                <a:pPr algn="ctr"/>
                <a:r>
                  <a:rPr lang="en-US" sz="1600" i="1" dirty="0"/>
                  <a:t>WL</a:t>
                </a:r>
                <a:endParaRPr lang="en-US" sz="1600" i="1" baseline="-25000" dirty="0"/>
              </a:p>
            </p:txBody>
          </p:sp>
          <p:sp>
            <p:nvSpPr>
              <p:cNvPr id="403" name="TextBox 402">
                <a:extLst>
                  <a:ext uri="{FF2B5EF4-FFF2-40B4-BE49-F238E27FC236}">
                    <a16:creationId xmlns:a16="http://schemas.microsoft.com/office/drawing/2014/main" id="{95932A9D-F01D-4740-829C-396DD3380F7F}"/>
                  </a:ext>
                </a:extLst>
              </p:cNvPr>
              <p:cNvSpPr txBox="1"/>
              <p:nvPr/>
            </p:nvSpPr>
            <p:spPr>
              <a:xfrm>
                <a:off x="8625150" y="612370"/>
                <a:ext cx="1393404" cy="369332"/>
              </a:xfrm>
              <a:prstGeom prst="rect">
                <a:avLst/>
              </a:prstGeom>
              <a:noFill/>
            </p:spPr>
            <p:txBody>
              <a:bodyPr wrap="square" rtlCol="0">
                <a:spAutoFit/>
              </a:bodyPr>
              <a:lstStyle/>
              <a:p>
                <a:pPr algn="ctr"/>
                <a:r>
                  <a:rPr lang="en-US" sz="1800" dirty="0">
                    <a:solidFill>
                      <a:srgbClr val="FF0000"/>
                    </a:solidFill>
                  </a:rPr>
                  <a:t>NAND (1,1)</a:t>
                </a:r>
                <a:endParaRPr lang="en-US" sz="1800" baseline="-25000" dirty="0">
                  <a:solidFill>
                    <a:srgbClr val="FF0000"/>
                  </a:solidFill>
                </a:endParaRPr>
              </a:p>
            </p:txBody>
          </p:sp>
        </p:grpSp>
      </p:grpSp>
      <p:sp>
        <p:nvSpPr>
          <p:cNvPr id="404" name="TextBox 403">
            <a:extLst>
              <a:ext uri="{FF2B5EF4-FFF2-40B4-BE49-F238E27FC236}">
                <a16:creationId xmlns:a16="http://schemas.microsoft.com/office/drawing/2014/main" id="{50B806AB-3008-BB4C-BB79-2387A3946361}"/>
              </a:ext>
            </a:extLst>
          </p:cNvPr>
          <p:cNvSpPr txBox="1"/>
          <p:nvPr/>
        </p:nvSpPr>
        <p:spPr>
          <a:xfrm rot="18978432">
            <a:off x="6033650" y="1531572"/>
            <a:ext cx="413896" cy="646331"/>
          </a:xfrm>
          <a:prstGeom prst="rect">
            <a:avLst/>
          </a:prstGeom>
          <a:noFill/>
        </p:spPr>
        <p:txBody>
          <a:bodyPr wrap="none" rtlCol="0">
            <a:spAutoFit/>
          </a:bodyPr>
          <a:lstStyle/>
          <a:p>
            <a:r>
              <a:rPr lang="en-US" sz="3600" b="1" dirty="0">
                <a:solidFill>
                  <a:srgbClr val="FF0000"/>
                </a:solidFill>
              </a:rPr>
              <a:t>+</a:t>
            </a:r>
          </a:p>
        </p:txBody>
      </p:sp>
      <p:sp>
        <p:nvSpPr>
          <p:cNvPr id="405" name="TextBox 404">
            <a:extLst>
              <a:ext uri="{FF2B5EF4-FFF2-40B4-BE49-F238E27FC236}">
                <a16:creationId xmlns:a16="http://schemas.microsoft.com/office/drawing/2014/main" id="{C27DFCA7-D81B-C046-B66A-7775032A12A2}"/>
              </a:ext>
            </a:extLst>
          </p:cNvPr>
          <p:cNvSpPr txBox="1"/>
          <p:nvPr/>
        </p:nvSpPr>
        <p:spPr>
          <a:xfrm rot="18978432">
            <a:off x="8902859" y="1532518"/>
            <a:ext cx="413896" cy="646331"/>
          </a:xfrm>
          <a:prstGeom prst="rect">
            <a:avLst/>
          </a:prstGeom>
          <a:noFill/>
        </p:spPr>
        <p:txBody>
          <a:bodyPr wrap="none" rtlCol="0">
            <a:spAutoFit/>
          </a:bodyPr>
          <a:lstStyle/>
          <a:p>
            <a:r>
              <a:rPr lang="en-US" sz="3600" b="1" dirty="0">
                <a:solidFill>
                  <a:srgbClr val="FF0000"/>
                </a:solidFill>
              </a:rPr>
              <a:t>+</a:t>
            </a:r>
          </a:p>
        </p:txBody>
      </p:sp>
      <p:sp>
        <p:nvSpPr>
          <p:cNvPr id="406" name="内容占位符 2">
            <a:extLst>
              <a:ext uri="{FF2B5EF4-FFF2-40B4-BE49-F238E27FC236}">
                <a16:creationId xmlns:a16="http://schemas.microsoft.com/office/drawing/2014/main" id="{541223BA-F7F6-7347-BA16-EE4017555CAF}"/>
              </a:ext>
            </a:extLst>
          </p:cNvPr>
          <p:cNvSpPr txBox="1">
            <a:spLocks/>
          </p:cNvSpPr>
          <p:nvPr/>
        </p:nvSpPr>
        <p:spPr bwMode="auto">
          <a:xfrm>
            <a:off x="82617" y="3689424"/>
            <a:ext cx="3072802"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1800" kern="0" dirty="0">
                <a:solidFill>
                  <a:schemeClr val="tx1"/>
                </a:solidFill>
              </a:rPr>
              <a:t>Assumptions </a:t>
            </a:r>
            <a:r>
              <a:rPr lang="en-GB" sz="1800" kern="0" dirty="0">
                <a:solidFill>
                  <a:srgbClr val="0066FF"/>
                </a:solidFill>
              </a:rPr>
              <a:t>→</a:t>
            </a:r>
          </a:p>
          <a:p>
            <a:pPr marL="685800" lvl="1">
              <a:buFont typeface="Arial" panose="020B0604020202020204" pitchFamily="34" charset="0"/>
              <a:buChar char="•"/>
            </a:pPr>
            <a:r>
              <a:rPr lang="en-US" sz="1800" dirty="0">
                <a:solidFill>
                  <a:srgbClr val="0066FF"/>
                </a:solidFill>
              </a:rPr>
              <a:t>I</a:t>
            </a:r>
            <a:r>
              <a:rPr lang="en-US" sz="1800" baseline="-25000" dirty="0">
                <a:solidFill>
                  <a:srgbClr val="0066FF"/>
                </a:solidFill>
              </a:rPr>
              <a:t>ON</a:t>
            </a:r>
            <a:r>
              <a:rPr lang="en-US" sz="1800" dirty="0">
                <a:solidFill>
                  <a:srgbClr val="0066FF"/>
                </a:solidFill>
              </a:rPr>
              <a:t> &gt;&gt; I</a:t>
            </a:r>
            <a:r>
              <a:rPr lang="en-US" sz="1800" baseline="-25000" dirty="0">
                <a:solidFill>
                  <a:srgbClr val="0066FF"/>
                </a:solidFill>
              </a:rPr>
              <a:t>OFF   </a:t>
            </a:r>
            <a:r>
              <a:rPr lang="en-US" sz="1800" dirty="0">
                <a:solidFill>
                  <a:srgbClr val="0066FF"/>
                </a:solidFill>
              </a:rPr>
              <a:t>or  I</a:t>
            </a:r>
            <a:r>
              <a:rPr lang="en-US" sz="1800" baseline="-25000" dirty="0">
                <a:solidFill>
                  <a:srgbClr val="0066FF"/>
                </a:solidFill>
              </a:rPr>
              <a:t>OFF</a:t>
            </a:r>
            <a:r>
              <a:rPr lang="en-US" sz="1800" dirty="0">
                <a:solidFill>
                  <a:srgbClr val="0066FF"/>
                </a:solidFill>
              </a:rPr>
              <a:t>=0</a:t>
            </a:r>
          </a:p>
        </p:txBody>
      </p:sp>
      <p:sp>
        <p:nvSpPr>
          <p:cNvPr id="407" name="TextBox 406">
            <a:extLst>
              <a:ext uri="{FF2B5EF4-FFF2-40B4-BE49-F238E27FC236}">
                <a16:creationId xmlns:a16="http://schemas.microsoft.com/office/drawing/2014/main" id="{4ABDFCD2-DAEB-424B-91D9-7658D8D02ED3}"/>
              </a:ext>
            </a:extLst>
          </p:cNvPr>
          <p:cNvSpPr txBox="1"/>
          <p:nvPr/>
        </p:nvSpPr>
        <p:spPr>
          <a:xfrm>
            <a:off x="5156282" y="4798163"/>
            <a:ext cx="1879436" cy="369332"/>
          </a:xfrm>
          <a:prstGeom prst="rect">
            <a:avLst/>
          </a:prstGeom>
          <a:noFill/>
        </p:spPr>
        <p:txBody>
          <a:bodyPr wrap="square" rtlCol="0">
            <a:spAutoFit/>
          </a:bodyPr>
          <a:lstStyle/>
          <a:p>
            <a:pPr algn="ctr"/>
            <a:r>
              <a:rPr lang="en-US" sz="1800" dirty="0">
                <a:solidFill>
                  <a:srgbClr val="FF0000"/>
                </a:solidFill>
              </a:rPr>
              <a:t>2-Operand NOR</a:t>
            </a:r>
            <a:endParaRPr lang="en-US" sz="1800" baseline="-25000" dirty="0">
              <a:solidFill>
                <a:srgbClr val="FF0000"/>
              </a:solidFill>
            </a:endParaRPr>
          </a:p>
        </p:txBody>
      </p:sp>
      <p:sp>
        <p:nvSpPr>
          <p:cNvPr id="408" name="TextBox 407">
            <a:extLst>
              <a:ext uri="{FF2B5EF4-FFF2-40B4-BE49-F238E27FC236}">
                <a16:creationId xmlns:a16="http://schemas.microsoft.com/office/drawing/2014/main" id="{38259F3D-33DC-0C4B-9D40-0511393B97FA}"/>
              </a:ext>
            </a:extLst>
          </p:cNvPr>
          <p:cNvSpPr txBox="1"/>
          <p:nvPr/>
        </p:nvSpPr>
        <p:spPr>
          <a:xfrm>
            <a:off x="8427035" y="4798163"/>
            <a:ext cx="1952772" cy="369332"/>
          </a:xfrm>
          <a:prstGeom prst="rect">
            <a:avLst/>
          </a:prstGeom>
          <a:noFill/>
        </p:spPr>
        <p:txBody>
          <a:bodyPr wrap="square" rtlCol="0">
            <a:spAutoFit/>
          </a:bodyPr>
          <a:lstStyle/>
          <a:p>
            <a:pPr algn="ctr"/>
            <a:r>
              <a:rPr lang="en-US" sz="1800" dirty="0">
                <a:solidFill>
                  <a:srgbClr val="FF0000"/>
                </a:solidFill>
              </a:rPr>
              <a:t>2-Operand NAND</a:t>
            </a:r>
            <a:endParaRPr lang="en-US" sz="1800" baseline="-25000" dirty="0">
              <a:solidFill>
                <a:srgbClr val="FF0000"/>
              </a:solidFill>
            </a:endParaRPr>
          </a:p>
        </p:txBody>
      </p:sp>
    </p:spTree>
    <p:custDataLst>
      <p:tags r:id="rId1"/>
    </p:custDataLst>
    <p:extLst>
      <p:ext uri="{BB962C8B-B14F-4D97-AF65-F5344CB8AC3E}">
        <p14:creationId xmlns:p14="http://schemas.microsoft.com/office/powerpoint/2010/main" val="36556747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0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animBg="1"/>
      <p:bldP spid="27" grpId="0"/>
      <p:bldP spid="237" grpId="0" animBg="1"/>
      <p:bldP spid="404" grpId="0"/>
      <p:bldP spid="405" grpId="0"/>
      <p:bldP spid="406" grpId="0"/>
      <p:bldP spid="407" grpId="0"/>
      <p:bldP spid="408"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Scheme: </a:t>
            </a:r>
            <a:r>
              <a:rPr lang="en-GB" sz="3200" b="0" dirty="0"/>
              <a:t>Two-Operand Logic NAND</a:t>
            </a:r>
            <a:endParaRPr lang="zh-CN" altLang="en-US"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11</a:t>
            </a:fld>
            <a:endParaRPr lang="en-US" altLang="en-US" dirty="0"/>
          </a:p>
        </p:txBody>
      </p:sp>
      <p:sp>
        <p:nvSpPr>
          <p:cNvPr id="18" name="内容占位符 2">
            <a:extLst>
              <a:ext uri="{FF2B5EF4-FFF2-40B4-BE49-F238E27FC236}">
                <a16:creationId xmlns:a16="http://schemas.microsoft.com/office/drawing/2014/main" id="{FA934D00-A6F1-3042-B3C9-F8F03746BF60}"/>
              </a:ext>
            </a:extLst>
          </p:cNvPr>
          <p:cNvSpPr txBox="1">
            <a:spLocks/>
          </p:cNvSpPr>
          <p:nvPr/>
        </p:nvSpPr>
        <p:spPr bwMode="auto">
          <a:xfrm>
            <a:off x="6312024" y="2780928"/>
            <a:ext cx="5328590"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685800" lvl="1">
              <a:buFont typeface="Arial" panose="020B0604020202020204" pitchFamily="34" charset="0"/>
              <a:buChar char="•"/>
            </a:pPr>
            <a:r>
              <a:rPr lang="en-US" dirty="0">
                <a:solidFill>
                  <a:srgbClr val="0066FF"/>
                </a:solidFill>
              </a:rPr>
              <a:t>Allows large margins</a:t>
            </a:r>
          </a:p>
          <a:p>
            <a:pPr marL="685800" lvl="1">
              <a:buFont typeface="Arial" panose="020B0604020202020204" pitchFamily="34" charset="0"/>
              <a:buChar char="•"/>
            </a:pPr>
            <a:r>
              <a:rPr lang="en-US" kern="0" dirty="0">
                <a:solidFill>
                  <a:srgbClr val="0066FF"/>
                </a:solidFill>
              </a:rPr>
              <a:t>Faster read (~ 2X gain)</a:t>
            </a:r>
          </a:p>
          <a:p>
            <a:pPr marL="685800" lvl="1">
              <a:buFont typeface="Arial" panose="020B0604020202020204" pitchFamily="34" charset="0"/>
              <a:buChar char="•"/>
            </a:pPr>
            <a:r>
              <a:rPr lang="en-US" kern="0" dirty="0">
                <a:solidFill>
                  <a:srgbClr val="0066FF"/>
                </a:solidFill>
              </a:rPr>
              <a:t>Address RC delay mismatch</a:t>
            </a:r>
          </a:p>
          <a:p>
            <a:pPr marL="685800" lvl="1">
              <a:buFont typeface="Arial" panose="020B0604020202020204" pitchFamily="34" charset="0"/>
              <a:buChar char="•"/>
            </a:pPr>
            <a:r>
              <a:rPr lang="en-US" kern="0" dirty="0">
                <a:solidFill>
                  <a:srgbClr val="0066FF"/>
                </a:solidFill>
              </a:rPr>
              <a:t>Same SA</a:t>
            </a:r>
          </a:p>
          <a:p>
            <a:pPr marL="685800" lvl="1">
              <a:buFont typeface="Arial" panose="020B0604020202020204" pitchFamily="34" charset="0"/>
              <a:buChar char="•"/>
            </a:pPr>
            <a:r>
              <a:rPr lang="en-US" b="1" kern="0" dirty="0">
                <a:solidFill>
                  <a:srgbClr val="0066FF"/>
                </a:solidFill>
              </a:rPr>
              <a:t>NAND is not a bottleneck anymore</a:t>
            </a:r>
          </a:p>
        </p:txBody>
      </p:sp>
      <p:grpSp>
        <p:nvGrpSpPr>
          <p:cNvPr id="3" name="Group 2">
            <a:extLst>
              <a:ext uri="{FF2B5EF4-FFF2-40B4-BE49-F238E27FC236}">
                <a16:creationId xmlns:a16="http://schemas.microsoft.com/office/drawing/2014/main" id="{9351BF82-A301-CD4D-B5AE-1C901B0E830E}"/>
              </a:ext>
            </a:extLst>
          </p:cNvPr>
          <p:cNvGrpSpPr/>
          <p:nvPr/>
        </p:nvGrpSpPr>
        <p:grpSpPr>
          <a:xfrm>
            <a:off x="695400" y="914932"/>
            <a:ext cx="4896544" cy="5537243"/>
            <a:chOff x="695400" y="914932"/>
            <a:chExt cx="4896544" cy="5537243"/>
          </a:xfrm>
        </p:grpSpPr>
        <p:pic>
          <p:nvPicPr>
            <p:cNvPr id="23" name="Picture 22">
              <a:extLst>
                <a:ext uri="{FF2B5EF4-FFF2-40B4-BE49-F238E27FC236}">
                  <a16:creationId xmlns:a16="http://schemas.microsoft.com/office/drawing/2014/main" id="{EE2A012D-EE7E-6744-A56A-390DD0FB4167}"/>
                </a:ext>
              </a:extLst>
            </p:cNvPr>
            <p:cNvPicPr>
              <a:picLocks noChangeAspect="1"/>
            </p:cNvPicPr>
            <p:nvPr/>
          </p:nvPicPr>
          <p:blipFill>
            <a:blip r:embed="rId4"/>
            <a:stretch>
              <a:fillRect/>
            </a:stretch>
          </p:blipFill>
          <p:spPr>
            <a:xfrm>
              <a:off x="695400" y="914932"/>
              <a:ext cx="4896544" cy="5399614"/>
            </a:xfrm>
            <a:prstGeom prst="rect">
              <a:avLst/>
            </a:prstGeom>
          </p:spPr>
        </p:pic>
        <p:sp>
          <p:nvSpPr>
            <p:cNvPr id="6" name="TextBox 5">
              <a:extLst>
                <a:ext uri="{FF2B5EF4-FFF2-40B4-BE49-F238E27FC236}">
                  <a16:creationId xmlns:a16="http://schemas.microsoft.com/office/drawing/2014/main" id="{FE1EFD16-C670-0E42-9AA0-BBC6F89AB967}"/>
                </a:ext>
              </a:extLst>
            </p:cNvPr>
            <p:cNvSpPr txBox="1"/>
            <p:nvPr/>
          </p:nvSpPr>
          <p:spPr>
            <a:xfrm>
              <a:off x="3359696" y="6021288"/>
              <a:ext cx="360040" cy="430887"/>
            </a:xfrm>
            <a:prstGeom prst="rect">
              <a:avLst/>
            </a:prstGeom>
            <a:solidFill>
              <a:schemeClr val="bg1"/>
            </a:solidFill>
            <a:ln>
              <a:noFill/>
            </a:ln>
          </p:spPr>
          <p:txBody>
            <a:bodyPr wrap="square" rtlCol="0">
              <a:spAutoFit/>
            </a:bodyPr>
            <a:lstStyle/>
            <a:p>
              <a:pPr algn="ctr"/>
              <a:endParaRPr lang="en-US" sz="2200" b="1" dirty="0">
                <a:latin typeface="Times New Roman" panose="02020603050405020304" pitchFamily="18" charset="0"/>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272708361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Scheme: </a:t>
            </a:r>
            <a:r>
              <a:rPr lang="en-GB" sz="3200" b="0" dirty="0"/>
              <a:t>Multi-Operand Logic?</a:t>
            </a:r>
            <a:endParaRPr lang="zh-CN" altLang="en-US"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12</a:t>
            </a:fld>
            <a:endParaRPr lang="en-US" altLang="en-US" dirty="0"/>
          </a:p>
        </p:txBody>
      </p:sp>
      <p:pic>
        <p:nvPicPr>
          <p:cNvPr id="20" name="Picture 19">
            <a:extLst>
              <a:ext uri="{FF2B5EF4-FFF2-40B4-BE49-F238E27FC236}">
                <a16:creationId xmlns:a16="http://schemas.microsoft.com/office/drawing/2014/main" id="{D155FC9A-F025-0E40-92D2-DFB52399798A}"/>
              </a:ext>
            </a:extLst>
          </p:cNvPr>
          <p:cNvPicPr>
            <a:picLocks noChangeAspect="1"/>
          </p:cNvPicPr>
          <p:nvPr/>
        </p:nvPicPr>
        <p:blipFill>
          <a:blip r:embed="rId4"/>
          <a:stretch>
            <a:fillRect/>
          </a:stretch>
        </p:blipFill>
        <p:spPr>
          <a:xfrm>
            <a:off x="10659551" y="666342"/>
            <a:ext cx="1465918" cy="1148065"/>
          </a:xfrm>
          <a:prstGeom prst="rect">
            <a:avLst/>
          </a:prstGeom>
        </p:spPr>
      </p:pic>
      <p:sp>
        <p:nvSpPr>
          <p:cNvPr id="176" name="内容占位符 2">
            <a:extLst>
              <a:ext uri="{FF2B5EF4-FFF2-40B4-BE49-F238E27FC236}">
                <a16:creationId xmlns:a16="http://schemas.microsoft.com/office/drawing/2014/main" id="{28C63D46-E50C-0942-8739-ADD66BAAD519}"/>
              </a:ext>
            </a:extLst>
          </p:cNvPr>
          <p:cNvSpPr txBox="1">
            <a:spLocks/>
          </p:cNvSpPr>
          <p:nvPr/>
        </p:nvSpPr>
        <p:spPr bwMode="auto">
          <a:xfrm>
            <a:off x="5085993" y="4334020"/>
            <a:ext cx="5818525"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2000" kern="0" dirty="0"/>
              <a:t>Possible Idea</a:t>
            </a:r>
          </a:p>
          <a:p>
            <a:pPr marL="0" indent="0">
              <a:buNone/>
            </a:pPr>
            <a:r>
              <a:rPr lang="en-GB" sz="2000" b="1" kern="0" dirty="0">
                <a:solidFill>
                  <a:srgbClr val="0066FF"/>
                </a:solidFill>
              </a:rPr>
              <a:t>→ </a:t>
            </a:r>
            <a:r>
              <a:rPr lang="en-GB" sz="2000" kern="0" dirty="0">
                <a:solidFill>
                  <a:srgbClr val="0066FF"/>
                </a:solidFill>
              </a:rPr>
              <a:t>For 3-NOR(NAND), we </a:t>
            </a:r>
            <a:r>
              <a:rPr lang="en-US" sz="2000" dirty="0">
                <a:solidFill>
                  <a:srgbClr val="0066FF"/>
                </a:solidFill>
              </a:rPr>
              <a:t>bias BL(NBL) with 2I</a:t>
            </a:r>
            <a:r>
              <a:rPr lang="en-US" sz="2000" baseline="-25000" dirty="0">
                <a:solidFill>
                  <a:srgbClr val="0066FF"/>
                </a:solidFill>
              </a:rPr>
              <a:t>ON</a:t>
            </a:r>
          </a:p>
          <a:p>
            <a:pPr marL="0" indent="0">
              <a:buNone/>
            </a:pPr>
            <a:r>
              <a:rPr lang="en-GB" sz="2000" b="1" kern="0" dirty="0">
                <a:solidFill>
                  <a:srgbClr val="0066FF"/>
                </a:solidFill>
              </a:rPr>
              <a:t>→ </a:t>
            </a:r>
            <a:r>
              <a:rPr lang="en-GB" sz="2000" kern="0" dirty="0">
                <a:solidFill>
                  <a:srgbClr val="0066FF"/>
                </a:solidFill>
              </a:rPr>
              <a:t>For 4-NOR(NAND), we </a:t>
            </a:r>
            <a:r>
              <a:rPr lang="en-US" sz="2000" dirty="0">
                <a:solidFill>
                  <a:srgbClr val="0066FF"/>
                </a:solidFill>
              </a:rPr>
              <a:t>bias BL(NBL) with 3I</a:t>
            </a:r>
            <a:r>
              <a:rPr lang="en-US" sz="2000" baseline="-25000" dirty="0">
                <a:solidFill>
                  <a:srgbClr val="0066FF"/>
                </a:solidFill>
              </a:rPr>
              <a:t>ON </a:t>
            </a:r>
            <a:r>
              <a:rPr lang="en-US" sz="2000" dirty="0">
                <a:solidFill>
                  <a:srgbClr val="0066FF"/>
                </a:solidFill>
              </a:rPr>
              <a:t>…</a:t>
            </a:r>
          </a:p>
        </p:txBody>
      </p:sp>
      <p:graphicFrame>
        <p:nvGraphicFramePr>
          <p:cNvPr id="177" name="Table 176">
            <a:extLst>
              <a:ext uri="{FF2B5EF4-FFF2-40B4-BE49-F238E27FC236}">
                <a16:creationId xmlns:a16="http://schemas.microsoft.com/office/drawing/2014/main" id="{2A16816E-219C-2B42-BB1F-DE49C0AC749C}"/>
              </a:ext>
            </a:extLst>
          </p:cNvPr>
          <p:cNvGraphicFramePr>
            <a:graphicFrameLocks noGrp="1"/>
          </p:cNvGraphicFramePr>
          <p:nvPr>
            <p:extLst>
              <p:ext uri="{D42A27DB-BD31-4B8C-83A1-F6EECF244321}">
                <p14:modId xmlns:p14="http://schemas.microsoft.com/office/powerpoint/2010/main" val="4286802884"/>
              </p:ext>
            </p:extLst>
          </p:nvPr>
        </p:nvGraphicFramePr>
        <p:xfrm>
          <a:off x="3581410" y="1430589"/>
          <a:ext cx="2137404" cy="2240451"/>
        </p:xfrm>
        <a:graphic>
          <a:graphicData uri="http://schemas.openxmlformats.org/drawingml/2006/table">
            <a:tbl>
              <a:tblPr firstRow="1" bandRow="1">
                <a:tableStyleId>{7E9639D4-E3E2-4D34-9284-5A2195B3D0D7}</a:tableStyleId>
              </a:tblPr>
              <a:tblGrid>
                <a:gridCol w="458168">
                  <a:extLst>
                    <a:ext uri="{9D8B030D-6E8A-4147-A177-3AD203B41FA5}">
                      <a16:colId xmlns:a16="http://schemas.microsoft.com/office/drawing/2014/main" val="3139708889"/>
                    </a:ext>
                  </a:extLst>
                </a:gridCol>
                <a:gridCol w="631670">
                  <a:extLst>
                    <a:ext uri="{9D8B030D-6E8A-4147-A177-3AD203B41FA5}">
                      <a16:colId xmlns:a16="http://schemas.microsoft.com/office/drawing/2014/main" val="4084892897"/>
                    </a:ext>
                  </a:extLst>
                </a:gridCol>
                <a:gridCol w="590602">
                  <a:extLst>
                    <a:ext uri="{9D8B030D-6E8A-4147-A177-3AD203B41FA5}">
                      <a16:colId xmlns:a16="http://schemas.microsoft.com/office/drawing/2014/main" val="2899884942"/>
                    </a:ext>
                  </a:extLst>
                </a:gridCol>
                <a:gridCol w="456964">
                  <a:extLst>
                    <a:ext uri="{9D8B030D-6E8A-4147-A177-3AD203B41FA5}">
                      <a16:colId xmlns:a16="http://schemas.microsoft.com/office/drawing/2014/main" val="3542518491"/>
                    </a:ext>
                  </a:extLst>
                </a:gridCol>
              </a:tblGrid>
              <a:tr h="112490">
                <a:tc>
                  <a:txBody>
                    <a:bodyPr/>
                    <a:lstStyle/>
                    <a:p>
                      <a:pPr algn="ctr" fontAlgn="ctr"/>
                      <a:r>
                        <a:rPr lang="en-IN" sz="1600" b="0" u="none" strike="noStrike" dirty="0">
                          <a:effectLst/>
                          <a:latin typeface="Times New Roman" panose="02020603050405020304" pitchFamily="18" charset="0"/>
                          <a:cs typeface="Times New Roman" panose="02020603050405020304" pitchFamily="18" charset="0"/>
                        </a:rPr>
                        <a:t>In</a:t>
                      </a:r>
                      <a:endParaRPr lang="en-IN" sz="16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bg1"/>
                          </a:solidFill>
                          <a:effectLst/>
                          <a:latin typeface="Times New Roman" panose="02020603050405020304" pitchFamily="18" charset="0"/>
                          <a:cs typeface="Times New Roman" panose="02020603050405020304" pitchFamily="18" charset="0"/>
                        </a:rPr>
                        <a:t>NBL</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bg1"/>
                          </a:solidFill>
                          <a:effectLst/>
                          <a:latin typeface="Times New Roman" panose="02020603050405020304" pitchFamily="18" charset="0"/>
                          <a:cs typeface="Times New Roman" panose="02020603050405020304" pitchFamily="18" charset="0"/>
                        </a:rPr>
                        <a:t>Out</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8404125"/>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000</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1489668"/>
                  </a:ext>
                </a:extLst>
              </a:tr>
              <a:tr h="191073">
                <a:tc>
                  <a:txBody>
                    <a:bodyPr/>
                    <a:lstStyle/>
                    <a:p>
                      <a:pPr algn="ctr" fontAlgn="ctr"/>
                      <a:r>
                        <a:rPr lang="en-IN" sz="1600" u="none" strike="noStrike" dirty="0">
                          <a:solidFill>
                            <a:schemeClr val="tx1"/>
                          </a:solidFill>
                          <a:effectLst/>
                          <a:latin typeface="Times New Roman" panose="02020603050405020304" pitchFamily="18" charset="0"/>
                          <a:cs typeface="Times New Roman" panose="02020603050405020304" pitchFamily="18" charset="0"/>
                        </a:rPr>
                        <a:t>001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4800482"/>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010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0282461"/>
                  </a:ext>
                </a:extLst>
              </a:tr>
              <a:tr h="191073">
                <a:tc>
                  <a:txBody>
                    <a:bodyPr/>
                    <a:lstStyle/>
                    <a:p>
                      <a:pPr algn="ctr" fontAlgn="ctr"/>
                      <a:r>
                        <a:rPr lang="en-IN" sz="1600" b="0" u="none" strike="noStrike" dirty="0">
                          <a:solidFill>
                            <a:schemeClr val="tx1"/>
                          </a:solidFill>
                          <a:effectLst/>
                          <a:latin typeface="Times New Roman" panose="02020603050405020304" pitchFamily="18" charset="0"/>
                          <a:cs typeface="Times New Roman" panose="02020603050405020304" pitchFamily="18" charset="0"/>
                        </a:rPr>
                        <a:t>001</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3I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2I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1729256"/>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011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4I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85186072"/>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101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4I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9211749"/>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110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4I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endParaRPr lang="en-IN" sz="16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162203"/>
                  </a:ext>
                </a:extLst>
              </a:tr>
              <a:tr h="191073">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111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Times New Roman" panose="02020603050405020304" pitchFamily="18" charset="0"/>
                          <a:cs typeface="Times New Roman" panose="02020603050405020304" pitchFamily="18" charset="0"/>
                        </a:rPr>
                        <a:t>5I</a:t>
                      </a:r>
                      <a:r>
                        <a:rPr lang="en-IN" sz="1600" b="0" i="0" u="none" strike="noStrike" baseline="-25000" dirty="0">
                          <a:solidFill>
                            <a:schemeClr val="tx1"/>
                          </a:solidFill>
                          <a:effectLst/>
                          <a:latin typeface="Times New Roman" panose="02020603050405020304" pitchFamily="18" charset="0"/>
                          <a:cs typeface="Times New Roman" panose="02020603050405020304" pitchFamily="18" charset="0"/>
                        </a:rPr>
                        <a:t>ON</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IN" sz="1600" b="0" i="0" u="none" strike="noStrike" dirty="0">
                          <a:solidFill>
                            <a:schemeClr val="tx1"/>
                          </a:solidFill>
                          <a:effectLst/>
                          <a:latin typeface="Times New Roman" panose="02020603050405020304" pitchFamily="18" charset="0"/>
                          <a:cs typeface="Times New Roman" panose="02020603050405020304" pitchFamily="18" charset="0"/>
                        </a:rPr>
                        <a:t>0</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2240058"/>
                  </a:ext>
                </a:extLst>
              </a:tr>
            </a:tbl>
          </a:graphicData>
        </a:graphic>
      </p:graphicFrame>
      <p:sp>
        <p:nvSpPr>
          <p:cNvPr id="178" name="TextBox 177">
            <a:extLst>
              <a:ext uri="{FF2B5EF4-FFF2-40B4-BE49-F238E27FC236}">
                <a16:creationId xmlns:a16="http://schemas.microsoft.com/office/drawing/2014/main" id="{17D9953D-A7CB-0F43-95EB-08916DD845D9}"/>
              </a:ext>
            </a:extLst>
          </p:cNvPr>
          <p:cNvSpPr txBox="1"/>
          <p:nvPr/>
        </p:nvSpPr>
        <p:spPr>
          <a:xfrm>
            <a:off x="3623354" y="1027370"/>
            <a:ext cx="1879436" cy="369332"/>
          </a:xfrm>
          <a:prstGeom prst="rect">
            <a:avLst/>
          </a:prstGeom>
          <a:noFill/>
        </p:spPr>
        <p:txBody>
          <a:bodyPr wrap="square" rtlCol="0">
            <a:spAutoFit/>
          </a:bodyPr>
          <a:lstStyle/>
          <a:p>
            <a:pPr algn="ctr"/>
            <a:r>
              <a:rPr lang="en-US" sz="1800" dirty="0">
                <a:solidFill>
                  <a:srgbClr val="FF0000"/>
                </a:solidFill>
              </a:rPr>
              <a:t>3-Operand NOR</a:t>
            </a:r>
            <a:endParaRPr lang="en-US" sz="1800" baseline="-25000" dirty="0">
              <a:solidFill>
                <a:srgbClr val="FF0000"/>
              </a:solidFill>
            </a:endParaRPr>
          </a:p>
        </p:txBody>
      </p:sp>
      <p:grpSp>
        <p:nvGrpSpPr>
          <p:cNvPr id="3" name="Group 2">
            <a:extLst>
              <a:ext uri="{FF2B5EF4-FFF2-40B4-BE49-F238E27FC236}">
                <a16:creationId xmlns:a16="http://schemas.microsoft.com/office/drawing/2014/main" id="{B4E7E512-2DC5-FA45-A306-B508F01290F5}"/>
              </a:ext>
            </a:extLst>
          </p:cNvPr>
          <p:cNvGrpSpPr/>
          <p:nvPr/>
        </p:nvGrpSpPr>
        <p:grpSpPr>
          <a:xfrm>
            <a:off x="147125" y="639376"/>
            <a:ext cx="3403924" cy="5617458"/>
            <a:chOff x="147125" y="639376"/>
            <a:chExt cx="3403924" cy="5617458"/>
          </a:xfrm>
        </p:grpSpPr>
        <p:sp>
          <p:nvSpPr>
            <p:cNvPr id="7" name="TextBox 6">
              <a:extLst>
                <a:ext uri="{FF2B5EF4-FFF2-40B4-BE49-F238E27FC236}">
                  <a16:creationId xmlns:a16="http://schemas.microsoft.com/office/drawing/2014/main" id="{B6BBAECD-19E6-2D48-8A9C-6D8FAFBA36AD}"/>
                </a:ext>
              </a:extLst>
            </p:cNvPr>
            <p:cNvSpPr txBox="1"/>
            <p:nvPr/>
          </p:nvSpPr>
          <p:spPr>
            <a:xfrm>
              <a:off x="1828756" y="5795169"/>
              <a:ext cx="576064" cy="461665"/>
            </a:xfrm>
            <a:prstGeom prst="rect">
              <a:avLst/>
            </a:prstGeom>
            <a:solidFill>
              <a:schemeClr val="bg1"/>
            </a:solid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1</a:t>
              </a:r>
            </a:p>
          </p:txBody>
        </p:sp>
        <p:sp>
          <p:nvSpPr>
            <p:cNvPr id="8" name="TextBox 7">
              <a:extLst>
                <a:ext uri="{FF2B5EF4-FFF2-40B4-BE49-F238E27FC236}">
                  <a16:creationId xmlns:a16="http://schemas.microsoft.com/office/drawing/2014/main" id="{78D95F47-8CE3-B343-BF9A-CA11D7235AD0}"/>
                </a:ext>
              </a:extLst>
            </p:cNvPr>
            <p:cNvSpPr txBox="1"/>
            <p:nvPr/>
          </p:nvSpPr>
          <p:spPr>
            <a:xfrm>
              <a:off x="1113092" y="5327913"/>
              <a:ext cx="647447"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2I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9" name="TextBox 8">
              <a:extLst>
                <a:ext uri="{FF2B5EF4-FFF2-40B4-BE49-F238E27FC236}">
                  <a16:creationId xmlns:a16="http://schemas.microsoft.com/office/drawing/2014/main" id="{42E0D54A-0CB9-2245-9B49-B734589F3D83}"/>
                </a:ext>
              </a:extLst>
            </p:cNvPr>
            <p:cNvSpPr txBox="1"/>
            <p:nvPr/>
          </p:nvSpPr>
          <p:spPr>
            <a:xfrm>
              <a:off x="2514268" y="5322513"/>
              <a:ext cx="702525" cy="400110"/>
            </a:xfrm>
            <a:prstGeom prst="rect">
              <a:avLst/>
            </a:prstGeom>
            <a:noFill/>
          </p:spPr>
          <p:txBody>
            <a:bodyPr wrap="square" rtlCol="0">
              <a:spAutoFit/>
            </a:bodyPr>
            <a:lstStyle/>
            <a:p>
              <a:pPr algn="ctr"/>
              <a:r>
                <a:rPr lang="en-US" sz="2000" i="1" dirty="0">
                  <a:solidFill>
                    <a:srgbClr val="000EFF"/>
                  </a:solidFill>
                  <a:latin typeface="Times New Roman" panose="02020603050405020304" pitchFamily="18" charset="0"/>
                  <a:cs typeface="Times New Roman" panose="02020603050405020304" pitchFamily="18" charset="0"/>
                </a:rPr>
                <a:t>3I</a:t>
              </a:r>
              <a:r>
                <a:rPr lang="en-US" sz="2000" i="1" baseline="-25000" dirty="0">
                  <a:solidFill>
                    <a:srgbClr val="000EFF"/>
                  </a:solidFill>
                  <a:latin typeface="Times New Roman" panose="02020603050405020304" pitchFamily="18" charset="0"/>
                  <a:cs typeface="Times New Roman" panose="02020603050405020304" pitchFamily="18" charset="0"/>
                </a:rPr>
                <a:t>ON</a:t>
              </a:r>
            </a:p>
          </p:txBody>
        </p:sp>
        <p:sp>
          <p:nvSpPr>
            <p:cNvPr id="10" name="Rectangle: Rounded Corners 46">
              <a:extLst>
                <a:ext uri="{FF2B5EF4-FFF2-40B4-BE49-F238E27FC236}">
                  <a16:creationId xmlns:a16="http://schemas.microsoft.com/office/drawing/2014/main" id="{DC212372-6109-9943-980C-6175B3378094}"/>
                </a:ext>
              </a:extLst>
            </p:cNvPr>
            <p:cNvSpPr/>
            <p:nvPr/>
          </p:nvSpPr>
          <p:spPr>
            <a:xfrm>
              <a:off x="1281693" y="1379309"/>
              <a:ext cx="1592624" cy="743010"/>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cxnSp>
          <p:nvCxnSpPr>
            <p:cNvPr id="11" name="Straight Connector 10">
              <a:extLst>
                <a:ext uri="{FF2B5EF4-FFF2-40B4-BE49-F238E27FC236}">
                  <a16:creationId xmlns:a16="http://schemas.microsoft.com/office/drawing/2014/main" id="{343FF5C6-874C-584C-90BB-8E9B065ECA64}"/>
                </a:ext>
              </a:extLst>
            </p:cNvPr>
            <p:cNvCxnSpPr>
              <a:cxnSpLocks/>
            </p:cNvCxnSpPr>
            <p:nvPr/>
          </p:nvCxnSpPr>
          <p:spPr bwMode="auto">
            <a:xfrm>
              <a:off x="1439887" y="1325550"/>
              <a:ext cx="0" cy="4055951"/>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 name="Straight Connector 11">
              <a:extLst>
                <a:ext uri="{FF2B5EF4-FFF2-40B4-BE49-F238E27FC236}">
                  <a16:creationId xmlns:a16="http://schemas.microsoft.com/office/drawing/2014/main" id="{A9F09CE6-8AF6-EF4B-9990-B64E7128118B}"/>
                </a:ext>
              </a:extLst>
            </p:cNvPr>
            <p:cNvCxnSpPr>
              <a:cxnSpLocks/>
            </p:cNvCxnSpPr>
            <p:nvPr/>
          </p:nvCxnSpPr>
          <p:spPr bwMode="auto">
            <a:xfrm>
              <a:off x="2748300" y="1331952"/>
              <a:ext cx="0" cy="4049549"/>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C4AA76B4-2BE0-934B-A9B7-8D48EF4F2BBF}"/>
                </a:ext>
              </a:extLst>
            </p:cNvPr>
            <p:cNvCxnSpPr>
              <a:cxnSpLocks/>
              <a:endCxn id="49" idx="0"/>
            </p:cNvCxnSpPr>
            <p:nvPr/>
          </p:nvCxnSpPr>
          <p:spPr bwMode="auto">
            <a:xfrm flipH="1">
              <a:off x="2059964" y="1419065"/>
              <a:ext cx="19800" cy="404003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4" name="Group 13">
              <a:extLst>
                <a:ext uri="{FF2B5EF4-FFF2-40B4-BE49-F238E27FC236}">
                  <a16:creationId xmlns:a16="http://schemas.microsoft.com/office/drawing/2014/main" id="{BA2F314B-A62F-B043-82B8-7805BD47C1F7}"/>
                </a:ext>
              </a:extLst>
            </p:cNvPr>
            <p:cNvGrpSpPr/>
            <p:nvPr/>
          </p:nvGrpSpPr>
          <p:grpSpPr>
            <a:xfrm>
              <a:off x="1415612" y="1514492"/>
              <a:ext cx="1359489" cy="461863"/>
              <a:chOff x="7596493" y="2104948"/>
              <a:chExt cx="1773566" cy="641527"/>
            </a:xfrm>
          </p:grpSpPr>
          <p:grpSp>
            <p:nvGrpSpPr>
              <p:cNvPr id="15" name="Group 14">
                <a:extLst>
                  <a:ext uri="{FF2B5EF4-FFF2-40B4-BE49-F238E27FC236}">
                    <a16:creationId xmlns:a16="http://schemas.microsoft.com/office/drawing/2014/main" id="{998BF145-15EA-4C4C-BE2C-F1137B1B9E61}"/>
                  </a:ext>
                </a:extLst>
              </p:cNvPr>
              <p:cNvGrpSpPr/>
              <p:nvPr/>
            </p:nvGrpSpPr>
            <p:grpSpPr>
              <a:xfrm>
                <a:off x="7626181" y="2133169"/>
                <a:ext cx="287242" cy="579066"/>
                <a:chOff x="2586743" y="1120028"/>
                <a:chExt cx="413559" cy="833712"/>
              </a:xfrm>
            </p:grpSpPr>
            <p:grpSp>
              <p:nvGrpSpPr>
                <p:cNvPr id="43" name="Group 42">
                  <a:extLst>
                    <a:ext uri="{FF2B5EF4-FFF2-40B4-BE49-F238E27FC236}">
                      <a16:creationId xmlns:a16="http://schemas.microsoft.com/office/drawing/2014/main" id="{8FF36DAD-5BCB-7946-92E6-FBA8D14F5085}"/>
                    </a:ext>
                  </a:extLst>
                </p:cNvPr>
                <p:cNvGrpSpPr/>
                <p:nvPr/>
              </p:nvGrpSpPr>
              <p:grpSpPr>
                <a:xfrm>
                  <a:off x="2586743" y="1766407"/>
                  <a:ext cx="413559" cy="187333"/>
                  <a:chOff x="2978898" y="4007224"/>
                  <a:chExt cx="631078" cy="181162"/>
                </a:xfrm>
              </p:grpSpPr>
              <p:cxnSp>
                <p:nvCxnSpPr>
                  <p:cNvPr id="46" name="Elbow Connector 45">
                    <a:extLst>
                      <a:ext uri="{FF2B5EF4-FFF2-40B4-BE49-F238E27FC236}">
                        <a16:creationId xmlns:a16="http://schemas.microsoft.com/office/drawing/2014/main" id="{743421F0-9D81-6E4A-9969-787254EDFC3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7" name="Elbow Connector 46">
                    <a:extLst>
                      <a:ext uri="{FF2B5EF4-FFF2-40B4-BE49-F238E27FC236}">
                        <a16:creationId xmlns:a16="http://schemas.microsoft.com/office/drawing/2014/main" id="{12DEC924-F5AA-8E4F-AE62-AA51B468F6BA}"/>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4" name="Straight Connector 43">
                  <a:extLst>
                    <a:ext uri="{FF2B5EF4-FFF2-40B4-BE49-F238E27FC236}">
                      <a16:creationId xmlns:a16="http://schemas.microsoft.com/office/drawing/2014/main" id="{88AF4222-33C7-2E4E-86D1-87C52697AA7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1B33581F-1222-0E40-90C5-E101F17C9955}"/>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6" name="Straight Connector 15">
                <a:extLst>
                  <a:ext uri="{FF2B5EF4-FFF2-40B4-BE49-F238E27FC236}">
                    <a16:creationId xmlns:a16="http://schemas.microsoft.com/office/drawing/2014/main" id="{CA785853-4E51-FD43-BF1F-93EED562F9D8}"/>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0DB4C695-063D-E046-AA33-17A4593E2DD4}"/>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C1814FBC-7071-484A-B669-05A54FCCA47D}"/>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F2046B60-4723-2F40-A66F-FB7EC8347F23}"/>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 name="Straight Connector 21">
                <a:extLst>
                  <a:ext uri="{FF2B5EF4-FFF2-40B4-BE49-F238E27FC236}">
                    <a16:creationId xmlns:a16="http://schemas.microsoft.com/office/drawing/2014/main" id="{A76B2E55-0475-994A-8001-A0E804A5F624}"/>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 name="Straight Connector 23">
                <a:extLst>
                  <a:ext uri="{FF2B5EF4-FFF2-40B4-BE49-F238E27FC236}">
                    <a16:creationId xmlns:a16="http://schemas.microsoft.com/office/drawing/2014/main" id="{FD6F9F2A-76DB-CE42-95CE-7524AFC345D7}"/>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B1900CA9-2740-E74B-96A7-C181AC22B816}"/>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6" name="Group 25">
                <a:extLst>
                  <a:ext uri="{FF2B5EF4-FFF2-40B4-BE49-F238E27FC236}">
                    <a16:creationId xmlns:a16="http://schemas.microsoft.com/office/drawing/2014/main" id="{0E0E0CEF-1582-394C-99A9-400EE6CC767D}"/>
                  </a:ext>
                </a:extLst>
              </p:cNvPr>
              <p:cNvGrpSpPr/>
              <p:nvPr/>
            </p:nvGrpSpPr>
            <p:grpSpPr>
              <a:xfrm>
                <a:off x="9040145" y="2253171"/>
                <a:ext cx="287242" cy="442137"/>
                <a:chOff x="2586743" y="1317176"/>
                <a:chExt cx="413559" cy="636564"/>
              </a:xfrm>
            </p:grpSpPr>
            <p:grpSp>
              <p:nvGrpSpPr>
                <p:cNvPr id="38" name="Group 37">
                  <a:extLst>
                    <a:ext uri="{FF2B5EF4-FFF2-40B4-BE49-F238E27FC236}">
                      <a16:creationId xmlns:a16="http://schemas.microsoft.com/office/drawing/2014/main" id="{E474FECD-CDCA-994B-A9D9-E046A6293120}"/>
                    </a:ext>
                  </a:extLst>
                </p:cNvPr>
                <p:cNvGrpSpPr/>
                <p:nvPr/>
              </p:nvGrpSpPr>
              <p:grpSpPr>
                <a:xfrm>
                  <a:off x="2586743" y="1766407"/>
                  <a:ext cx="413559" cy="187333"/>
                  <a:chOff x="2978898" y="4007224"/>
                  <a:chExt cx="631078" cy="181162"/>
                </a:xfrm>
              </p:grpSpPr>
              <p:cxnSp>
                <p:nvCxnSpPr>
                  <p:cNvPr id="41" name="Elbow Connector 40">
                    <a:extLst>
                      <a:ext uri="{FF2B5EF4-FFF2-40B4-BE49-F238E27FC236}">
                        <a16:creationId xmlns:a16="http://schemas.microsoft.com/office/drawing/2014/main" id="{1087C893-E9F1-444F-8CCF-A0F25EDCDBA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2" name="Elbow Connector 41">
                    <a:extLst>
                      <a:ext uri="{FF2B5EF4-FFF2-40B4-BE49-F238E27FC236}">
                        <a16:creationId xmlns:a16="http://schemas.microsoft.com/office/drawing/2014/main" id="{410D816B-2191-6247-AF1B-A6DDDB24C90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9" name="Straight Connector 38">
                  <a:extLst>
                    <a:ext uri="{FF2B5EF4-FFF2-40B4-BE49-F238E27FC236}">
                      <a16:creationId xmlns:a16="http://schemas.microsoft.com/office/drawing/2014/main" id="{88CBC826-7207-4945-8D0E-AF46A111E8F5}"/>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CD56039F-126F-1042-9DD7-1ADDAE982D21}"/>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7" name="Oval 26">
                <a:extLst>
                  <a:ext uri="{FF2B5EF4-FFF2-40B4-BE49-F238E27FC236}">
                    <a16:creationId xmlns:a16="http://schemas.microsoft.com/office/drawing/2014/main" id="{24136D00-A09F-1F47-B241-B91A96C5837C}"/>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8" name="Oval 27">
                <a:extLst>
                  <a:ext uri="{FF2B5EF4-FFF2-40B4-BE49-F238E27FC236}">
                    <a16:creationId xmlns:a16="http://schemas.microsoft.com/office/drawing/2014/main" id="{28659DFF-C123-6D46-AEE1-FB392BB15491}"/>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9" name="Oval 28">
                <a:extLst>
                  <a:ext uri="{FF2B5EF4-FFF2-40B4-BE49-F238E27FC236}">
                    <a16:creationId xmlns:a16="http://schemas.microsoft.com/office/drawing/2014/main" id="{444BF009-4CCC-6B4A-923A-5777493F2191}"/>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0" name="Oval 29">
                <a:extLst>
                  <a:ext uri="{FF2B5EF4-FFF2-40B4-BE49-F238E27FC236}">
                    <a16:creationId xmlns:a16="http://schemas.microsoft.com/office/drawing/2014/main" id="{3966353A-0B6B-524F-B626-8C3236434605}"/>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31" name="Oval 30">
                <a:extLst>
                  <a:ext uri="{FF2B5EF4-FFF2-40B4-BE49-F238E27FC236}">
                    <a16:creationId xmlns:a16="http://schemas.microsoft.com/office/drawing/2014/main" id="{9D992791-81BE-434C-9123-C6D8A5FFC026}"/>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32" name="Group 31">
                <a:extLst>
                  <a:ext uri="{FF2B5EF4-FFF2-40B4-BE49-F238E27FC236}">
                    <a16:creationId xmlns:a16="http://schemas.microsoft.com/office/drawing/2014/main" id="{84EF7EA4-8D53-E849-9DB0-E3859675CA69}"/>
                  </a:ext>
                </a:extLst>
              </p:cNvPr>
              <p:cNvGrpSpPr/>
              <p:nvPr/>
            </p:nvGrpSpPr>
            <p:grpSpPr>
              <a:xfrm>
                <a:off x="7996640" y="2323054"/>
                <a:ext cx="402110" cy="219021"/>
                <a:chOff x="7848878" y="4022302"/>
                <a:chExt cx="447327" cy="243650"/>
              </a:xfrm>
            </p:grpSpPr>
            <p:sp>
              <p:nvSpPr>
                <p:cNvPr id="36" name="Cube 35">
                  <a:extLst>
                    <a:ext uri="{FF2B5EF4-FFF2-40B4-BE49-F238E27FC236}">
                      <a16:creationId xmlns:a16="http://schemas.microsoft.com/office/drawing/2014/main" id="{F3E2884A-D617-F54D-90A1-0B4569D0099D}"/>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Cube 36">
                  <a:extLst>
                    <a:ext uri="{FF2B5EF4-FFF2-40B4-BE49-F238E27FC236}">
                      <a16:creationId xmlns:a16="http://schemas.microsoft.com/office/drawing/2014/main" id="{C9B884FF-3BB9-CF44-B50E-1B580BA3FD1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33" name="Group 32">
                <a:extLst>
                  <a:ext uri="{FF2B5EF4-FFF2-40B4-BE49-F238E27FC236}">
                    <a16:creationId xmlns:a16="http://schemas.microsoft.com/office/drawing/2014/main" id="{1E7E1081-BE76-EF45-9251-A0244DEB618D}"/>
                  </a:ext>
                </a:extLst>
              </p:cNvPr>
              <p:cNvGrpSpPr/>
              <p:nvPr/>
            </p:nvGrpSpPr>
            <p:grpSpPr>
              <a:xfrm>
                <a:off x="8626101" y="2322908"/>
                <a:ext cx="402110" cy="219021"/>
                <a:chOff x="7848878" y="4022302"/>
                <a:chExt cx="447327" cy="243650"/>
              </a:xfrm>
            </p:grpSpPr>
            <p:sp>
              <p:nvSpPr>
                <p:cNvPr id="34" name="Cube 33">
                  <a:extLst>
                    <a:ext uri="{FF2B5EF4-FFF2-40B4-BE49-F238E27FC236}">
                      <a16:creationId xmlns:a16="http://schemas.microsoft.com/office/drawing/2014/main" id="{250CD798-2B7C-5343-A8F3-A63AA1781892}"/>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 name="Cube 34">
                  <a:extLst>
                    <a:ext uri="{FF2B5EF4-FFF2-40B4-BE49-F238E27FC236}">
                      <a16:creationId xmlns:a16="http://schemas.microsoft.com/office/drawing/2014/main" id="{058C83C3-DBE0-8242-BA42-7E31B6B4831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48" name="Straight Connector 47">
              <a:extLst>
                <a:ext uri="{FF2B5EF4-FFF2-40B4-BE49-F238E27FC236}">
                  <a16:creationId xmlns:a16="http://schemas.microsoft.com/office/drawing/2014/main" id="{6913CB6E-974E-764F-8564-EF325C63D2B3}"/>
                </a:ext>
              </a:extLst>
            </p:cNvPr>
            <p:cNvCxnSpPr>
              <a:cxnSpLocks/>
            </p:cNvCxnSpPr>
            <p:nvPr/>
          </p:nvCxnSpPr>
          <p:spPr bwMode="auto">
            <a:xfrm flipH="1">
              <a:off x="1342507" y="1539828"/>
              <a:ext cx="1491813"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9" name="TextBox 48">
              <a:extLst>
                <a:ext uri="{FF2B5EF4-FFF2-40B4-BE49-F238E27FC236}">
                  <a16:creationId xmlns:a16="http://schemas.microsoft.com/office/drawing/2014/main" id="{52F439E6-A1C0-9E46-8241-2CF40C79AF7B}"/>
                </a:ext>
              </a:extLst>
            </p:cNvPr>
            <p:cNvSpPr txBox="1"/>
            <p:nvPr/>
          </p:nvSpPr>
          <p:spPr>
            <a:xfrm rot="5400000">
              <a:off x="1628908" y="5241314"/>
              <a:ext cx="426536" cy="435575"/>
            </a:xfrm>
            <a:prstGeom prst="rect">
              <a:avLst/>
            </a:prstGeom>
            <a:noFill/>
          </p:spPr>
          <p:txBody>
            <a:bodyPr wrap="none" rtlCol="0">
              <a:spAutoFit/>
            </a:bodyPr>
            <a:lstStyle/>
            <a:p>
              <a:r>
                <a:rPr lang="en-US" sz="1600" dirty="0"/>
                <a:t>…</a:t>
              </a:r>
            </a:p>
          </p:txBody>
        </p:sp>
        <p:sp>
          <p:nvSpPr>
            <p:cNvPr id="50" name="TextBox 49">
              <a:extLst>
                <a:ext uri="{FF2B5EF4-FFF2-40B4-BE49-F238E27FC236}">
                  <a16:creationId xmlns:a16="http://schemas.microsoft.com/office/drawing/2014/main" id="{91207186-3A3D-C747-9DE1-CD0098DA399C}"/>
                </a:ext>
              </a:extLst>
            </p:cNvPr>
            <p:cNvSpPr txBox="1"/>
            <p:nvPr/>
          </p:nvSpPr>
          <p:spPr>
            <a:xfrm rot="5400000">
              <a:off x="2295159" y="5241315"/>
              <a:ext cx="426536" cy="435575"/>
            </a:xfrm>
            <a:prstGeom prst="rect">
              <a:avLst/>
            </a:prstGeom>
            <a:noFill/>
          </p:spPr>
          <p:txBody>
            <a:bodyPr wrap="none" rtlCol="0">
              <a:spAutoFit/>
            </a:bodyPr>
            <a:lstStyle/>
            <a:p>
              <a:r>
                <a:rPr lang="en-US" sz="1600" dirty="0"/>
                <a:t>…</a:t>
              </a:r>
            </a:p>
          </p:txBody>
        </p:sp>
        <p:sp>
          <p:nvSpPr>
            <p:cNvPr id="51" name="TextBox 50">
              <a:extLst>
                <a:ext uri="{FF2B5EF4-FFF2-40B4-BE49-F238E27FC236}">
                  <a16:creationId xmlns:a16="http://schemas.microsoft.com/office/drawing/2014/main" id="{49D94924-0523-DE46-B733-16B1D4E50CB2}"/>
                </a:ext>
              </a:extLst>
            </p:cNvPr>
            <p:cNvSpPr txBox="1"/>
            <p:nvPr/>
          </p:nvSpPr>
          <p:spPr>
            <a:xfrm>
              <a:off x="1042219" y="1027370"/>
              <a:ext cx="749131" cy="409102"/>
            </a:xfrm>
            <a:prstGeom prst="rect">
              <a:avLst/>
            </a:prstGeom>
            <a:noFill/>
          </p:spPr>
          <p:txBody>
            <a:bodyPr wrap="square" rtlCol="0">
              <a:spAutoFit/>
            </a:bodyPr>
            <a:lstStyle/>
            <a:p>
              <a:pPr algn="ctr"/>
              <a:r>
                <a:rPr lang="en-US" sz="1600" i="1" dirty="0"/>
                <a:t>BL</a:t>
              </a:r>
              <a:endParaRPr lang="en-US" sz="1600" i="1" baseline="-25000" dirty="0"/>
            </a:p>
          </p:txBody>
        </p:sp>
        <p:sp>
          <p:nvSpPr>
            <p:cNvPr id="52" name="TextBox 51">
              <a:extLst>
                <a:ext uri="{FF2B5EF4-FFF2-40B4-BE49-F238E27FC236}">
                  <a16:creationId xmlns:a16="http://schemas.microsoft.com/office/drawing/2014/main" id="{2F37042B-842E-E34F-98A7-AFB76BE00BA0}"/>
                </a:ext>
              </a:extLst>
            </p:cNvPr>
            <p:cNvSpPr txBox="1"/>
            <p:nvPr/>
          </p:nvSpPr>
          <p:spPr>
            <a:xfrm>
              <a:off x="2350127" y="1027370"/>
              <a:ext cx="749131" cy="409102"/>
            </a:xfrm>
            <a:prstGeom prst="rect">
              <a:avLst/>
            </a:prstGeom>
            <a:noFill/>
          </p:spPr>
          <p:txBody>
            <a:bodyPr wrap="square" rtlCol="0">
              <a:spAutoFit/>
            </a:bodyPr>
            <a:lstStyle/>
            <a:p>
              <a:pPr algn="ctr"/>
              <a:r>
                <a:rPr lang="en-US" sz="1600" i="1" dirty="0"/>
                <a:t>NBL</a:t>
              </a:r>
              <a:endParaRPr lang="en-US" sz="1600" i="1" baseline="-25000" dirty="0"/>
            </a:p>
          </p:txBody>
        </p:sp>
        <p:grpSp>
          <p:nvGrpSpPr>
            <p:cNvPr id="53" name="Group 52">
              <a:extLst>
                <a:ext uri="{FF2B5EF4-FFF2-40B4-BE49-F238E27FC236}">
                  <a16:creationId xmlns:a16="http://schemas.microsoft.com/office/drawing/2014/main" id="{25CE8C08-A380-E54B-BE95-488C451ECDD9}"/>
                </a:ext>
              </a:extLst>
            </p:cNvPr>
            <p:cNvGrpSpPr/>
            <p:nvPr/>
          </p:nvGrpSpPr>
          <p:grpSpPr>
            <a:xfrm>
              <a:off x="1643276" y="2011753"/>
              <a:ext cx="358118" cy="220262"/>
              <a:chOff x="2238667" y="1509786"/>
              <a:chExt cx="425767" cy="751974"/>
            </a:xfrm>
          </p:grpSpPr>
          <p:sp>
            <p:nvSpPr>
              <p:cNvPr id="54" name="Arc 53">
                <a:extLst>
                  <a:ext uri="{FF2B5EF4-FFF2-40B4-BE49-F238E27FC236}">
                    <a16:creationId xmlns:a16="http://schemas.microsoft.com/office/drawing/2014/main" id="{867F4707-9611-8E4A-B117-41FF1977629F}"/>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55" name="Triangle 54">
                <a:extLst>
                  <a:ext uri="{FF2B5EF4-FFF2-40B4-BE49-F238E27FC236}">
                    <a16:creationId xmlns:a16="http://schemas.microsoft.com/office/drawing/2014/main" id="{4715117A-FD6E-FE41-B06E-74A9B2218EAC}"/>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56" name="Group 55">
              <a:extLst>
                <a:ext uri="{FF2B5EF4-FFF2-40B4-BE49-F238E27FC236}">
                  <a16:creationId xmlns:a16="http://schemas.microsoft.com/office/drawing/2014/main" id="{713D5A85-9147-7849-BBBB-61B9F65BDEFC}"/>
                </a:ext>
              </a:extLst>
            </p:cNvPr>
            <p:cNvGrpSpPr/>
            <p:nvPr/>
          </p:nvGrpSpPr>
          <p:grpSpPr>
            <a:xfrm>
              <a:off x="1415612" y="3029976"/>
              <a:ext cx="1359489" cy="378520"/>
              <a:chOff x="7596493" y="2220710"/>
              <a:chExt cx="1773566" cy="525765"/>
            </a:xfrm>
          </p:grpSpPr>
          <p:grpSp>
            <p:nvGrpSpPr>
              <p:cNvPr id="57" name="Group 56">
                <a:extLst>
                  <a:ext uri="{FF2B5EF4-FFF2-40B4-BE49-F238E27FC236}">
                    <a16:creationId xmlns:a16="http://schemas.microsoft.com/office/drawing/2014/main" id="{A8978C75-9C57-4E4C-958F-3F6BC03DCC96}"/>
                  </a:ext>
                </a:extLst>
              </p:cNvPr>
              <p:cNvGrpSpPr/>
              <p:nvPr/>
            </p:nvGrpSpPr>
            <p:grpSpPr>
              <a:xfrm>
                <a:off x="7626181" y="2266923"/>
                <a:ext cx="287242" cy="445312"/>
                <a:chOff x="2586743" y="1312601"/>
                <a:chExt cx="413559" cy="641139"/>
              </a:xfrm>
            </p:grpSpPr>
            <p:grpSp>
              <p:nvGrpSpPr>
                <p:cNvPr id="82" name="Group 81">
                  <a:extLst>
                    <a:ext uri="{FF2B5EF4-FFF2-40B4-BE49-F238E27FC236}">
                      <a16:creationId xmlns:a16="http://schemas.microsoft.com/office/drawing/2014/main" id="{701C49EE-19FF-1643-AA2D-8A8ECDA2529C}"/>
                    </a:ext>
                  </a:extLst>
                </p:cNvPr>
                <p:cNvGrpSpPr/>
                <p:nvPr/>
              </p:nvGrpSpPr>
              <p:grpSpPr>
                <a:xfrm>
                  <a:off x="2586743" y="1766407"/>
                  <a:ext cx="413559" cy="187333"/>
                  <a:chOff x="2978898" y="4007224"/>
                  <a:chExt cx="631078" cy="181162"/>
                </a:xfrm>
              </p:grpSpPr>
              <p:cxnSp>
                <p:nvCxnSpPr>
                  <p:cNvPr id="85" name="Elbow Connector 84">
                    <a:extLst>
                      <a:ext uri="{FF2B5EF4-FFF2-40B4-BE49-F238E27FC236}">
                        <a16:creationId xmlns:a16="http://schemas.microsoft.com/office/drawing/2014/main" id="{D5BE8F13-762B-A943-9638-77CA1FAA498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86" name="Elbow Connector 85">
                    <a:extLst>
                      <a:ext uri="{FF2B5EF4-FFF2-40B4-BE49-F238E27FC236}">
                        <a16:creationId xmlns:a16="http://schemas.microsoft.com/office/drawing/2014/main" id="{41963F8E-0321-4348-98B4-93231B5BD9CB}"/>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83" name="Straight Connector 82">
                  <a:extLst>
                    <a:ext uri="{FF2B5EF4-FFF2-40B4-BE49-F238E27FC236}">
                      <a16:creationId xmlns:a16="http://schemas.microsoft.com/office/drawing/2014/main" id="{14CAAA52-03A1-EE4B-AFE1-5CD88564E4C5}"/>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3049C894-10B4-E946-95D5-F8BD912ED803}"/>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58" name="Straight Connector 57">
                <a:extLst>
                  <a:ext uri="{FF2B5EF4-FFF2-40B4-BE49-F238E27FC236}">
                    <a16:creationId xmlns:a16="http://schemas.microsoft.com/office/drawing/2014/main" id="{8713F5C7-0DDF-4A4D-9912-BFD3FD03CAC3}"/>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9" name="Straight Connector 58">
                <a:extLst>
                  <a:ext uri="{FF2B5EF4-FFF2-40B4-BE49-F238E27FC236}">
                    <a16:creationId xmlns:a16="http://schemas.microsoft.com/office/drawing/2014/main" id="{8356D464-54C4-E84C-AC2D-618A3A28FC68}"/>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0" name="Straight Connector 59">
                <a:extLst>
                  <a:ext uri="{FF2B5EF4-FFF2-40B4-BE49-F238E27FC236}">
                    <a16:creationId xmlns:a16="http://schemas.microsoft.com/office/drawing/2014/main" id="{0225FBD0-EBA0-724B-9532-09E76F46531B}"/>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1" name="Straight Connector 60">
                <a:extLst>
                  <a:ext uri="{FF2B5EF4-FFF2-40B4-BE49-F238E27FC236}">
                    <a16:creationId xmlns:a16="http://schemas.microsoft.com/office/drawing/2014/main" id="{1F1FF5F7-BC65-9147-8D73-BF6AB8277F99}"/>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2" name="Straight Connector 61">
                <a:extLst>
                  <a:ext uri="{FF2B5EF4-FFF2-40B4-BE49-F238E27FC236}">
                    <a16:creationId xmlns:a16="http://schemas.microsoft.com/office/drawing/2014/main" id="{9C4AA343-22EA-E34E-A9BD-DCFBA1444F27}"/>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B09DF9AF-8209-2946-9DD3-209BDC8ECA30}"/>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4" name="Straight Connector 63">
                <a:extLst>
                  <a:ext uri="{FF2B5EF4-FFF2-40B4-BE49-F238E27FC236}">
                    <a16:creationId xmlns:a16="http://schemas.microsoft.com/office/drawing/2014/main" id="{A7C26A9C-5A04-E040-A3C9-B640ED4125EE}"/>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65" name="Group 64">
                <a:extLst>
                  <a:ext uri="{FF2B5EF4-FFF2-40B4-BE49-F238E27FC236}">
                    <a16:creationId xmlns:a16="http://schemas.microsoft.com/office/drawing/2014/main" id="{063D40B8-36F2-9D40-91E2-DB21D4B1D25A}"/>
                  </a:ext>
                </a:extLst>
              </p:cNvPr>
              <p:cNvGrpSpPr/>
              <p:nvPr/>
            </p:nvGrpSpPr>
            <p:grpSpPr>
              <a:xfrm>
                <a:off x="9040145" y="2253171"/>
                <a:ext cx="287242" cy="442137"/>
                <a:chOff x="2586743" y="1317176"/>
                <a:chExt cx="413559" cy="636564"/>
              </a:xfrm>
            </p:grpSpPr>
            <p:grpSp>
              <p:nvGrpSpPr>
                <p:cNvPr id="77" name="Group 76">
                  <a:extLst>
                    <a:ext uri="{FF2B5EF4-FFF2-40B4-BE49-F238E27FC236}">
                      <a16:creationId xmlns:a16="http://schemas.microsoft.com/office/drawing/2014/main" id="{0DC592B7-C8B8-5546-B8AE-9698425AC0EB}"/>
                    </a:ext>
                  </a:extLst>
                </p:cNvPr>
                <p:cNvGrpSpPr/>
                <p:nvPr/>
              </p:nvGrpSpPr>
              <p:grpSpPr>
                <a:xfrm>
                  <a:off x="2586743" y="1766407"/>
                  <a:ext cx="413559" cy="187333"/>
                  <a:chOff x="2978898" y="4007224"/>
                  <a:chExt cx="631078" cy="181162"/>
                </a:xfrm>
              </p:grpSpPr>
              <p:cxnSp>
                <p:nvCxnSpPr>
                  <p:cNvPr id="80" name="Elbow Connector 79">
                    <a:extLst>
                      <a:ext uri="{FF2B5EF4-FFF2-40B4-BE49-F238E27FC236}">
                        <a16:creationId xmlns:a16="http://schemas.microsoft.com/office/drawing/2014/main" id="{72F123E0-9C4E-BD49-92EC-8A4882E74BB1}"/>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81" name="Elbow Connector 80">
                    <a:extLst>
                      <a:ext uri="{FF2B5EF4-FFF2-40B4-BE49-F238E27FC236}">
                        <a16:creationId xmlns:a16="http://schemas.microsoft.com/office/drawing/2014/main" id="{65F6D8E1-327C-1448-BBEE-A35275C3270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78" name="Straight Connector 77">
                  <a:extLst>
                    <a:ext uri="{FF2B5EF4-FFF2-40B4-BE49-F238E27FC236}">
                      <a16:creationId xmlns:a16="http://schemas.microsoft.com/office/drawing/2014/main" id="{F44556CE-5349-6E44-80F2-23AD994ECB9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07D21489-DAC8-484A-BAE8-02AFF94980C0}"/>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66" name="Oval 65">
                <a:extLst>
                  <a:ext uri="{FF2B5EF4-FFF2-40B4-BE49-F238E27FC236}">
                    <a16:creationId xmlns:a16="http://schemas.microsoft.com/office/drawing/2014/main" id="{B78EFAB5-C7BF-C447-8A2C-4E4DE3B928AC}"/>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67" name="Oval 66">
                <a:extLst>
                  <a:ext uri="{FF2B5EF4-FFF2-40B4-BE49-F238E27FC236}">
                    <a16:creationId xmlns:a16="http://schemas.microsoft.com/office/drawing/2014/main" id="{E472778A-FF10-2A49-84A1-88676793E1D7}"/>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68" name="Oval 67">
                <a:extLst>
                  <a:ext uri="{FF2B5EF4-FFF2-40B4-BE49-F238E27FC236}">
                    <a16:creationId xmlns:a16="http://schemas.microsoft.com/office/drawing/2014/main" id="{D52041D1-9096-3745-AD66-2952A2CB5551}"/>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69" name="Oval 68">
                <a:extLst>
                  <a:ext uri="{FF2B5EF4-FFF2-40B4-BE49-F238E27FC236}">
                    <a16:creationId xmlns:a16="http://schemas.microsoft.com/office/drawing/2014/main" id="{E24D3FD7-0B7F-7544-B9B1-FB5C1750D05D}"/>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70" name="Oval 69">
                <a:extLst>
                  <a:ext uri="{FF2B5EF4-FFF2-40B4-BE49-F238E27FC236}">
                    <a16:creationId xmlns:a16="http://schemas.microsoft.com/office/drawing/2014/main" id="{F9DEEE52-72EA-3B4A-AC2B-6AB738D54328}"/>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71" name="Group 70">
                <a:extLst>
                  <a:ext uri="{FF2B5EF4-FFF2-40B4-BE49-F238E27FC236}">
                    <a16:creationId xmlns:a16="http://schemas.microsoft.com/office/drawing/2014/main" id="{2C3B8A31-12D1-114E-AAC1-3EE5D185B86A}"/>
                  </a:ext>
                </a:extLst>
              </p:cNvPr>
              <p:cNvGrpSpPr/>
              <p:nvPr/>
            </p:nvGrpSpPr>
            <p:grpSpPr>
              <a:xfrm>
                <a:off x="7996640" y="2323054"/>
                <a:ext cx="402110" cy="219021"/>
                <a:chOff x="7848878" y="4022302"/>
                <a:chExt cx="447327" cy="243650"/>
              </a:xfrm>
            </p:grpSpPr>
            <p:sp>
              <p:nvSpPr>
                <p:cNvPr id="75" name="Cube 74">
                  <a:extLst>
                    <a:ext uri="{FF2B5EF4-FFF2-40B4-BE49-F238E27FC236}">
                      <a16:creationId xmlns:a16="http://schemas.microsoft.com/office/drawing/2014/main" id="{A136BE76-8D0D-3643-AF87-7169D258F594}"/>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6" name="Cube 75">
                  <a:extLst>
                    <a:ext uri="{FF2B5EF4-FFF2-40B4-BE49-F238E27FC236}">
                      <a16:creationId xmlns:a16="http://schemas.microsoft.com/office/drawing/2014/main" id="{976CDB59-7874-C546-AE91-ACF6FAB74C93}"/>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72" name="Group 71">
                <a:extLst>
                  <a:ext uri="{FF2B5EF4-FFF2-40B4-BE49-F238E27FC236}">
                    <a16:creationId xmlns:a16="http://schemas.microsoft.com/office/drawing/2014/main" id="{8AECA3E0-BD63-FC45-801E-A3F91AC750B1}"/>
                  </a:ext>
                </a:extLst>
              </p:cNvPr>
              <p:cNvGrpSpPr/>
              <p:nvPr/>
            </p:nvGrpSpPr>
            <p:grpSpPr>
              <a:xfrm>
                <a:off x="8626101" y="2322908"/>
                <a:ext cx="402110" cy="219021"/>
                <a:chOff x="7848878" y="4022302"/>
                <a:chExt cx="447327" cy="243650"/>
              </a:xfrm>
            </p:grpSpPr>
            <p:sp>
              <p:nvSpPr>
                <p:cNvPr id="73" name="Cube 72">
                  <a:extLst>
                    <a:ext uri="{FF2B5EF4-FFF2-40B4-BE49-F238E27FC236}">
                      <a16:creationId xmlns:a16="http://schemas.microsoft.com/office/drawing/2014/main" id="{DF3AD6AB-CF3D-3C49-A3F3-ED2F972C4422}"/>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4" name="Cube 73">
                  <a:extLst>
                    <a:ext uri="{FF2B5EF4-FFF2-40B4-BE49-F238E27FC236}">
                      <a16:creationId xmlns:a16="http://schemas.microsoft.com/office/drawing/2014/main" id="{C2C05D18-B792-1E49-A749-76AB50511835}"/>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87" name="Straight Connector 86">
              <a:extLst>
                <a:ext uri="{FF2B5EF4-FFF2-40B4-BE49-F238E27FC236}">
                  <a16:creationId xmlns:a16="http://schemas.microsoft.com/office/drawing/2014/main" id="{F0F8729E-8D4C-8542-8470-19E15334A208}"/>
                </a:ext>
              </a:extLst>
            </p:cNvPr>
            <p:cNvCxnSpPr>
              <a:cxnSpLocks/>
            </p:cNvCxnSpPr>
            <p:nvPr/>
          </p:nvCxnSpPr>
          <p:spPr bwMode="auto">
            <a:xfrm flipH="1">
              <a:off x="1326403" y="3052652"/>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88" name="Group 87">
              <a:extLst>
                <a:ext uri="{FF2B5EF4-FFF2-40B4-BE49-F238E27FC236}">
                  <a16:creationId xmlns:a16="http://schemas.microsoft.com/office/drawing/2014/main" id="{005F8C99-2DDD-E246-8A87-F913098C7EFC}"/>
                </a:ext>
              </a:extLst>
            </p:cNvPr>
            <p:cNvGrpSpPr/>
            <p:nvPr/>
          </p:nvGrpSpPr>
          <p:grpSpPr>
            <a:xfrm flipH="1">
              <a:off x="2150613" y="3451885"/>
              <a:ext cx="303197" cy="217758"/>
              <a:chOff x="2238667" y="1509786"/>
              <a:chExt cx="428621" cy="751974"/>
            </a:xfrm>
          </p:grpSpPr>
          <p:sp>
            <p:nvSpPr>
              <p:cNvPr id="89" name="Arc 88">
                <a:extLst>
                  <a:ext uri="{FF2B5EF4-FFF2-40B4-BE49-F238E27FC236}">
                    <a16:creationId xmlns:a16="http://schemas.microsoft.com/office/drawing/2014/main" id="{AC841E74-D3D8-2E49-AD71-92D5D6EDC48B}"/>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90" name="Triangle 89">
                <a:extLst>
                  <a:ext uri="{FF2B5EF4-FFF2-40B4-BE49-F238E27FC236}">
                    <a16:creationId xmlns:a16="http://schemas.microsoft.com/office/drawing/2014/main" id="{A5B90B96-DD7A-5D40-B2D4-A62CE0EA3E11}"/>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91" name="Group 90">
              <a:extLst>
                <a:ext uri="{FF2B5EF4-FFF2-40B4-BE49-F238E27FC236}">
                  <a16:creationId xmlns:a16="http://schemas.microsoft.com/office/drawing/2014/main" id="{4765BEF3-8AB0-BB4A-90AE-FB513C5EA380}"/>
                </a:ext>
              </a:extLst>
            </p:cNvPr>
            <p:cNvGrpSpPr/>
            <p:nvPr/>
          </p:nvGrpSpPr>
          <p:grpSpPr>
            <a:xfrm>
              <a:off x="1655276" y="3448972"/>
              <a:ext cx="358118" cy="220262"/>
              <a:chOff x="2238667" y="1509786"/>
              <a:chExt cx="425767" cy="751974"/>
            </a:xfrm>
          </p:grpSpPr>
          <p:sp>
            <p:nvSpPr>
              <p:cNvPr id="92" name="Arc 91">
                <a:extLst>
                  <a:ext uri="{FF2B5EF4-FFF2-40B4-BE49-F238E27FC236}">
                    <a16:creationId xmlns:a16="http://schemas.microsoft.com/office/drawing/2014/main" id="{79C35839-C4C5-C340-937A-9EA1BC4444C9}"/>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93" name="Triangle 92">
                <a:extLst>
                  <a:ext uri="{FF2B5EF4-FFF2-40B4-BE49-F238E27FC236}">
                    <a16:creationId xmlns:a16="http://schemas.microsoft.com/office/drawing/2014/main" id="{AB0721C2-462A-C040-9FC6-FE2D2CA4E810}"/>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94" name="Group 93">
              <a:extLst>
                <a:ext uri="{FF2B5EF4-FFF2-40B4-BE49-F238E27FC236}">
                  <a16:creationId xmlns:a16="http://schemas.microsoft.com/office/drawing/2014/main" id="{A5351641-488B-AB44-841E-0E25C5A61236}"/>
                </a:ext>
              </a:extLst>
            </p:cNvPr>
            <p:cNvGrpSpPr/>
            <p:nvPr/>
          </p:nvGrpSpPr>
          <p:grpSpPr>
            <a:xfrm>
              <a:off x="1415612" y="3662113"/>
              <a:ext cx="1359489" cy="378520"/>
              <a:chOff x="7596493" y="2220710"/>
              <a:chExt cx="1773566" cy="525765"/>
            </a:xfrm>
          </p:grpSpPr>
          <p:grpSp>
            <p:nvGrpSpPr>
              <p:cNvPr id="95" name="Group 94">
                <a:extLst>
                  <a:ext uri="{FF2B5EF4-FFF2-40B4-BE49-F238E27FC236}">
                    <a16:creationId xmlns:a16="http://schemas.microsoft.com/office/drawing/2014/main" id="{2D96D013-A9C7-2E4B-9F5C-78835DFDD7F8}"/>
                  </a:ext>
                </a:extLst>
              </p:cNvPr>
              <p:cNvGrpSpPr/>
              <p:nvPr/>
            </p:nvGrpSpPr>
            <p:grpSpPr>
              <a:xfrm>
                <a:off x="7626181" y="2266923"/>
                <a:ext cx="287242" cy="445312"/>
                <a:chOff x="2586743" y="1312601"/>
                <a:chExt cx="413559" cy="641139"/>
              </a:xfrm>
            </p:grpSpPr>
            <p:grpSp>
              <p:nvGrpSpPr>
                <p:cNvPr id="120" name="Group 119">
                  <a:extLst>
                    <a:ext uri="{FF2B5EF4-FFF2-40B4-BE49-F238E27FC236}">
                      <a16:creationId xmlns:a16="http://schemas.microsoft.com/office/drawing/2014/main" id="{F5885B9F-1E23-D44F-9231-4738658D9714}"/>
                    </a:ext>
                  </a:extLst>
                </p:cNvPr>
                <p:cNvGrpSpPr/>
                <p:nvPr/>
              </p:nvGrpSpPr>
              <p:grpSpPr>
                <a:xfrm>
                  <a:off x="2586743" y="1766407"/>
                  <a:ext cx="413559" cy="187333"/>
                  <a:chOff x="2978898" y="4007224"/>
                  <a:chExt cx="631078" cy="181162"/>
                </a:xfrm>
              </p:grpSpPr>
              <p:cxnSp>
                <p:nvCxnSpPr>
                  <p:cNvPr id="123" name="Elbow Connector 122">
                    <a:extLst>
                      <a:ext uri="{FF2B5EF4-FFF2-40B4-BE49-F238E27FC236}">
                        <a16:creationId xmlns:a16="http://schemas.microsoft.com/office/drawing/2014/main" id="{5D2D2C50-79F4-7646-BC7A-2EA14A34C94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24" name="Elbow Connector 123">
                    <a:extLst>
                      <a:ext uri="{FF2B5EF4-FFF2-40B4-BE49-F238E27FC236}">
                        <a16:creationId xmlns:a16="http://schemas.microsoft.com/office/drawing/2014/main" id="{9C80CBD2-74DC-EC40-B8C9-8FB76E329D40}"/>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21" name="Straight Connector 120">
                  <a:extLst>
                    <a:ext uri="{FF2B5EF4-FFF2-40B4-BE49-F238E27FC236}">
                      <a16:creationId xmlns:a16="http://schemas.microsoft.com/office/drawing/2014/main" id="{D3B25729-44A9-E342-8A2C-DB98B196E05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22" name="Straight Connector 121">
                  <a:extLst>
                    <a:ext uri="{FF2B5EF4-FFF2-40B4-BE49-F238E27FC236}">
                      <a16:creationId xmlns:a16="http://schemas.microsoft.com/office/drawing/2014/main" id="{93E007E9-2467-2D42-AC08-898DCF4D8EBF}"/>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96" name="Straight Connector 95">
                <a:extLst>
                  <a:ext uri="{FF2B5EF4-FFF2-40B4-BE49-F238E27FC236}">
                    <a16:creationId xmlns:a16="http://schemas.microsoft.com/office/drawing/2014/main" id="{230CA28F-2D13-3343-9674-6A0599FCD2B7}"/>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97" name="Straight Connector 96">
                <a:extLst>
                  <a:ext uri="{FF2B5EF4-FFF2-40B4-BE49-F238E27FC236}">
                    <a16:creationId xmlns:a16="http://schemas.microsoft.com/office/drawing/2014/main" id="{F711FE74-1D53-4144-8E6F-C6380867F415}"/>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98" name="Straight Connector 97">
                <a:extLst>
                  <a:ext uri="{FF2B5EF4-FFF2-40B4-BE49-F238E27FC236}">
                    <a16:creationId xmlns:a16="http://schemas.microsoft.com/office/drawing/2014/main" id="{F67D2969-EDD1-514F-96C7-106068F168E7}"/>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99" name="Straight Connector 98">
                <a:extLst>
                  <a:ext uri="{FF2B5EF4-FFF2-40B4-BE49-F238E27FC236}">
                    <a16:creationId xmlns:a16="http://schemas.microsoft.com/office/drawing/2014/main" id="{C4ED3A2D-86C2-B046-8B5C-4997F83730F9}"/>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0" name="Straight Connector 99">
                <a:extLst>
                  <a:ext uri="{FF2B5EF4-FFF2-40B4-BE49-F238E27FC236}">
                    <a16:creationId xmlns:a16="http://schemas.microsoft.com/office/drawing/2014/main" id="{04659124-5E8E-BF4D-B341-05BB891BFDD5}"/>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1" name="Straight Connector 100">
                <a:extLst>
                  <a:ext uri="{FF2B5EF4-FFF2-40B4-BE49-F238E27FC236}">
                    <a16:creationId xmlns:a16="http://schemas.microsoft.com/office/drawing/2014/main" id="{28C58870-8C10-6A49-ADC8-C126D2B2886D}"/>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2" name="Straight Connector 101">
                <a:extLst>
                  <a:ext uri="{FF2B5EF4-FFF2-40B4-BE49-F238E27FC236}">
                    <a16:creationId xmlns:a16="http://schemas.microsoft.com/office/drawing/2014/main" id="{3A6E0101-440E-7F4D-8290-BA8DD8308CD2}"/>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03" name="Group 102">
                <a:extLst>
                  <a:ext uri="{FF2B5EF4-FFF2-40B4-BE49-F238E27FC236}">
                    <a16:creationId xmlns:a16="http://schemas.microsoft.com/office/drawing/2014/main" id="{64D8F50D-82DD-E14E-99D7-70636B430DE2}"/>
                  </a:ext>
                </a:extLst>
              </p:cNvPr>
              <p:cNvGrpSpPr/>
              <p:nvPr/>
            </p:nvGrpSpPr>
            <p:grpSpPr>
              <a:xfrm>
                <a:off x="9040145" y="2253171"/>
                <a:ext cx="287242" cy="442137"/>
                <a:chOff x="2586743" y="1317176"/>
                <a:chExt cx="413559" cy="636564"/>
              </a:xfrm>
            </p:grpSpPr>
            <p:grpSp>
              <p:nvGrpSpPr>
                <p:cNvPr id="115" name="Group 114">
                  <a:extLst>
                    <a:ext uri="{FF2B5EF4-FFF2-40B4-BE49-F238E27FC236}">
                      <a16:creationId xmlns:a16="http://schemas.microsoft.com/office/drawing/2014/main" id="{0C7C9A8D-64E7-C644-9B68-BC5434828B83}"/>
                    </a:ext>
                  </a:extLst>
                </p:cNvPr>
                <p:cNvGrpSpPr/>
                <p:nvPr/>
              </p:nvGrpSpPr>
              <p:grpSpPr>
                <a:xfrm>
                  <a:off x="2586743" y="1766407"/>
                  <a:ext cx="413559" cy="187333"/>
                  <a:chOff x="2978898" y="4007224"/>
                  <a:chExt cx="631078" cy="181162"/>
                </a:xfrm>
              </p:grpSpPr>
              <p:cxnSp>
                <p:nvCxnSpPr>
                  <p:cNvPr id="118" name="Elbow Connector 117">
                    <a:extLst>
                      <a:ext uri="{FF2B5EF4-FFF2-40B4-BE49-F238E27FC236}">
                        <a16:creationId xmlns:a16="http://schemas.microsoft.com/office/drawing/2014/main" id="{84E1481C-AEAC-9148-9F72-AF946BF4AA4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19" name="Elbow Connector 118">
                    <a:extLst>
                      <a:ext uri="{FF2B5EF4-FFF2-40B4-BE49-F238E27FC236}">
                        <a16:creationId xmlns:a16="http://schemas.microsoft.com/office/drawing/2014/main" id="{6009CDE0-ADB4-1742-AC62-9FDE926B126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16" name="Straight Connector 115">
                  <a:extLst>
                    <a:ext uri="{FF2B5EF4-FFF2-40B4-BE49-F238E27FC236}">
                      <a16:creationId xmlns:a16="http://schemas.microsoft.com/office/drawing/2014/main" id="{944C97C0-F39E-3543-9B51-26645B5952AB}"/>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5F10107A-6F16-9549-AB22-BE0903A9C2C4}"/>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04" name="Oval 103">
                <a:extLst>
                  <a:ext uri="{FF2B5EF4-FFF2-40B4-BE49-F238E27FC236}">
                    <a16:creationId xmlns:a16="http://schemas.microsoft.com/office/drawing/2014/main" id="{59C74622-4D14-4D46-BD6B-E61538BA83FF}"/>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05" name="Oval 104">
                <a:extLst>
                  <a:ext uri="{FF2B5EF4-FFF2-40B4-BE49-F238E27FC236}">
                    <a16:creationId xmlns:a16="http://schemas.microsoft.com/office/drawing/2014/main" id="{C279D404-5E87-3649-9054-2CAF9944E1DE}"/>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06" name="Oval 105">
                <a:extLst>
                  <a:ext uri="{FF2B5EF4-FFF2-40B4-BE49-F238E27FC236}">
                    <a16:creationId xmlns:a16="http://schemas.microsoft.com/office/drawing/2014/main" id="{6D19744F-A766-AE48-8DDF-480B76F6BBCB}"/>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07" name="Oval 106">
                <a:extLst>
                  <a:ext uri="{FF2B5EF4-FFF2-40B4-BE49-F238E27FC236}">
                    <a16:creationId xmlns:a16="http://schemas.microsoft.com/office/drawing/2014/main" id="{F3DBE98F-BA58-9744-9A5C-1854349B2868}"/>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08" name="Oval 107">
                <a:extLst>
                  <a:ext uri="{FF2B5EF4-FFF2-40B4-BE49-F238E27FC236}">
                    <a16:creationId xmlns:a16="http://schemas.microsoft.com/office/drawing/2014/main" id="{D12C94D5-82FC-784B-A0E2-CABC9D6AB41B}"/>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109" name="Group 108">
                <a:extLst>
                  <a:ext uri="{FF2B5EF4-FFF2-40B4-BE49-F238E27FC236}">
                    <a16:creationId xmlns:a16="http://schemas.microsoft.com/office/drawing/2014/main" id="{83F4BA22-4364-844B-BECD-1F1B31B3B326}"/>
                  </a:ext>
                </a:extLst>
              </p:cNvPr>
              <p:cNvGrpSpPr/>
              <p:nvPr/>
            </p:nvGrpSpPr>
            <p:grpSpPr>
              <a:xfrm>
                <a:off x="7996640" y="2323054"/>
                <a:ext cx="402110" cy="219021"/>
                <a:chOff x="7848878" y="4022302"/>
                <a:chExt cx="447327" cy="243650"/>
              </a:xfrm>
            </p:grpSpPr>
            <p:sp>
              <p:nvSpPr>
                <p:cNvPr id="113" name="Cube 112">
                  <a:extLst>
                    <a:ext uri="{FF2B5EF4-FFF2-40B4-BE49-F238E27FC236}">
                      <a16:creationId xmlns:a16="http://schemas.microsoft.com/office/drawing/2014/main" id="{77FF4913-A4B5-794B-AF70-DC4C5BF6221F}"/>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4" name="Cube 113">
                  <a:extLst>
                    <a:ext uri="{FF2B5EF4-FFF2-40B4-BE49-F238E27FC236}">
                      <a16:creationId xmlns:a16="http://schemas.microsoft.com/office/drawing/2014/main" id="{C2092BA9-3AC1-7C41-B979-D25D645C8410}"/>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10" name="Group 109">
                <a:extLst>
                  <a:ext uri="{FF2B5EF4-FFF2-40B4-BE49-F238E27FC236}">
                    <a16:creationId xmlns:a16="http://schemas.microsoft.com/office/drawing/2014/main" id="{EB77C1F9-63C7-0C4E-8FFD-438AC794E393}"/>
                  </a:ext>
                </a:extLst>
              </p:cNvPr>
              <p:cNvGrpSpPr/>
              <p:nvPr/>
            </p:nvGrpSpPr>
            <p:grpSpPr>
              <a:xfrm>
                <a:off x="8626101" y="2322908"/>
                <a:ext cx="402110" cy="219021"/>
                <a:chOff x="7848878" y="4022302"/>
                <a:chExt cx="447327" cy="243650"/>
              </a:xfrm>
            </p:grpSpPr>
            <p:sp>
              <p:nvSpPr>
                <p:cNvPr id="111" name="Cube 110">
                  <a:extLst>
                    <a:ext uri="{FF2B5EF4-FFF2-40B4-BE49-F238E27FC236}">
                      <a16:creationId xmlns:a16="http://schemas.microsoft.com/office/drawing/2014/main" id="{9E8FA8AA-67EA-4349-B3BE-726E7E5CE17F}"/>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2" name="Cube 111">
                  <a:extLst>
                    <a:ext uri="{FF2B5EF4-FFF2-40B4-BE49-F238E27FC236}">
                      <a16:creationId xmlns:a16="http://schemas.microsoft.com/office/drawing/2014/main" id="{005850BE-5623-0448-B821-2E942B177B60}"/>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125" name="Straight Connector 124">
              <a:extLst>
                <a:ext uri="{FF2B5EF4-FFF2-40B4-BE49-F238E27FC236}">
                  <a16:creationId xmlns:a16="http://schemas.microsoft.com/office/drawing/2014/main" id="{35EACDE8-BE39-0047-ADF1-06299D00CB1A}"/>
                </a:ext>
              </a:extLst>
            </p:cNvPr>
            <p:cNvCxnSpPr>
              <a:cxnSpLocks/>
            </p:cNvCxnSpPr>
            <p:nvPr/>
          </p:nvCxnSpPr>
          <p:spPr bwMode="auto">
            <a:xfrm flipH="1">
              <a:off x="1326403" y="3684789"/>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26" name="Group 125">
              <a:extLst>
                <a:ext uri="{FF2B5EF4-FFF2-40B4-BE49-F238E27FC236}">
                  <a16:creationId xmlns:a16="http://schemas.microsoft.com/office/drawing/2014/main" id="{AC6F09DB-8B31-9C41-B6D2-5DE6284F2EAD}"/>
                </a:ext>
              </a:extLst>
            </p:cNvPr>
            <p:cNvGrpSpPr/>
            <p:nvPr/>
          </p:nvGrpSpPr>
          <p:grpSpPr>
            <a:xfrm>
              <a:off x="1655276" y="4080322"/>
              <a:ext cx="358118" cy="220262"/>
              <a:chOff x="2238667" y="1509786"/>
              <a:chExt cx="425767" cy="751974"/>
            </a:xfrm>
          </p:grpSpPr>
          <p:sp>
            <p:nvSpPr>
              <p:cNvPr id="127" name="Arc 126">
                <a:extLst>
                  <a:ext uri="{FF2B5EF4-FFF2-40B4-BE49-F238E27FC236}">
                    <a16:creationId xmlns:a16="http://schemas.microsoft.com/office/drawing/2014/main" id="{EFF48607-D9F5-4B4F-B645-4A81A98C7506}"/>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28" name="Triangle 127">
                <a:extLst>
                  <a:ext uri="{FF2B5EF4-FFF2-40B4-BE49-F238E27FC236}">
                    <a16:creationId xmlns:a16="http://schemas.microsoft.com/office/drawing/2014/main" id="{700A5DFC-B28E-BE41-82E4-A0E256FCCD2B}"/>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129" name="TextBox 128">
              <a:extLst>
                <a:ext uri="{FF2B5EF4-FFF2-40B4-BE49-F238E27FC236}">
                  <a16:creationId xmlns:a16="http://schemas.microsoft.com/office/drawing/2014/main" id="{3B6DC6CD-9A3D-504E-A43D-DAE65EF22B00}"/>
                </a:ext>
              </a:extLst>
            </p:cNvPr>
            <p:cNvSpPr txBox="1"/>
            <p:nvPr/>
          </p:nvSpPr>
          <p:spPr>
            <a:xfrm>
              <a:off x="1655689" y="1027370"/>
              <a:ext cx="749131" cy="409102"/>
            </a:xfrm>
            <a:prstGeom prst="rect">
              <a:avLst/>
            </a:prstGeom>
            <a:noFill/>
          </p:spPr>
          <p:txBody>
            <a:bodyPr wrap="square" rtlCol="0">
              <a:spAutoFit/>
            </a:bodyPr>
            <a:lstStyle/>
            <a:p>
              <a:pPr algn="ctr"/>
              <a:r>
                <a:rPr lang="en-US" sz="1600" i="1" dirty="0"/>
                <a:t>CSL</a:t>
              </a:r>
              <a:endParaRPr lang="en-US" sz="1600" i="1" baseline="-25000" dirty="0"/>
            </a:p>
          </p:txBody>
        </p:sp>
        <p:cxnSp>
          <p:nvCxnSpPr>
            <p:cNvPr id="130" name="Straight Connector 129">
              <a:extLst>
                <a:ext uri="{FF2B5EF4-FFF2-40B4-BE49-F238E27FC236}">
                  <a16:creationId xmlns:a16="http://schemas.microsoft.com/office/drawing/2014/main" id="{9BF4DC13-C4D3-0F4B-92BE-CCE08BC1A397}"/>
                </a:ext>
              </a:extLst>
            </p:cNvPr>
            <p:cNvCxnSpPr>
              <a:cxnSpLocks/>
            </p:cNvCxnSpPr>
            <p:nvPr/>
          </p:nvCxnSpPr>
          <p:spPr bwMode="auto">
            <a:xfrm flipH="1">
              <a:off x="1342506" y="1625547"/>
              <a:ext cx="146172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31" name="TextBox 130">
              <a:extLst>
                <a:ext uri="{FF2B5EF4-FFF2-40B4-BE49-F238E27FC236}">
                  <a16:creationId xmlns:a16="http://schemas.microsoft.com/office/drawing/2014/main" id="{DE5868EF-B036-5F4D-96A7-43FCF6BEA2DB}"/>
                </a:ext>
              </a:extLst>
            </p:cNvPr>
            <p:cNvSpPr txBox="1"/>
            <p:nvPr/>
          </p:nvSpPr>
          <p:spPr>
            <a:xfrm>
              <a:off x="205825" y="1280222"/>
              <a:ext cx="1190215" cy="409102"/>
            </a:xfrm>
            <a:prstGeom prst="rect">
              <a:avLst/>
            </a:prstGeom>
            <a:noFill/>
          </p:spPr>
          <p:txBody>
            <a:bodyPr wrap="square" rtlCol="0">
              <a:spAutoFit/>
            </a:bodyPr>
            <a:lstStyle/>
            <a:p>
              <a:pPr algn="ctr"/>
              <a:r>
                <a:rPr lang="en-US" sz="1600" b="1" i="1" dirty="0"/>
                <a:t>WL</a:t>
              </a:r>
              <a:r>
                <a:rPr lang="en-US" sz="1600" b="1" i="1" baseline="-25000" dirty="0"/>
                <a:t>NOR</a:t>
              </a:r>
            </a:p>
          </p:txBody>
        </p:sp>
        <p:sp>
          <p:nvSpPr>
            <p:cNvPr id="132" name="TextBox 131">
              <a:extLst>
                <a:ext uri="{FF2B5EF4-FFF2-40B4-BE49-F238E27FC236}">
                  <a16:creationId xmlns:a16="http://schemas.microsoft.com/office/drawing/2014/main" id="{E00AEAAC-139C-3542-AAAC-16D422833223}"/>
                </a:ext>
              </a:extLst>
            </p:cNvPr>
            <p:cNvSpPr txBox="1"/>
            <p:nvPr/>
          </p:nvSpPr>
          <p:spPr>
            <a:xfrm>
              <a:off x="160767" y="1483550"/>
              <a:ext cx="1327707" cy="409102"/>
            </a:xfrm>
            <a:prstGeom prst="rect">
              <a:avLst/>
            </a:prstGeom>
            <a:noFill/>
          </p:spPr>
          <p:txBody>
            <a:bodyPr wrap="square" rtlCol="0">
              <a:spAutoFit/>
            </a:bodyPr>
            <a:lstStyle/>
            <a:p>
              <a:pPr algn="ctr"/>
              <a:r>
                <a:rPr lang="en-US" sz="1600" b="1" i="1" dirty="0">
                  <a:solidFill>
                    <a:schemeClr val="bg1">
                      <a:lumMod val="50000"/>
                    </a:schemeClr>
                  </a:solidFill>
                </a:rPr>
                <a:t>WL</a:t>
              </a:r>
              <a:r>
                <a:rPr lang="en-US" sz="1600" b="1" i="1" baseline="-25000" dirty="0">
                  <a:solidFill>
                    <a:schemeClr val="bg1">
                      <a:lumMod val="50000"/>
                    </a:schemeClr>
                  </a:solidFill>
                </a:rPr>
                <a:t>NAND</a:t>
              </a:r>
            </a:p>
          </p:txBody>
        </p:sp>
        <p:grpSp>
          <p:nvGrpSpPr>
            <p:cNvPr id="133" name="Group 132">
              <a:extLst>
                <a:ext uri="{FF2B5EF4-FFF2-40B4-BE49-F238E27FC236}">
                  <a16:creationId xmlns:a16="http://schemas.microsoft.com/office/drawing/2014/main" id="{453B7EC4-D285-4442-A65D-07A248AF89B3}"/>
                </a:ext>
              </a:extLst>
            </p:cNvPr>
            <p:cNvGrpSpPr/>
            <p:nvPr/>
          </p:nvGrpSpPr>
          <p:grpSpPr>
            <a:xfrm flipH="1">
              <a:off x="2148986" y="4082099"/>
              <a:ext cx="303197" cy="217758"/>
              <a:chOff x="2238667" y="1509786"/>
              <a:chExt cx="428621" cy="751974"/>
            </a:xfrm>
          </p:grpSpPr>
          <p:sp>
            <p:nvSpPr>
              <p:cNvPr id="134" name="Arc 133">
                <a:extLst>
                  <a:ext uri="{FF2B5EF4-FFF2-40B4-BE49-F238E27FC236}">
                    <a16:creationId xmlns:a16="http://schemas.microsoft.com/office/drawing/2014/main" id="{FCAF364F-CBF1-E84B-AE27-90BA43DFCD4C}"/>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135" name="Triangle 134">
                <a:extLst>
                  <a:ext uri="{FF2B5EF4-FFF2-40B4-BE49-F238E27FC236}">
                    <a16:creationId xmlns:a16="http://schemas.microsoft.com/office/drawing/2014/main" id="{60172C1D-E66B-C445-9BDB-1236287BED20}"/>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cxnSp>
          <p:nvCxnSpPr>
            <p:cNvPr id="136" name="Straight Arrow Connector 135">
              <a:extLst>
                <a:ext uri="{FF2B5EF4-FFF2-40B4-BE49-F238E27FC236}">
                  <a16:creationId xmlns:a16="http://schemas.microsoft.com/office/drawing/2014/main" id="{04654C13-C200-4744-A632-406305557B3C}"/>
                </a:ext>
              </a:extLst>
            </p:cNvPr>
            <p:cNvCxnSpPr>
              <a:cxnSpLocks/>
            </p:cNvCxnSpPr>
            <p:nvPr/>
          </p:nvCxnSpPr>
          <p:spPr>
            <a:xfrm>
              <a:off x="1331064" y="4427135"/>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137" name="TextBox 136">
              <a:extLst>
                <a:ext uri="{FF2B5EF4-FFF2-40B4-BE49-F238E27FC236}">
                  <a16:creationId xmlns:a16="http://schemas.microsoft.com/office/drawing/2014/main" id="{25F57ECA-603D-4F4E-A875-6DE246006677}"/>
                </a:ext>
              </a:extLst>
            </p:cNvPr>
            <p:cNvSpPr txBox="1"/>
            <p:nvPr/>
          </p:nvSpPr>
          <p:spPr>
            <a:xfrm>
              <a:off x="681872" y="4230779"/>
              <a:ext cx="748423" cy="400110"/>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BL</a:t>
              </a:r>
              <a:endParaRPr lang="en-US" sz="2000" i="1" baseline="-25000" dirty="0">
                <a:solidFill>
                  <a:srgbClr val="00B050"/>
                </a:solidFill>
                <a:latin typeface="+mn-lt"/>
              </a:endParaRPr>
            </a:p>
          </p:txBody>
        </p:sp>
        <p:cxnSp>
          <p:nvCxnSpPr>
            <p:cNvPr id="138" name="Straight Arrow Connector 137">
              <a:extLst>
                <a:ext uri="{FF2B5EF4-FFF2-40B4-BE49-F238E27FC236}">
                  <a16:creationId xmlns:a16="http://schemas.microsoft.com/office/drawing/2014/main" id="{3068C90E-0774-E24E-8155-043EE9DA43D6}"/>
                </a:ext>
              </a:extLst>
            </p:cNvPr>
            <p:cNvCxnSpPr>
              <a:cxnSpLocks/>
            </p:cNvCxnSpPr>
            <p:nvPr/>
          </p:nvCxnSpPr>
          <p:spPr>
            <a:xfrm>
              <a:off x="2833120" y="4407883"/>
              <a:ext cx="0" cy="431790"/>
            </a:xfrm>
            <a:prstGeom prst="straightConnector1">
              <a:avLst/>
            </a:prstGeom>
            <a:ln w="25400">
              <a:solidFill>
                <a:srgbClr val="00B050"/>
              </a:solidFill>
              <a:tailEnd type="triangle"/>
            </a:ln>
          </p:spPr>
          <p:style>
            <a:lnRef idx="3">
              <a:schemeClr val="dk1"/>
            </a:lnRef>
            <a:fillRef idx="0">
              <a:schemeClr val="dk1"/>
            </a:fillRef>
            <a:effectRef idx="2">
              <a:schemeClr val="dk1"/>
            </a:effectRef>
            <a:fontRef idx="minor">
              <a:schemeClr val="tx1"/>
            </a:fontRef>
          </p:style>
        </p:cxnSp>
        <p:sp>
          <p:nvSpPr>
            <p:cNvPr id="139" name="TextBox 138">
              <a:extLst>
                <a:ext uri="{FF2B5EF4-FFF2-40B4-BE49-F238E27FC236}">
                  <a16:creationId xmlns:a16="http://schemas.microsoft.com/office/drawing/2014/main" id="{AE45C91F-6C0E-F343-AC13-0C0491612EE7}"/>
                </a:ext>
              </a:extLst>
            </p:cNvPr>
            <p:cNvSpPr txBox="1"/>
            <p:nvPr/>
          </p:nvSpPr>
          <p:spPr>
            <a:xfrm>
              <a:off x="2802626" y="4240985"/>
              <a:ext cx="748423" cy="483485"/>
            </a:xfrm>
            <a:prstGeom prst="rect">
              <a:avLst/>
            </a:prstGeom>
            <a:noFill/>
          </p:spPr>
          <p:txBody>
            <a:bodyPr wrap="square" rtlCol="0">
              <a:spAutoFit/>
            </a:bodyPr>
            <a:lstStyle/>
            <a:p>
              <a:pPr algn="ctr"/>
              <a:r>
                <a:rPr lang="en-US" sz="2000" i="1" dirty="0">
                  <a:solidFill>
                    <a:srgbClr val="00B050"/>
                  </a:solidFill>
                  <a:latin typeface="+mn-lt"/>
                  <a:cs typeface="Times New Roman" panose="02020603050405020304" pitchFamily="18" charset="0"/>
                </a:rPr>
                <a:t>I</a:t>
              </a:r>
              <a:r>
                <a:rPr lang="en-US" sz="2000" i="1" baseline="-25000" dirty="0">
                  <a:solidFill>
                    <a:srgbClr val="00B050"/>
                  </a:solidFill>
                  <a:latin typeface="+mn-lt"/>
                  <a:cs typeface="Times New Roman" panose="02020603050405020304" pitchFamily="18" charset="0"/>
                </a:rPr>
                <a:t>NBL</a:t>
              </a:r>
              <a:endParaRPr lang="en-US" sz="2000" i="1" baseline="-25000" dirty="0">
                <a:solidFill>
                  <a:srgbClr val="00B050"/>
                </a:solidFill>
                <a:latin typeface="+mn-lt"/>
              </a:endParaRPr>
            </a:p>
          </p:txBody>
        </p:sp>
        <p:sp>
          <p:nvSpPr>
            <p:cNvPr id="140" name="Rectangle: Rounded Corners 46">
              <a:extLst>
                <a:ext uri="{FF2B5EF4-FFF2-40B4-BE49-F238E27FC236}">
                  <a16:creationId xmlns:a16="http://schemas.microsoft.com/office/drawing/2014/main" id="{CDA2D416-8DB3-C844-BDA8-973D9CFEE735}"/>
                </a:ext>
              </a:extLst>
            </p:cNvPr>
            <p:cNvSpPr/>
            <p:nvPr/>
          </p:nvSpPr>
          <p:spPr>
            <a:xfrm>
              <a:off x="1281693" y="2960811"/>
              <a:ext cx="1592624" cy="1808378"/>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grpSp>
          <p:nvGrpSpPr>
            <p:cNvPr id="141" name="Group 140">
              <a:extLst>
                <a:ext uri="{FF2B5EF4-FFF2-40B4-BE49-F238E27FC236}">
                  <a16:creationId xmlns:a16="http://schemas.microsoft.com/office/drawing/2014/main" id="{E139A2C2-0845-574C-B2CE-3798D02A0896}"/>
                </a:ext>
              </a:extLst>
            </p:cNvPr>
            <p:cNvGrpSpPr/>
            <p:nvPr/>
          </p:nvGrpSpPr>
          <p:grpSpPr>
            <a:xfrm>
              <a:off x="1402564" y="4873524"/>
              <a:ext cx="1359489" cy="378520"/>
              <a:chOff x="7596493" y="2220710"/>
              <a:chExt cx="1773566" cy="525765"/>
            </a:xfrm>
          </p:grpSpPr>
          <p:grpSp>
            <p:nvGrpSpPr>
              <p:cNvPr id="142" name="Group 141">
                <a:extLst>
                  <a:ext uri="{FF2B5EF4-FFF2-40B4-BE49-F238E27FC236}">
                    <a16:creationId xmlns:a16="http://schemas.microsoft.com/office/drawing/2014/main" id="{5B2F963E-7A84-1145-AED3-572CD6BE4997}"/>
                  </a:ext>
                </a:extLst>
              </p:cNvPr>
              <p:cNvGrpSpPr/>
              <p:nvPr/>
            </p:nvGrpSpPr>
            <p:grpSpPr>
              <a:xfrm>
                <a:off x="7626181" y="2266923"/>
                <a:ext cx="287242" cy="445312"/>
                <a:chOff x="2586743" y="1312601"/>
                <a:chExt cx="413559" cy="641139"/>
              </a:xfrm>
            </p:grpSpPr>
            <p:grpSp>
              <p:nvGrpSpPr>
                <p:cNvPr id="167" name="Group 166">
                  <a:extLst>
                    <a:ext uri="{FF2B5EF4-FFF2-40B4-BE49-F238E27FC236}">
                      <a16:creationId xmlns:a16="http://schemas.microsoft.com/office/drawing/2014/main" id="{82312521-D74C-FE49-B7DC-18A11C6B4E6B}"/>
                    </a:ext>
                  </a:extLst>
                </p:cNvPr>
                <p:cNvGrpSpPr/>
                <p:nvPr/>
              </p:nvGrpSpPr>
              <p:grpSpPr>
                <a:xfrm>
                  <a:off x="2586743" y="1766407"/>
                  <a:ext cx="413559" cy="187333"/>
                  <a:chOff x="2978898" y="4007224"/>
                  <a:chExt cx="631078" cy="181162"/>
                </a:xfrm>
              </p:grpSpPr>
              <p:cxnSp>
                <p:nvCxnSpPr>
                  <p:cNvPr id="170" name="Elbow Connector 169">
                    <a:extLst>
                      <a:ext uri="{FF2B5EF4-FFF2-40B4-BE49-F238E27FC236}">
                        <a16:creationId xmlns:a16="http://schemas.microsoft.com/office/drawing/2014/main" id="{D8AC0FBD-978F-454D-A227-B6FE792F3742}"/>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71" name="Elbow Connector 170">
                    <a:extLst>
                      <a:ext uri="{FF2B5EF4-FFF2-40B4-BE49-F238E27FC236}">
                        <a16:creationId xmlns:a16="http://schemas.microsoft.com/office/drawing/2014/main" id="{2E3A74E1-9CD6-D64A-8A01-F9D9DB118EA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68" name="Straight Connector 167">
                  <a:extLst>
                    <a:ext uri="{FF2B5EF4-FFF2-40B4-BE49-F238E27FC236}">
                      <a16:creationId xmlns:a16="http://schemas.microsoft.com/office/drawing/2014/main" id="{9847F33B-5DC6-6A40-B2A3-5958105B70B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69" name="Straight Connector 168">
                  <a:extLst>
                    <a:ext uri="{FF2B5EF4-FFF2-40B4-BE49-F238E27FC236}">
                      <a16:creationId xmlns:a16="http://schemas.microsoft.com/office/drawing/2014/main" id="{9A548B90-70F9-B042-A7C7-37B55E1D0C23}"/>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43" name="Straight Connector 142">
                <a:extLst>
                  <a:ext uri="{FF2B5EF4-FFF2-40B4-BE49-F238E27FC236}">
                    <a16:creationId xmlns:a16="http://schemas.microsoft.com/office/drawing/2014/main" id="{7A263A79-D5A7-0F4B-A85B-9B924659B21C}"/>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4" name="Straight Connector 143">
                <a:extLst>
                  <a:ext uri="{FF2B5EF4-FFF2-40B4-BE49-F238E27FC236}">
                    <a16:creationId xmlns:a16="http://schemas.microsoft.com/office/drawing/2014/main" id="{A240F8B8-94FE-3E4B-9828-E795945ACB8E}"/>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5" name="Straight Connector 144">
                <a:extLst>
                  <a:ext uri="{FF2B5EF4-FFF2-40B4-BE49-F238E27FC236}">
                    <a16:creationId xmlns:a16="http://schemas.microsoft.com/office/drawing/2014/main" id="{66616697-CFDE-6049-963F-4DA11035244C}"/>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6" name="Straight Connector 145">
                <a:extLst>
                  <a:ext uri="{FF2B5EF4-FFF2-40B4-BE49-F238E27FC236}">
                    <a16:creationId xmlns:a16="http://schemas.microsoft.com/office/drawing/2014/main" id="{226ECCCB-747C-4647-A5EB-583F69D6135E}"/>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7" name="Straight Connector 146">
                <a:extLst>
                  <a:ext uri="{FF2B5EF4-FFF2-40B4-BE49-F238E27FC236}">
                    <a16:creationId xmlns:a16="http://schemas.microsoft.com/office/drawing/2014/main" id="{765D03A9-39BD-BC44-B688-6C9543931D4A}"/>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8" name="Straight Connector 147">
                <a:extLst>
                  <a:ext uri="{FF2B5EF4-FFF2-40B4-BE49-F238E27FC236}">
                    <a16:creationId xmlns:a16="http://schemas.microsoft.com/office/drawing/2014/main" id="{D5935FD4-AB2F-2A49-81F0-2A519519377D}"/>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9" name="Straight Connector 148">
                <a:extLst>
                  <a:ext uri="{FF2B5EF4-FFF2-40B4-BE49-F238E27FC236}">
                    <a16:creationId xmlns:a16="http://schemas.microsoft.com/office/drawing/2014/main" id="{06170E2B-482D-CC47-8BF9-CF29590B38FC}"/>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50" name="Group 149">
                <a:extLst>
                  <a:ext uri="{FF2B5EF4-FFF2-40B4-BE49-F238E27FC236}">
                    <a16:creationId xmlns:a16="http://schemas.microsoft.com/office/drawing/2014/main" id="{3339F61F-2177-2A4F-8B6D-BDC63CC4313E}"/>
                  </a:ext>
                </a:extLst>
              </p:cNvPr>
              <p:cNvGrpSpPr/>
              <p:nvPr/>
            </p:nvGrpSpPr>
            <p:grpSpPr>
              <a:xfrm>
                <a:off x="9040145" y="2253171"/>
                <a:ext cx="287242" cy="442137"/>
                <a:chOff x="2586743" y="1317176"/>
                <a:chExt cx="413559" cy="636564"/>
              </a:xfrm>
            </p:grpSpPr>
            <p:grpSp>
              <p:nvGrpSpPr>
                <p:cNvPr id="162" name="Group 161">
                  <a:extLst>
                    <a:ext uri="{FF2B5EF4-FFF2-40B4-BE49-F238E27FC236}">
                      <a16:creationId xmlns:a16="http://schemas.microsoft.com/office/drawing/2014/main" id="{93847828-CEDA-7046-BE47-1F4D85A2562A}"/>
                    </a:ext>
                  </a:extLst>
                </p:cNvPr>
                <p:cNvGrpSpPr/>
                <p:nvPr/>
              </p:nvGrpSpPr>
              <p:grpSpPr>
                <a:xfrm>
                  <a:off x="2586743" y="1766407"/>
                  <a:ext cx="413559" cy="187333"/>
                  <a:chOff x="2978898" y="4007224"/>
                  <a:chExt cx="631078" cy="181162"/>
                </a:xfrm>
              </p:grpSpPr>
              <p:cxnSp>
                <p:nvCxnSpPr>
                  <p:cNvPr id="165" name="Elbow Connector 164">
                    <a:extLst>
                      <a:ext uri="{FF2B5EF4-FFF2-40B4-BE49-F238E27FC236}">
                        <a16:creationId xmlns:a16="http://schemas.microsoft.com/office/drawing/2014/main" id="{98ADDD32-18A7-5047-B84E-C100FD3B641F}"/>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66" name="Elbow Connector 165">
                    <a:extLst>
                      <a:ext uri="{FF2B5EF4-FFF2-40B4-BE49-F238E27FC236}">
                        <a16:creationId xmlns:a16="http://schemas.microsoft.com/office/drawing/2014/main" id="{26B9C73B-6A31-6948-9F6F-F484243A831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63" name="Straight Connector 162">
                  <a:extLst>
                    <a:ext uri="{FF2B5EF4-FFF2-40B4-BE49-F238E27FC236}">
                      <a16:creationId xmlns:a16="http://schemas.microsoft.com/office/drawing/2014/main" id="{BE6A7A96-A1C2-2144-9B2C-EF1DE24D1C9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64" name="Straight Connector 163">
                  <a:extLst>
                    <a:ext uri="{FF2B5EF4-FFF2-40B4-BE49-F238E27FC236}">
                      <a16:creationId xmlns:a16="http://schemas.microsoft.com/office/drawing/2014/main" id="{00B24893-860B-6A45-9837-121B418665E9}"/>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51" name="Oval 150">
                <a:extLst>
                  <a:ext uri="{FF2B5EF4-FFF2-40B4-BE49-F238E27FC236}">
                    <a16:creationId xmlns:a16="http://schemas.microsoft.com/office/drawing/2014/main" id="{E488C9CF-4D2E-8143-9B06-EBD3425F8034}"/>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52" name="Oval 151">
                <a:extLst>
                  <a:ext uri="{FF2B5EF4-FFF2-40B4-BE49-F238E27FC236}">
                    <a16:creationId xmlns:a16="http://schemas.microsoft.com/office/drawing/2014/main" id="{E9D04B35-5D8B-7541-ACB0-DD0ED0DF89CF}"/>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53" name="Oval 152">
                <a:extLst>
                  <a:ext uri="{FF2B5EF4-FFF2-40B4-BE49-F238E27FC236}">
                    <a16:creationId xmlns:a16="http://schemas.microsoft.com/office/drawing/2014/main" id="{FE95CC57-5A93-C14E-AA6C-44DCAC4AE6D8}"/>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54" name="Oval 153">
                <a:extLst>
                  <a:ext uri="{FF2B5EF4-FFF2-40B4-BE49-F238E27FC236}">
                    <a16:creationId xmlns:a16="http://schemas.microsoft.com/office/drawing/2014/main" id="{39834B30-CF77-ED43-9777-842F80B9ED3F}"/>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55" name="Oval 154">
                <a:extLst>
                  <a:ext uri="{FF2B5EF4-FFF2-40B4-BE49-F238E27FC236}">
                    <a16:creationId xmlns:a16="http://schemas.microsoft.com/office/drawing/2014/main" id="{D67ED2C2-C712-7C4A-8CE8-A59FD33BAAF1}"/>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156" name="Group 155">
                <a:extLst>
                  <a:ext uri="{FF2B5EF4-FFF2-40B4-BE49-F238E27FC236}">
                    <a16:creationId xmlns:a16="http://schemas.microsoft.com/office/drawing/2014/main" id="{42D140C7-31FE-2542-9EC5-AE864E965D15}"/>
                  </a:ext>
                </a:extLst>
              </p:cNvPr>
              <p:cNvGrpSpPr/>
              <p:nvPr/>
            </p:nvGrpSpPr>
            <p:grpSpPr>
              <a:xfrm>
                <a:off x="7996640" y="2323054"/>
                <a:ext cx="402110" cy="219021"/>
                <a:chOff x="7848878" y="4022302"/>
                <a:chExt cx="447327" cy="243650"/>
              </a:xfrm>
            </p:grpSpPr>
            <p:sp>
              <p:nvSpPr>
                <p:cNvPr id="160" name="Cube 159">
                  <a:extLst>
                    <a:ext uri="{FF2B5EF4-FFF2-40B4-BE49-F238E27FC236}">
                      <a16:creationId xmlns:a16="http://schemas.microsoft.com/office/drawing/2014/main" id="{82B08DE2-31AA-4E42-880E-5187748BC304}"/>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1" name="Cube 160">
                  <a:extLst>
                    <a:ext uri="{FF2B5EF4-FFF2-40B4-BE49-F238E27FC236}">
                      <a16:creationId xmlns:a16="http://schemas.microsoft.com/office/drawing/2014/main" id="{0184E1ED-E32E-2048-B126-E4A2B7700BE5}"/>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57" name="Group 156">
                <a:extLst>
                  <a:ext uri="{FF2B5EF4-FFF2-40B4-BE49-F238E27FC236}">
                    <a16:creationId xmlns:a16="http://schemas.microsoft.com/office/drawing/2014/main" id="{2F824179-D869-BC46-84B9-10695230100D}"/>
                  </a:ext>
                </a:extLst>
              </p:cNvPr>
              <p:cNvGrpSpPr/>
              <p:nvPr/>
            </p:nvGrpSpPr>
            <p:grpSpPr>
              <a:xfrm>
                <a:off x="8626101" y="2322908"/>
                <a:ext cx="402110" cy="219021"/>
                <a:chOff x="7848878" y="4022302"/>
                <a:chExt cx="447327" cy="243650"/>
              </a:xfrm>
            </p:grpSpPr>
            <p:sp>
              <p:nvSpPr>
                <p:cNvPr id="158" name="Cube 157">
                  <a:extLst>
                    <a:ext uri="{FF2B5EF4-FFF2-40B4-BE49-F238E27FC236}">
                      <a16:creationId xmlns:a16="http://schemas.microsoft.com/office/drawing/2014/main" id="{B7091279-E3C1-C247-B2D2-AE710204F5D2}"/>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9" name="Cube 158">
                  <a:extLst>
                    <a:ext uri="{FF2B5EF4-FFF2-40B4-BE49-F238E27FC236}">
                      <a16:creationId xmlns:a16="http://schemas.microsoft.com/office/drawing/2014/main" id="{843AC134-4744-4D44-BBFC-DA9BADC8D534}"/>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172" name="Straight Connector 171">
              <a:extLst>
                <a:ext uri="{FF2B5EF4-FFF2-40B4-BE49-F238E27FC236}">
                  <a16:creationId xmlns:a16="http://schemas.microsoft.com/office/drawing/2014/main" id="{1EFC7BE5-0C52-2047-8B0F-776A45DE56F9}"/>
                </a:ext>
              </a:extLst>
            </p:cNvPr>
            <p:cNvCxnSpPr>
              <a:cxnSpLocks/>
            </p:cNvCxnSpPr>
            <p:nvPr/>
          </p:nvCxnSpPr>
          <p:spPr bwMode="auto">
            <a:xfrm flipH="1">
              <a:off x="1356259" y="4899315"/>
              <a:ext cx="149181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73" name="TextBox 172">
              <a:extLst>
                <a:ext uri="{FF2B5EF4-FFF2-40B4-BE49-F238E27FC236}">
                  <a16:creationId xmlns:a16="http://schemas.microsoft.com/office/drawing/2014/main" id="{5B0BD55D-2E21-8149-980E-79C7E15B583E}"/>
                </a:ext>
              </a:extLst>
            </p:cNvPr>
            <p:cNvSpPr txBox="1"/>
            <p:nvPr/>
          </p:nvSpPr>
          <p:spPr>
            <a:xfrm>
              <a:off x="790551" y="2884870"/>
              <a:ext cx="665597" cy="409102"/>
            </a:xfrm>
            <a:prstGeom prst="rect">
              <a:avLst/>
            </a:prstGeom>
            <a:noFill/>
          </p:spPr>
          <p:txBody>
            <a:bodyPr wrap="square" rtlCol="0">
              <a:spAutoFit/>
            </a:bodyPr>
            <a:lstStyle/>
            <a:p>
              <a:pPr algn="ctr"/>
              <a:r>
                <a:rPr lang="en-US" sz="1600" i="1" dirty="0"/>
                <a:t>WL</a:t>
              </a:r>
              <a:endParaRPr lang="en-US" sz="1600" i="1" baseline="-25000" dirty="0"/>
            </a:p>
          </p:txBody>
        </p:sp>
        <p:sp>
          <p:nvSpPr>
            <p:cNvPr id="174" name="TextBox 173">
              <a:extLst>
                <a:ext uri="{FF2B5EF4-FFF2-40B4-BE49-F238E27FC236}">
                  <a16:creationId xmlns:a16="http://schemas.microsoft.com/office/drawing/2014/main" id="{39B1DD1C-FA52-2742-9B90-2FD7710E6F59}"/>
                </a:ext>
              </a:extLst>
            </p:cNvPr>
            <p:cNvSpPr txBox="1"/>
            <p:nvPr/>
          </p:nvSpPr>
          <p:spPr>
            <a:xfrm>
              <a:off x="1296140" y="639376"/>
              <a:ext cx="1465913" cy="369332"/>
            </a:xfrm>
            <a:prstGeom prst="rect">
              <a:avLst/>
            </a:prstGeom>
            <a:noFill/>
          </p:spPr>
          <p:txBody>
            <a:bodyPr wrap="square" rtlCol="0">
              <a:spAutoFit/>
            </a:bodyPr>
            <a:lstStyle/>
            <a:p>
              <a:pPr algn="ctr"/>
              <a:r>
                <a:rPr lang="en-US" sz="1800" dirty="0">
                  <a:solidFill>
                    <a:srgbClr val="FF0000"/>
                  </a:solidFill>
                </a:rPr>
                <a:t>NOR (0,0,0)</a:t>
              </a:r>
              <a:endParaRPr lang="en-US" sz="1800" baseline="-25000" dirty="0">
                <a:solidFill>
                  <a:srgbClr val="FF0000"/>
                </a:solidFill>
              </a:endParaRPr>
            </a:p>
          </p:txBody>
        </p:sp>
        <p:sp>
          <p:nvSpPr>
            <p:cNvPr id="175" name="TextBox 174">
              <a:extLst>
                <a:ext uri="{FF2B5EF4-FFF2-40B4-BE49-F238E27FC236}">
                  <a16:creationId xmlns:a16="http://schemas.microsoft.com/office/drawing/2014/main" id="{1EE6F113-B914-9B4A-9006-B6B7AAA95122}"/>
                </a:ext>
              </a:extLst>
            </p:cNvPr>
            <p:cNvSpPr txBox="1"/>
            <p:nvPr/>
          </p:nvSpPr>
          <p:spPr>
            <a:xfrm rot="18978432">
              <a:off x="2091249" y="1524672"/>
              <a:ext cx="413896" cy="646331"/>
            </a:xfrm>
            <a:prstGeom prst="rect">
              <a:avLst/>
            </a:prstGeom>
            <a:noFill/>
          </p:spPr>
          <p:txBody>
            <a:bodyPr wrap="none" rtlCol="0">
              <a:spAutoFit/>
            </a:bodyPr>
            <a:lstStyle/>
            <a:p>
              <a:r>
                <a:rPr lang="en-US" sz="3600" b="1" dirty="0">
                  <a:solidFill>
                    <a:srgbClr val="FF0000"/>
                  </a:solidFill>
                </a:rPr>
                <a:t>+</a:t>
              </a:r>
            </a:p>
          </p:txBody>
        </p:sp>
        <p:sp>
          <p:nvSpPr>
            <p:cNvPr id="179" name="Rectangle: Rounded Corners 46">
              <a:extLst>
                <a:ext uri="{FF2B5EF4-FFF2-40B4-BE49-F238E27FC236}">
                  <a16:creationId xmlns:a16="http://schemas.microsoft.com/office/drawing/2014/main" id="{7FCB8C9E-BF63-8F42-8071-D29456942F1C}"/>
                </a:ext>
              </a:extLst>
            </p:cNvPr>
            <p:cNvSpPr/>
            <p:nvPr/>
          </p:nvSpPr>
          <p:spPr>
            <a:xfrm>
              <a:off x="1281693" y="2125629"/>
              <a:ext cx="1592624" cy="743010"/>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grpSp>
          <p:nvGrpSpPr>
            <p:cNvPr id="180" name="Group 179">
              <a:extLst>
                <a:ext uri="{FF2B5EF4-FFF2-40B4-BE49-F238E27FC236}">
                  <a16:creationId xmlns:a16="http://schemas.microsoft.com/office/drawing/2014/main" id="{23BFB27F-BD94-B34C-8014-DE485382DC92}"/>
                </a:ext>
              </a:extLst>
            </p:cNvPr>
            <p:cNvGrpSpPr/>
            <p:nvPr/>
          </p:nvGrpSpPr>
          <p:grpSpPr>
            <a:xfrm>
              <a:off x="1390444" y="2260812"/>
              <a:ext cx="1359489" cy="461863"/>
              <a:chOff x="7596493" y="2104948"/>
              <a:chExt cx="1773566" cy="641527"/>
            </a:xfrm>
          </p:grpSpPr>
          <p:grpSp>
            <p:nvGrpSpPr>
              <p:cNvPr id="181" name="Group 180">
                <a:extLst>
                  <a:ext uri="{FF2B5EF4-FFF2-40B4-BE49-F238E27FC236}">
                    <a16:creationId xmlns:a16="http://schemas.microsoft.com/office/drawing/2014/main" id="{E3992568-CCAC-A549-9077-7BFD99A07D58}"/>
                  </a:ext>
                </a:extLst>
              </p:cNvPr>
              <p:cNvGrpSpPr/>
              <p:nvPr/>
            </p:nvGrpSpPr>
            <p:grpSpPr>
              <a:xfrm>
                <a:off x="7626181" y="2133169"/>
                <a:ext cx="287242" cy="579066"/>
                <a:chOff x="2586743" y="1120028"/>
                <a:chExt cx="413559" cy="833712"/>
              </a:xfrm>
            </p:grpSpPr>
            <p:grpSp>
              <p:nvGrpSpPr>
                <p:cNvPr id="206" name="Group 205">
                  <a:extLst>
                    <a:ext uri="{FF2B5EF4-FFF2-40B4-BE49-F238E27FC236}">
                      <a16:creationId xmlns:a16="http://schemas.microsoft.com/office/drawing/2014/main" id="{5FACA93A-3CA8-4747-B371-3DEFD4F20DE3}"/>
                    </a:ext>
                  </a:extLst>
                </p:cNvPr>
                <p:cNvGrpSpPr/>
                <p:nvPr/>
              </p:nvGrpSpPr>
              <p:grpSpPr>
                <a:xfrm>
                  <a:off x="2586743" y="1766407"/>
                  <a:ext cx="413559" cy="187333"/>
                  <a:chOff x="2978898" y="4007224"/>
                  <a:chExt cx="631078" cy="181162"/>
                </a:xfrm>
              </p:grpSpPr>
              <p:cxnSp>
                <p:nvCxnSpPr>
                  <p:cNvPr id="209" name="Elbow Connector 208">
                    <a:extLst>
                      <a:ext uri="{FF2B5EF4-FFF2-40B4-BE49-F238E27FC236}">
                        <a16:creationId xmlns:a16="http://schemas.microsoft.com/office/drawing/2014/main" id="{F8FC1F4D-2CF6-684E-9452-6EF7AFE2BC55}"/>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10" name="Elbow Connector 209">
                    <a:extLst>
                      <a:ext uri="{FF2B5EF4-FFF2-40B4-BE49-F238E27FC236}">
                        <a16:creationId xmlns:a16="http://schemas.microsoft.com/office/drawing/2014/main" id="{7595405F-23BA-9447-B257-AF4D81BCDAC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07" name="Straight Connector 206">
                  <a:extLst>
                    <a:ext uri="{FF2B5EF4-FFF2-40B4-BE49-F238E27FC236}">
                      <a16:creationId xmlns:a16="http://schemas.microsoft.com/office/drawing/2014/main" id="{B70A7C72-3181-6C48-A8B5-A743E898058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8" name="Straight Connector 207">
                  <a:extLst>
                    <a:ext uri="{FF2B5EF4-FFF2-40B4-BE49-F238E27FC236}">
                      <a16:creationId xmlns:a16="http://schemas.microsoft.com/office/drawing/2014/main" id="{BC032A15-3CC2-DB4F-8293-226185B33939}"/>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82" name="Straight Connector 181">
                <a:extLst>
                  <a:ext uri="{FF2B5EF4-FFF2-40B4-BE49-F238E27FC236}">
                    <a16:creationId xmlns:a16="http://schemas.microsoft.com/office/drawing/2014/main" id="{016E4ABF-FD7E-8941-AD1F-D45F67E53AF0}"/>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3" name="Straight Connector 182">
                <a:extLst>
                  <a:ext uri="{FF2B5EF4-FFF2-40B4-BE49-F238E27FC236}">
                    <a16:creationId xmlns:a16="http://schemas.microsoft.com/office/drawing/2014/main" id="{36106C19-A640-B448-BEDC-1CB5C2E37932}"/>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4" name="Straight Connector 183">
                <a:extLst>
                  <a:ext uri="{FF2B5EF4-FFF2-40B4-BE49-F238E27FC236}">
                    <a16:creationId xmlns:a16="http://schemas.microsoft.com/office/drawing/2014/main" id="{0B2D2EB2-7868-394C-9D2C-631C81C886DA}"/>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5" name="Straight Connector 184">
                <a:extLst>
                  <a:ext uri="{FF2B5EF4-FFF2-40B4-BE49-F238E27FC236}">
                    <a16:creationId xmlns:a16="http://schemas.microsoft.com/office/drawing/2014/main" id="{36D78748-530B-ED46-B17B-B32B55439A1B}"/>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6" name="Straight Connector 185">
                <a:extLst>
                  <a:ext uri="{FF2B5EF4-FFF2-40B4-BE49-F238E27FC236}">
                    <a16:creationId xmlns:a16="http://schemas.microsoft.com/office/drawing/2014/main" id="{C9E12C42-D07A-2A4F-9670-94588C432685}"/>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7" name="Straight Connector 186">
                <a:extLst>
                  <a:ext uri="{FF2B5EF4-FFF2-40B4-BE49-F238E27FC236}">
                    <a16:creationId xmlns:a16="http://schemas.microsoft.com/office/drawing/2014/main" id="{935E504C-936F-2146-8EB5-C327480BDE5B}"/>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8" name="Straight Connector 187">
                <a:extLst>
                  <a:ext uri="{FF2B5EF4-FFF2-40B4-BE49-F238E27FC236}">
                    <a16:creationId xmlns:a16="http://schemas.microsoft.com/office/drawing/2014/main" id="{8EA8CB8E-D87A-7F43-A692-2AA4D43A4CC0}"/>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89" name="Group 188">
                <a:extLst>
                  <a:ext uri="{FF2B5EF4-FFF2-40B4-BE49-F238E27FC236}">
                    <a16:creationId xmlns:a16="http://schemas.microsoft.com/office/drawing/2014/main" id="{C6C5A978-73B8-6746-88B4-AF0FB2FBD0D5}"/>
                  </a:ext>
                </a:extLst>
              </p:cNvPr>
              <p:cNvGrpSpPr/>
              <p:nvPr/>
            </p:nvGrpSpPr>
            <p:grpSpPr>
              <a:xfrm>
                <a:off x="9040145" y="2253171"/>
                <a:ext cx="287242" cy="442137"/>
                <a:chOff x="2586743" y="1317176"/>
                <a:chExt cx="413559" cy="636564"/>
              </a:xfrm>
            </p:grpSpPr>
            <p:grpSp>
              <p:nvGrpSpPr>
                <p:cNvPr id="201" name="Group 200">
                  <a:extLst>
                    <a:ext uri="{FF2B5EF4-FFF2-40B4-BE49-F238E27FC236}">
                      <a16:creationId xmlns:a16="http://schemas.microsoft.com/office/drawing/2014/main" id="{9C2DA632-2D5F-8A47-8CD3-CD49BBC3D12E}"/>
                    </a:ext>
                  </a:extLst>
                </p:cNvPr>
                <p:cNvGrpSpPr/>
                <p:nvPr/>
              </p:nvGrpSpPr>
              <p:grpSpPr>
                <a:xfrm>
                  <a:off x="2586743" y="1766407"/>
                  <a:ext cx="413559" cy="187333"/>
                  <a:chOff x="2978898" y="4007224"/>
                  <a:chExt cx="631078" cy="181162"/>
                </a:xfrm>
              </p:grpSpPr>
              <p:cxnSp>
                <p:nvCxnSpPr>
                  <p:cNvPr id="204" name="Elbow Connector 203">
                    <a:extLst>
                      <a:ext uri="{FF2B5EF4-FFF2-40B4-BE49-F238E27FC236}">
                        <a16:creationId xmlns:a16="http://schemas.microsoft.com/office/drawing/2014/main" id="{0A855F83-6C60-4E46-97B7-C7A7C3C9B84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05" name="Elbow Connector 204">
                    <a:extLst>
                      <a:ext uri="{FF2B5EF4-FFF2-40B4-BE49-F238E27FC236}">
                        <a16:creationId xmlns:a16="http://schemas.microsoft.com/office/drawing/2014/main" id="{1A31DE5C-F367-9D46-A990-5C4EBAD9E083}"/>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02" name="Straight Connector 201">
                  <a:extLst>
                    <a:ext uri="{FF2B5EF4-FFF2-40B4-BE49-F238E27FC236}">
                      <a16:creationId xmlns:a16="http://schemas.microsoft.com/office/drawing/2014/main" id="{C54E13C9-C317-814B-BF58-CCF6AC180A6F}"/>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FFBF3941-C63E-5545-923F-DC71C842AE72}"/>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90" name="Oval 189">
                <a:extLst>
                  <a:ext uri="{FF2B5EF4-FFF2-40B4-BE49-F238E27FC236}">
                    <a16:creationId xmlns:a16="http://schemas.microsoft.com/office/drawing/2014/main" id="{883F6276-BAEC-B146-A5A7-6B4B67A52852}"/>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91" name="Oval 190">
                <a:extLst>
                  <a:ext uri="{FF2B5EF4-FFF2-40B4-BE49-F238E27FC236}">
                    <a16:creationId xmlns:a16="http://schemas.microsoft.com/office/drawing/2014/main" id="{88923A5B-E3F3-9B46-9A3B-971FB9FAF047}"/>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92" name="Oval 191">
                <a:extLst>
                  <a:ext uri="{FF2B5EF4-FFF2-40B4-BE49-F238E27FC236}">
                    <a16:creationId xmlns:a16="http://schemas.microsoft.com/office/drawing/2014/main" id="{6877C505-8C9C-9342-AF89-F655848300A2}"/>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93" name="Oval 192">
                <a:extLst>
                  <a:ext uri="{FF2B5EF4-FFF2-40B4-BE49-F238E27FC236}">
                    <a16:creationId xmlns:a16="http://schemas.microsoft.com/office/drawing/2014/main" id="{913EB4EC-8052-1C44-89C5-EE8F7EF70AD0}"/>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194" name="Oval 193">
                <a:extLst>
                  <a:ext uri="{FF2B5EF4-FFF2-40B4-BE49-F238E27FC236}">
                    <a16:creationId xmlns:a16="http://schemas.microsoft.com/office/drawing/2014/main" id="{51854F35-7D1A-CE43-B385-E5B96D69E216}"/>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195" name="Group 194">
                <a:extLst>
                  <a:ext uri="{FF2B5EF4-FFF2-40B4-BE49-F238E27FC236}">
                    <a16:creationId xmlns:a16="http://schemas.microsoft.com/office/drawing/2014/main" id="{75B6F848-526E-454B-8E30-125CC8B4338C}"/>
                  </a:ext>
                </a:extLst>
              </p:cNvPr>
              <p:cNvGrpSpPr/>
              <p:nvPr/>
            </p:nvGrpSpPr>
            <p:grpSpPr>
              <a:xfrm>
                <a:off x="7996640" y="2323054"/>
                <a:ext cx="402110" cy="219021"/>
                <a:chOff x="7848878" y="4022302"/>
                <a:chExt cx="447327" cy="243650"/>
              </a:xfrm>
            </p:grpSpPr>
            <p:sp>
              <p:nvSpPr>
                <p:cNvPr id="199" name="Cube 198">
                  <a:extLst>
                    <a:ext uri="{FF2B5EF4-FFF2-40B4-BE49-F238E27FC236}">
                      <a16:creationId xmlns:a16="http://schemas.microsoft.com/office/drawing/2014/main" id="{D6DACAF0-965A-A046-9B9C-CD0F8333C5E3}"/>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0" name="Cube 199">
                  <a:extLst>
                    <a:ext uri="{FF2B5EF4-FFF2-40B4-BE49-F238E27FC236}">
                      <a16:creationId xmlns:a16="http://schemas.microsoft.com/office/drawing/2014/main" id="{FF43A980-100B-A54D-B8A0-24098ED7E1E5}"/>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196" name="Group 195">
                <a:extLst>
                  <a:ext uri="{FF2B5EF4-FFF2-40B4-BE49-F238E27FC236}">
                    <a16:creationId xmlns:a16="http://schemas.microsoft.com/office/drawing/2014/main" id="{50A9CB95-B8D1-1A4A-9A3E-7703E2F17735}"/>
                  </a:ext>
                </a:extLst>
              </p:cNvPr>
              <p:cNvGrpSpPr/>
              <p:nvPr/>
            </p:nvGrpSpPr>
            <p:grpSpPr>
              <a:xfrm>
                <a:off x="8626101" y="2322908"/>
                <a:ext cx="402110" cy="219021"/>
                <a:chOff x="7848878" y="4022302"/>
                <a:chExt cx="447327" cy="243650"/>
              </a:xfrm>
            </p:grpSpPr>
            <p:sp>
              <p:nvSpPr>
                <p:cNvPr id="197" name="Cube 196">
                  <a:extLst>
                    <a:ext uri="{FF2B5EF4-FFF2-40B4-BE49-F238E27FC236}">
                      <a16:creationId xmlns:a16="http://schemas.microsoft.com/office/drawing/2014/main" id="{C3602E44-08C3-7646-A69B-D9E90CFAE4C8}"/>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98" name="Cube 197">
                  <a:extLst>
                    <a:ext uri="{FF2B5EF4-FFF2-40B4-BE49-F238E27FC236}">
                      <a16:creationId xmlns:a16="http://schemas.microsoft.com/office/drawing/2014/main" id="{4B51CC1E-1B48-594D-BF64-3F58F40A633A}"/>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211" name="Straight Connector 210">
              <a:extLst>
                <a:ext uri="{FF2B5EF4-FFF2-40B4-BE49-F238E27FC236}">
                  <a16:creationId xmlns:a16="http://schemas.microsoft.com/office/drawing/2014/main" id="{829E49B2-471A-8245-B0E8-88D7BBDFE9D5}"/>
                </a:ext>
              </a:extLst>
            </p:cNvPr>
            <p:cNvCxnSpPr>
              <a:cxnSpLocks/>
            </p:cNvCxnSpPr>
            <p:nvPr/>
          </p:nvCxnSpPr>
          <p:spPr bwMode="auto">
            <a:xfrm flipH="1">
              <a:off x="1317339" y="2286148"/>
              <a:ext cx="1491813"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12" name="Group 211">
              <a:extLst>
                <a:ext uri="{FF2B5EF4-FFF2-40B4-BE49-F238E27FC236}">
                  <a16:creationId xmlns:a16="http://schemas.microsoft.com/office/drawing/2014/main" id="{760EDD91-5E54-6F40-A8DB-B894777D6DCC}"/>
                </a:ext>
              </a:extLst>
            </p:cNvPr>
            <p:cNvGrpSpPr/>
            <p:nvPr/>
          </p:nvGrpSpPr>
          <p:grpSpPr>
            <a:xfrm>
              <a:off x="1618108" y="2758073"/>
              <a:ext cx="358118" cy="220262"/>
              <a:chOff x="2238667" y="1509786"/>
              <a:chExt cx="425767" cy="751974"/>
            </a:xfrm>
          </p:grpSpPr>
          <p:sp>
            <p:nvSpPr>
              <p:cNvPr id="213" name="Arc 212">
                <a:extLst>
                  <a:ext uri="{FF2B5EF4-FFF2-40B4-BE49-F238E27FC236}">
                    <a16:creationId xmlns:a16="http://schemas.microsoft.com/office/drawing/2014/main" id="{14F03BA0-D083-354F-98C0-7A9B506A92F7}"/>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214" name="Triangle 213">
                <a:extLst>
                  <a:ext uri="{FF2B5EF4-FFF2-40B4-BE49-F238E27FC236}">
                    <a16:creationId xmlns:a16="http://schemas.microsoft.com/office/drawing/2014/main" id="{806473B8-E8BD-5642-A3AB-1BA2327C8FAE}"/>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cxnSp>
          <p:nvCxnSpPr>
            <p:cNvPr id="215" name="Straight Connector 214">
              <a:extLst>
                <a:ext uri="{FF2B5EF4-FFF2-40B4-BE49-F238E27FC236}">
                  <a16:creationId xmlns:a16="http://schemas.microsoft.com/office/drawing/2014/main" id="{B7BE5261-E119-CD4F-B4AA-B4B7135A1B7B}"/>
                </a:ext>
              </a:extLst>
            </p:cNvPr>
            <p:cNvCxnSpPr>
              <a:cxnSpLocks/>
            </p:cNvCxnSpPr>
            <p:nvPr/>
          </p:nvCxnSpPr>
          <p:spPr bwMode="auto">
            <a:xfrm flipH="1">
              <a:off x="1317338" y="2371867"/>
              <a:ext cx="146172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16" name="TextBox 215">
              <a:extLst>
                <a:ext uri="{FF2B5EF4-FFF2-40B4-BE49-F238E27FC236}">
                  <a16:creationId xmlns:a16="http://schemas.microsoft.com/office/drawing/2014/main" id="{1DE55E15-B415-764D-A0B1-ADBB268408E8}"/>
                </a:ext>
              </a:extLst>
            </p:cNvPr>
            <p:cNvSpPr txBox="1"/>
            <p:nvPr/>
          </p:nvSpPr>
          <p:spPr>
            <a:xfrm rot="18978432">
              <a:off x="2066081" y="2270992"/>
              <a:ext cx="413896" cy="646331"/>
            </a:xfrm>
            <a:prstGeom prst="rect">
              <a:avLst/>
            </a:prstGeom>
            <a:noFill/>
          </p:spPr>
          <p:txBody>
            <a:bodyPr wrap="none" rtlCol="0">
              <a:spAutoFit/>
            </a:bodyPr>
            <a:lstStyle/>
            <a:p>
              <a:r>
                <a:rPr lang="en-US" sz="3600" b="1" dirty="0">
                  <a:solidFill>
                    <a:srgbClr val="FF0000"/>
                  </a:solidFill>
                </a:rPr>
                <a:t>+</a:t>
              </a:r>
            </a:p>
          </p:txBody>
        </p:sp>
        <p:sp>
          <p:nvSpPr>
            <p:cNvPr id="217" name="TextBox 216">
              <a:extLst>
                <a:ext uri="{FF2B5EF4-FFF2-40B4-BE49-F238E27FC236}">
                  <a16:creationId xmlns:a16="http://schemas.microsoft.com/office/drawing/2014/main" id="{2155B7F2-9D03-1943-9186-957A45AFF9EB}"/>
                </a:ext>
              </a:extLst>
            </p:cNvPr>
            <p:cNvSpPr txBox="1"/>
            <p:nvPr/>
          </p:nvSpPr>
          <p:spPr>
            <a:xfrm>
              <a:off x="192183" y="2073009"/>
              <a:ext cx="1190215" cy="409102"/>
            </a:xfrm>
            <a:prstGeom prst="rect">
              <a:avLst/>
            </a:prstGeom>
            <a:noFill/>
          </p:spPr>
          <p:txBody>
            <a:bodyPr wrap="square" rtlCol="0">
              <a:spAutoFit/>
            </a:bodyPr>
            <a:lstStyle/>
            <a:p>
              <a:pPr algn="ctr"/>
              <a:r>
                <a:rPr lang="en-US" sz="1600" b="1" i="1" dirty="0"/>
                <a:t>WL</a:t>
              </a:r>
              <a:r>
                <a:rPr lang="en-US" sz="1600" b="1" i="1" baseline="-25000" dirty="0"/>
                <a:t>NOR</a:t>
              </a:r>
            </a:p>
          </p:txBody>
        </p:sp>
        <p:sp>
          <p:nvSpPr>
            <p:cNvPr id="218" name="TextBox 217">
              <a:extLst>
                <a:ext uri="{FF2B5EF4-FFF2-40B4-BE49-F238E27FC236}">
                  <a16:creationId xmlns:a16="http://schemas.microsoft.com/office/drawing/2014/main" id="{66DE7E0B-E39B-DE41-80F4-2136AC9DCBAB}"/>
                </a:ext>
              </a:extLst>
            </p:cNvPr>
            <p:cNvSpPr txBox="1"/>
            <p:nvPr/>
          </p:nvSpPr>
          <p:spPr>
            <a:xfrm>
              <a:off x="147125" y="2276337"/>
              <a:ext cx="1327707" cy="409102"/>
            </a:xfrm>
            <a:prstGeom prst="rect">
              <a:avLst/>
            </a:prstGeom>
            <a:noFill/>
          </p:spPr>
          <p:txBody>
            <a:bodyPr wrap="square" rtlCol="0">
              <a:spAutoFit/>
            </a:bodyPr>
            <a:lstStyle/>
            <a:p>
              <a:pPr algn="ctr"/>
              <a:r>
                <a:rPr lang="en-US" sz="1600" b="1" i="1" dirty="0">
                  <a:solidFill>
                    <a:schemeClr val="bg1">
                      <a:lumMod val="50000"/>
                    </a:schemeClr>
                  </a:solidFill>
                </a:rPr>
                <a:t>WL</a:t>
              </a:r>
              <a:r>
                <a:rPr lang="en-US" sz="1600" b="1" i="1" baseline="-25000" dirty="0">
                  <a:solidFill>
                    <a:schemeClr val="bg1">
                      <a:lumMod val="50000"/>
                    </a:schemeClr>
                  </a:solidFill>
                </a:rPr>
                <a:t>NAND</a:t>
              </a:r>
            </a:p>
          </p:txBody>
        </p:sp>
        <p:grpSp>
          <p:nvGrpSpPr>
            <p:cNvPr id="219" name="Group 218">
              <a:extLst>
                <a:ext uri="{FF2B5EF4-FFF2-40B4-BE49-F238E27FC236}">
                  <a16:creationId xmlns:a16="http://schemas.microsoft.com/office/drawing/2014/main" id="{156E6E43-6097-9847-903D-2B219155F357}"/>
                </a:ext>
              </a:extLst>
            </p:cNvPr>
            <p:cNvGrpSpPr/>
            <p:nvPr/>
          </p:nvGrpSpPr>
          <p:grpSpPr>
            <a:xfrm>
              <a:off x="1415612" y="4258270"/>
              <a:ext cx="1359489" cy="378520"/>
              <a:chOff x="7596493" y="2220710"/>
              <a:chExt cx="1773566" cy="525765"/>
            </a:xfrm>
          </p:grpSpPr>
          <p:grpSp>
            <p:nvGrpSpPr>
              <p:cNvPr id="220" name="Group 219">
                <a:extLst>
                  <a:ext uri="{FF2B5EF4-FFF2-40B4-BE49-F238E27FC236}">
                    <a16:creationId xmlns:a16="http://schemas.microsoft.com/office/drawing/2014/main" id="{DAE5D52A-6BB4-714C-A594-2DB78598FC7B}"/>
                  </a:ext>
                </a:extLst>
              </p:cNvPr>
              <p:cNvGrpSpPr/>
              <p:nvPr/>
            </p:nvGrpSpPr>
            <p:grpSpPr>
              <a:xfrm>
                <a:off x="7626181" y="2266923"/>
                <a:ext cx="287242" cy="445312"/>
                <a:chOff x="2586743" y="1312601"/>
                <a:chExt cx="413559" cy="641139"/>
              </a:xfrm>
            </p:grpSpPr>
            <p:grpSp>
              <p:nvGrpSpPr>
                <p:cNvPr id="245" name="Group 244">
                  <a:extLst>
                    <a:ext uri="{FF2B5EF4-FFF2-40B4-BE49-F238E27FC236}">
                      <a16:creationId xmlns:a16="http://schemas.microsoft.com/office/drawing/2014/main" id="{20C46D36-AD94-2841-A6A3-1C1019CC1431}"/>
                    </a:ext>
                  </a:extLst>
                </p:cNvPr>
                <p:cNvGrpSpPr/>
                <p:nvPr/>
              </p:nvGrpSpPr>
              <p:grpSpPr>
                <a:xfrm>
                  <a:off x="2586743" y="1766407"/>
                  <a:ext cx="413559" cy="187333"/>
                  <a:chOff x="2978898" y="4007224"/>
                  <a:chExt cx="631078" cy="181162"/>
                </a:xfrm>
              </p:grpSpPr>
              <p:cxnSp>
                <p:nvCxnSpPr>
                  <p:cNvPr id="248" name="Elbow Connector 247">
                    <a:extLst>
                      <a:ext uri="{FF2B5EF4-FFF2-40B4-BE49-F238E27FC236}">
                        <a16:creationId xmlns:a16="http://schemas.microsoft.com/office/drawing/2014/main" id="{B3311D13-1891-7D45-9EBE-F7ABEC46A29F}"/>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49" name="Elbow Connector 248">
                    <a:extLst>
                      <a:ext uri="{FF2B5EF4-FFF2-40B4-BE49-F238E27FC236}">
                        <a16:creationId xmlns:a16="http://schemas.microsoft.com/office/drawing/2014/main" id="{2AB20589-F06C-DF4C-8FE8-611F22735176}"/>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46" name="Straight Connector 245">
                  <a:extLst>
                    <a:ext uri="{FF2B5EF4-FFF2-40B4-BE49-F238E27FC236}">
                      <a16:creationId xmlns:a16="http://schemas.microsoft.com/office/drawing/2014/main" id="{1D71D49D-ADB5-D841-8B6C-17C491E7EBA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7" name="Straight Connector 246">
                  <a:extLst>
                    <a:ext uri="{FF2B5EF4-FFF2-40B4-BE49-F238E27FC236}">
                      <a16:creationId xmlns:a16="http://schemas.microsoft.com/office/drawing/2014/main" id="{7878FF86-D032-1540-A277-2AFAF6FA7CCE}"/>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21" name="Straight Connector 220">
                <a:extLst>
                  <a:ext uri="{FF2B5EF4-FFF2-40B4-BE49-F238E27FC236}">
                    <a16:creationId xmlns:a16="http://schemas.microsoft.com/office/drawing/2014/main" id="{F930DC1A-CB0E-E841-B0C1-42228BC0E1E5}"/>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2" name="Straight Connector 221">
                <a:extLst>
                  <a:ext uri="{FF2B5EF4-FFF2-40B4-BE49-F238E27FC236}">
                    <a16:creationId xmlns:a16="http://schemas.microsoft.com/office/drawing/2014/main" id="{8318601F-E2AF-3545-B1C7-5D0994774349}"/>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3" name="Straight Connector 222">
                <a:extLst>
                  <a:ext uri="{FF2B5EF4-FFF2-40B4-BE49-F238E27FC236}">
                    <a16:creationId xmlns:a16="http://schemas.microsoft.com/office/drawing/2014/main" id="{A8D29216-342F-D148-A60C-0633FED5EEBF}"/>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4" name="Straight Connector 223">
                <a:extLst>
                  <a:ext uri="{FF2B5EF4-FFF2-40B4-BE49-F238E27FC236}">
                    <a16:creationId xmlns:a16="http://schemas.microsoft.com/office/drawing/2014/main" id="{404FFD30-9710-D247-93EE-DF5A00F51B9B}"/>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5" name="Straight Connector 224">
                <a:extLst>
                  <a:ext uri="{FF2B5EF4-FFF2-40B4-BE49-F238E27FC236}">
                    <a16:creationId xmlns:a16="http://schemas.microsoft.com/office/drawing/2014/main" id="{E89D1996-CF41-9048-A5C4-0F8E12DBFA1D}"/>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6" name="Straight Connector 225">
                <a:extLst>
                  <a:ext uri="{FF2B5EF4-FFF2-40B4-BE49-F238E27FC236}">
                    <a16:creationId xmlns:a16="http://schemas.microsoft.com/office/drawing/2014/main" id="{DD07F886-6C5C-304B-9AD2-FFC43E5DCE1F}"/>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7" name="Straight Connector 226">
                <a:extLst>
                  <a:ext uri="{FF2B5EF4-FFF2-40B4-BE49-F238E27FC236}">
                    <a16:creationId xmlns:a16="http://schemas.microsoft.com/office/drawing/2014/main" id="{45A98089-A412-0F4F-8B33-032C7DFE4460}"/>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28" name="Group 227">
                <a:extLst>
                  <a:ext uri="{FF2B5EF4-FFF2-40B4-BE49-F238E27FC236}">
                    <a16:creationId xmlns:a16="http://schemas.microsoft.com/office/drawing/2014/main" id="{5E28E9B9-4A0D-5A41-B795-A350053FEC90}"/>
                  </a:ext>
                </a:extLst>
              </p:cNvPr>
              <p:cNvGrpSpPr/>
              <p:nvPr/>
            </p:nvGrpSpPr>
            <p:grpSpPr>
              <a:xfrm>
                <a:off x="9040145" y="2253171"/>
                <a:ext cx="287242" cy="442137"/>
                <a:chOff x="2586743" y="1317176"/>
                <a:chExt cx="413559" cy="636564"/>
              </a:xfrm>
            </p:grpSpPr>
            <p:grpSp>
              <p:nvGrpSpPr>
                <p:cNvPr id="240" name="Group 239">
                  <a:extLst>
                    <a:ext uri="{FF2B5EF4-FFF2-40B4-BE49-F238E27FC236}">
                      <a16:creationId xmlns:a16="http://schemas.microsoft.com/office/drawing/2014/main" id="{0A4D3479-1A7B-9645-AA8B-A361813BCCB8}"/>
                    </a:ext>
                  </a:extLst>
                </p:cNvPr>
                <p:cNvGrpSpPr/>
                <p:nvPr/>
              </p:nvGrpSpPr>
              <p:grpSpPr>
                <a:xfrm>
                  <a:off x="2586743" y="1766407"/>
                  <a:ext cx="413559" cy="187333"/>
                  <a:chOff x="2978898" y="4007224"/>
                  <a:chExt cx="631078" cy="181162"/>
                </a:xfrm>
              </p:grpSpPr>
              <p:cxnSp>
                <p:nvCxnSpPr>
                  <p:cNvPr id="243" name="Elbow Connector 242">
                    <a:extLst>
                      <a:ext uri="{FF2B5EF4-FFF2-40B4-BE49-F238E27FC236}">
                        <a16:creationId xmlns:a16="http://schemas.microsoft.com/office/drawing/2014/main" id="{6B5D35E2-2ABE-8646-BBD0-4D00E7E24DF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44" name="Elbow Connector 243">
                    <a:extLst>
                      <a:ext uri="{FF2B5EF4-FFF2-40B4-BE49-F238E27FC236}">
                        <a16:creationId xmlns:a16="http://schemas.microsoft.com/office/drawing/2014/main" id="{4C6B820E-CECC-AD4D-B937-046BD120C558}"/>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41" name="Straight Connector 240">
                  <a:extLst>
                    <a:ext uri="{FF2B5EF4-FFF2-40B4-BE49-F238E27FC236}">
                      <a16:creationId xmlns:a16="http://schemas.microsoft.com/office/drawing/2014/main" id="{BCF75342-717C-014E-BA22-A04A91932725}"/>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2" name="Straight Connector 241">
                  <a:extLst>
                    <a:ext uri="{FF2B5EF4-FFF2-40B4-BE49-F238E27FC236}">
                      <a16:creationId xmlns:a16="http://schemas.microsoft.com/office/drawing/2014/main" id="{941CA581-E5D3-8A45-9833-3AC72BF2D8BC}"/>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29" name="Oval 228">
                <a:extLst>
                  <a:ext uri="{FF2B5EF4-FFF2-40B4-BE49-F238E27FC236}">
                    <a16:creationId xmlns:a16="http://schemas.microsoft.com/office/drawing/2014/main" id="{848F5971-632E-2940-AC1D-119D9C3AFCF9}"/>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30" name="Oval 229">
                <a:extLst>
                  <a:ext uri="{FF2B5EF4-FFF2-40B4-BE49-F238E27FC236}">
                    <a16:creationId xmlns:a16="http://schemas.microsoft.com/office/drawing/2014/main" id="{985B7DB4-933E-3142-A8D4-1705750F2067}"/>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31" name="Oval 230">
                <a:extLst>
                  <a:ext uri="{FF2B5EF4-FFF2-40B4-BE49-F238E27FC236}">
                    <a16:creationId xmlns:a16="http://schemas.microsoft.com/office/drawing/2014/main" id="{E6A506FF-DC79-044B-9E39-E7D09FF8644B}"/>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32" name="Oval 231">
                <a:extLst>
                  <a:ext uri="{FF2B5EF4-FFF2-40B4-BE49-F238E27FC236}">
                    <a16:creationId xmlns:a16="http://schemas.microsoft.com/office/drawing/2014/main" id="{17D8AEF8-316E-FC45-AD71-5634D3819096}"/>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sp>
            <p:nvSpPr>
              <p:cNvPr id="233" name="Oval 232">
                <a:extLst>
                  <a:ext uri="{FF2B5EF4-FFF2-40B4-BE49-F238E27FC236}">
                    <a16:creationId xmlns:a16="http://schemas.microsoft.com/office/drawing/2014/main" id="{BA6C6EEA-E996-B540-8C3A-0FEF4C355267}"/>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600">
                  <a:latin typeface="Tahoma" pitchFamily="34" charset="0"/>
                </a:endParaRPr>
              </a:p>
            </p:txBody>
          </p:sp>
          <p:grpSp>
            <p:nvGrpSpPr>
              <p:cNvPr id="234" name="Group 233">
                <a:extLst>
                  <a:ext uri="{FF2B5EF4-FFF2-40B4-BE49-F238E27FC236}">
                    <a16:creationId xmlns:a16="http://schemas.microsoft.com/office/drawing/2014/main" id="{4382E2E4-AD6E-FA47-BE1E-ED3FBCD1FB7D}"/>
                  </a:ext>
                </a:extLst>
              </p:cNvPr>
              <p:cNvGrpSpPr/>
              <p:nvPr/>
            </p:nvGrpSpPr>
            <p:grpSpPr>
              <a:xfrm>
                <a:off x="7996640" y="2323054"/>
                <a:ext cx="402110" cy="219021"/>
                <a:chOff x="7848878" y="4022302"/>
                <a:chExt cx="447327" cy="243650"/>
              </a:xfrm>
            </p:grpSpPr>
            <p:sp>
              <p:nvSpPr>
                <p:cNvPr id="238" name="Cube 237">
                  <a:extLst>
                    <a:ext uri="{FF2B5EF4-FFF2-40B4-BE49-F238E27FC236}">
                      <a16:creationId xmlns:a16="http://schemas.microsoft.com/office/drawing/2014/main" id="{7115C60A-7C56-E04E-A90D-74A2984FF26F}"/>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9" name="Cube 238">
                  <a:extLst>
                    <a:ext uri="{FF2B5EF4-FFF2-40B4-BE49-F238E27FC236}">
                      <a16:creationId xmlns:a16="http://schemas.microsoft.com/office/drawing/2014/main" id="{40874E02-5415-9345-A601-C1953A221207}"/>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235" name="Group 234">
                <a:extLst>
                  <a:ext uri="{FF2B5EF4-FFF2-40B4-BE49-F238E27FC236}">
                    <a16:creationId xmlns:a16="http://schemas.microsoft.com/office/drawing/2014/main" id="{EEDBF496-EE46-A74B-A162-5379D8689237}"/>
                  </a:ext>
                </a:extLst>
              </p:cNvPr>
              <p:cNvGrpSpPr/>
              <p:nvPr/>
            </p:nvGrpSpPr>
            <p:grpSpPr>
              <a:xfrm>
                <a:off x="8626101" y="2322908"/>
                <a:ext cx="402110" cy="219021"/>
                <a:chOff x="7848878" y="4022302"/>
                <a:chExt cx="447327" cy="243650"/>
              </a:xfrm>
            </p:grpSpPr>
            <p:sp>
              <p:nvSpPr>
                <p:cNvPr id="236" name="Cube 235">
                  <a:extLst>
                    <a:ext uri="{FF2B5EF4-FFF2-40B4-BE49-F238E27FC236}">
                      <a16:creationId xmlns:a16="http://schemas.microsoft.com/office/drawing/2014/main" id="{C64E3646-0633-5C4D-948F-03C240210BAB}"/>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7" name="Cube 236">
                  <a:extLst>
                    <a:ext uri="{FF2B5EF4-FFF2-40B4-BE49-F238E27FC236}">
                      <a16:creationId xmlns:a16="http://schemas.microsoft.com/office/drawing/2014/main" id="{2469A00E-AD57-874A-8261-74B77C9FB1EE}"/>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cxnSp>
          <p:nvCxnSpPr>
            <p:cNvPr id="250" name="Straight Connector 249">
              <a:extLst>
                <a:ext uri="{FF2B5EF4-FFF2-40B4-BE49-F238E27FC236}">
                  <a16:creationId xmlns:a16="http://schemas.microsoft.com/office/drawing/2014/main" id="{4D023F62-055B-964B-97E7-901BE8794484}"/>
                </a:ext>
              </a:extLst>
            </p:cNvPr>
            <p:cNvCxnSpPr>
              <a:cxnSpLocks/>
            </p:cNvCxnSpPr>
            <p:nvPr/>
          </p:nvCxnSpPr>
          <p:spPr bwMode="auto">
            <a:xfrm flipH="1">
              <a:off x="1326403" y="4280946"/>
              <a:ext cx="1495202"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51" name="Group 250">
              <a:extLst>
                <a:ext uri="{FF2B5EF4-FFF2-40B4-BE49-F238E27FC236}">
                  <a16:creationId xmlns:a16="http://schemas.microsoft.com/office/drawing/2014/main" id="{5AE41761-0244-A646-98B6-FCA46452E59C}"/>
                </a:ext>
              </a:extLst>
            </p:cNvPr>
            <p:cNvGrpSpPr/>
            <p:nvPr/>
          </p:nvGrpSpPr>
          <p:grpSpPr>
            <a:xfrm flipH="1">
              <a:off x="2150613" y="4680179"/>
              <a:ext cx="303197" cy="217758"/>
              <a:chOff x="2238667" y="1509786"/>
              <a:chExt cx="428621" cy="751974"/>
            </a:xfrm>
          </p:grpSpPr>
          <p:sp>
            <p:nvSpPr>
              <p:cNvPr id="252" name="Arc 251">
                <a:extLst>
                  <a:ext uri="{FF2B5EF4-FFF2-40B4-BE49-F238E27FC236}">
                    <a16:creationId xmlns:a16="http://schemas.microsoft.com/office/drawing/2014/main" id="{3C4EDF55-54C5-2A4F-B223-6B55BEBFD73E}"/>
                  </a:ext>
                </a:extLst>
              </p:cNvPr>
              <p:cNvSpPr/>
              <p:nvPr/>
            </p:nvSpPr>
            <p:spPr>
              <a:xfrm>
                <a:off x="2238667" y="1509786"/>
                <a:ext cx="395618" cy="751974"/>
              </a:xfrm>
              <a:prstGeom prst="arc">
                <a:avLst>
                  <a:gd name="adj1" fmla="val 15741670"/>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253" name="Triangle 252">
                <a:extLst>
                  <a:ext uri="{FF2B5EF4-FFF2-40B4-BE49-F238E27FC236}">
                    <a16:creationId xmlns:a16="http://schemas.microsoft.com/office/drawing/2014/main" id="{F0EF823E-31E7-6C42-8B9A-AED5B5CF3B16}"/>
                  </a:ext>
                </a:extLst>
              </p:cNvPr>
              <p:cNvSpPr/>
              <p:nvPr/>
            </p:nvSpPr>
            <p:spPr>
              <a:xfrm rot="10800000">
                <a:off x="2604465" y="1885775"/>
                <a:ext cx="62823" cy="75704"/>
              </a:xfrm>
              <a:prstGeom prst="triangle">
                <a:avLst/>
              </a:prstGeom>
              <a:solidFill>
                <a:srgbClr val="00B0F0"/>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254" name="Group 253">
              <a:extLst>
                <a:ext uri="{FF2B5EF4-FFF2-40B4-BE49-F238E27FC236}">
                  <a16:creationId xmlns:a16="http://schemas.microsoft.com/office/drawing/2014/main" id="{0209F544-89BD-3E49-AC15-9ED8F65B1451}"/>
                </a:ext>
              </a:extLst>
            </p:cNvPr>
            <p:cNvGrpSpPr/>
            <p:nvPr/>
          </p:nvGrpSpPr>
          <p:grpSpPr>
            <a:xfrm>
              <a:off x="1655276" y="4677266"/>
              <a:ext cx="358118" cy="220262"/>
              <a:chOff x="2238667" y="1509786"/>
              <a:chExt cx="425767" cy="751974"/>
            </a:xfrm>
          </p:grpSpPr>
          <p:sp>
            <p:nvSpPr>
              <p:cNvPr id="255" name="Arc 254">
                <a:extLst>
                  <a:ext uri="{FF2B5EF4-FFF2-40B4-BE49-F238E27FC236}">
                    <a16:creationId xmlns:a16="http://schemas.microsoft.com/office/drawing/2014/main" id="{B5E461C5-4591-9446-9C67-5EEF1A92C8E7}"/>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sz="1600"/>
              </a:p>
            </p:txBody>
          </p:sp>
          <p:sp>
            <p:nvSpPr>
              <p:cNvPr id="256" name="Triangle 255">
                <a:extLst>
                  <a:ext uri="{FF2B5EF4-FFF2-40B4-BE49-F238E27FC236}">
                    <a16:creationId xmlns:a16="http://schemas.microsoft.com/office/drawing/2014/main" id="{9E805A5B-0768-754C-A98E-4DE2811CD550}"/>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sp>
        <p:nvSpPr>
          <p:cNvPr id="285" name="TextBox 284">
            <a:extLst>
              <a:ext uri="{FF2B5EF4-FFF2-40B4-BE49-F238E27FC236}">
                <a16:creationId xmlns:a16="http://schemas.microsoft.com/office/drawing/2014/main" id="{59130950-DE2A-DC45-9CDA-D084BAA440BE}"/>
              </a:ext>
            </a:extLst>
          </p:cNvPr>
          <p:cNvSpPr txBox="1"/>
          <p:nvPr/>
        </p:nvSpPr>
        <p:spPr>
          <a:xfrm>
            <a:off x="10315546" y="2038280"/>
            <a:ext cx="688009" cy="830997"/>
          </a:xfrm>
          <a:prstGeom prst="rect">
            <a:avLst/>
          </a:prstGeom>
          <a:noFill/>
        </p:spPr>
        <p:txBody>
          <a:bodyPr wrap="none" rtlCol="0">
            <a:spAutoFit/>
          </a:bodyPr>
          <a:lstStyle/>
          <a:p>
            <a:r>
              <a:rPr lang="en-US" sz="4800" dirty="0"/>
              <a:t>…</a:t>
            </a:r>
          </a:p>
        </p:txBody>
      </p:sp>
      <p:grpSp>
        <p:nvGrpSpPr>
          <p:cNvPr id="5" name="Group 4">
            <a:extLst>
              <a:ext uri="{FF2B5EF4-FFF2-40B4-BE49-F238E27FC236}">
                <a16:creationId xmlns:a16="http://schemas.microsoft.com/office/drawing/2014/main" id="{ABF9B15F-3348-DA44-AE52-E5C8CCB7FE97}"/>
              </a:ext>
            </a:extLst>
          </p:cNvPr>
          <p:cNvGrpSpPr/>
          <p:nvPr/>
        </p:nvGrpSpPr>
        <p:grpSpPr>
          <a:xfrm>
            <a:off x="6118806" y="1093319"/>
            <a:ext cx="1949087" cy="2503565"/>
            <a:chOff x="6118806" y="1093319"/>
            <a:chExt cx="1949087" cy="2503565"/>
          </a:xfrm>
        </p:grpSpPr>
        <p:sp>
          <p:nvSpPr>
            <p:cNvPr id="264" name="Rectangle: Rounded Corners 46">
              <a:extLst>
                <a:ext uri="{FF2B5EF4-FFF2-40B4-BE49-F238E27FC236}">
                  <a16:creationId xmlns:a16="http://schemas.microsoft.com/office/drawing/2014/main" id="{3CD1B591-E1CA-7A45-BBFF-F3CEC6CE68BE}"/>
                </a:ext>
              </a:extLst>
            </p:cNvPr>
            <p:cNvSpPr/>
            <p:nvPr/>
          </p:nvSpPr>
          <p:spPr>
            <a:xfrm>
              <a:off x="6785562" y="1843974"/>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65" name="Rectangle: Rounded Corners 46">
              <a:extLst>
                <a:ext uri="{FF2B5EF4-FFF2-40B4-BE49-F238E27FC236}">
                  <a16:creationId xmlns:a16="http://schemas.microsoft.com/office/drawing/2014/main" id="{7B4E77EF-816E-3341-B897-27C55806E244}"/>
                </a:ext>
              </a:extLst>
            </p:cNvPr>
            <p:cNvSpPr/>
            <p:nvPr/>
          </p:nvSpPr>
          <p:spPr>
            <a:xfrm>
              <a:off x="6785562" y="2433481"/>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66" name="Rectangle: Rounded Corners 46">
              <a:extLst>
                <a:ext uri="{FF2B5EF4-FFF2-40B4-BE49-F238E27FC236}">
                  <a16:creationId xmlns:a16="http://schemas.microsoft.com/office/drawing/2014/main" id="{E782A7FD-113A-5241-ABAB-35E07DF80E31}"/>
                </a:ext>
              </a:extLst>
            </p:cNvPr>
            <p:cNvSpPr/>
            <p:nvPr/>
          </p:nvSpPr>
          <p:spPr>
            <a:xfrm>
              <a:off x="6785562" y="2140041"/>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67" name="Rectangle: Rounded Corners 46">
              <a:extLst>
                <a:ext uri="{FF2B5EF4-FFF2-40B4-BE49-F238E27FC236}">
                  <a16:creationId xmlns:a16="http://schemas.microsoft.com/office/drawing/2014/main" id="{1FAFA159-4EA8-A64F-A87B-8CFE939D7EAE}"/>
                </a:ext>
              </a:extLst>
            </p:cNvPr>
            <p:cNvSpPr/>
            <p:nvPr/>
          </p:nvSpPr>
          <p:spPr>
            <a:xfrm>
              <a:off x="6785562" y="2724862"/>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68" name="Rectangle: Rounded Corners 46">
              <a:extLst>
                <a:ext uri="{FF2B5EF4-FFF2-40B4-BE49-F238E27FC236}">
                  <a16:creationId xmlns:a16="http://schemas.microsoft.com/office/drawing/2014/main" id="{32AEE3E0-E20C-0746-BC1F-357E5739B7E5}"/>
                </a:ext>
              </a:extLst>
            </p:cNvPr>
            <p:cNvSpPr/>
            <p:nvPr/>
          </p:nvSpPr>
          <p:spPr>
            <a:xfrm>
              <a:off x="6785562" y="3014122"/>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69" name="Rectangle: Rounded Corners 46">
              <a:extLst>
                <a:ext uri="{FF2B5EF4-FFF2-40B4-BE49-F238E27FC236}">
                  <a16:creationId xmlns:a16="http://schemas.microsoft.com/office/drawing/2014/main" id="{69F3A0FD-1166-F84E-BF23-F2401D3BE8F6}"/>
                </a:ext>
              </a:extLst>
            </p:cNvPr>
            <p:cNvSpPr/>
            <p:nvPr/>
          </p:nvSpPr>
          <p:spPr>
            <a:xfrm>
              <a:off x="6785170" y="3305503"/>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0" name="Rectangle: Rounded Corners 46">
              <a:extLst>
                <a:ext uri="{FF2B5EF4-FFF2-40B4-BE49-F238E27FC236}">
                  <a16:creationId xmlns:a16="http://schemas.microsoft.com/office/drawing/2014/main" id="{DF762DF8-ABEE-D34A-951E-D9D8D56D14CE}"/>
                </a:ext>
              </a:extLst>
            </p:cNvPr>
            <p:cNvSpPr/>
            <p:nvPr/>
          </p:nvSpPr>
          <p:spPr>
            <a:xfrm>
              <a:off x="6785170" y="1550534"/>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2" name="TextBox 271">
              <a:extLst>
                <a:ext uri="{FF2B5EF4-FFF2-40B4-BE49-F238E27FC236}">
                  <a16:creationId xmlns:a16="http://schemas.microsoft.com/office/drawing/2014/main" id="{85A45B17-F97C-DF45-9C9C-8DADA64924D3}"/>
                </a:ext>
              </a:extLst>
            </p:cNvPr>
            <p:cNvSpPr txBox="1"/>
            <p:nvPr/>
          </p:nvSpPr>
          <p:spPr>
            <a:xfrm>
              <a:off x="6188457" y="2777883"/>
              <a:ext cx="1879436" cy="369332"/>
            </a:xfrm>
            <a:prstGeom prst="rect">
              <a:avLst/>
            </a:prstGeom>
            <a:noFill/>
          </p:spPr>
          <p:txBody>
            <a:bodyPr wrap="square" rtlCol="0">
              <a:spAutoFit/>
            </a:bodyPr>
            <a:lstStyle/>
            <a:p>
              <a:pPr algn="ctr"/>
              <a:r>
                <a:rPr lang="en-US" sz="1800" dirty="0">
                  <a:solidFill>
                    <a:srgbClr val="00B050"/>
                  </a:solidFill>
                </a:rPr>
                <a:t>4 array bitcells</a:t>
              </a:r>
            </a:p>
          </p:txBody>
        </p:sp>
        <p:sp>
          <p:nvSpPr>
            <p:cNvPr id="273" name="TextBox 272">
              <a:extLst>
                <a:ext uri="{FF2B5EF4-FFF2-40B4-BE49-F238E27FC236}">
                  <a16:creationId xmlns:a16="http://schemas.microsoft.com/office/drawing/2014/main" id="{473EF0E6-A145-AD43-89F8-76EF60905004}"/>
                </a:ext>
              </a:extLst>
            </p:cNvPr>
            <p:cNvSpPr txBox="1"/>
            <p:nvPr/>
          </p:nvSpPr>
          <p:spPr>
            <a:xfrm>
              <a:off x="6182385" y="1770709"/>
              <a:ext cx="1879436" cy="369332"/>
            </a:xfrm>
            <a:prstGeom prst="rect">
              <a:avLst/>
            </a:prstGeom>
            <a:noFill/>
          </p:spPr>
          <p:txBody>
            <a:bodyPr wrap="square" rtlCol="0">
              <a:spAutoFit/>
            </a:bodyPr>
            <a:lstStyle/>
            <a:p>
              <a:pPr algn="ctr"/>
              <a:r>
                <a:rPr lang="en-US" sz="1800" dirty="0"/>
                <a:t>3 dummy cells</a:t>
              </a:r>
            </a:p>
          </p:txBody>
        </p:sp>
        <p:sp>
          <p:nvSpPr>
            <p:cNvPr id="286" name="TextBox 285">
              <a:extLst>
                <a:ext uri="{FF2B5EF4-FFF2-40B4-BE49-F238E27FC236}">
                  <a16:creationId xmlns:a16="http://schemas.microsoft.com/office/drawing/2014/main" id="{6DD8293E-784A-694D-A4F5-F11C7AC9F9BB}"/>
                </a:ext>
              </a:extLst>
            </p:cNvPr>
            <p:cNvSpPr txBox="1"/>
            <p:nvPr/>
          </p:nvSpPr>
          <p:spPr>
            <a:xfrm>
              <a:off x="6118806" y="1093319"/>
              <a:ext cx="1879436" cy="369332"/>
            </a:xfrm>
            <a:prstGeom prst="rect">
              <a:avLst/>
            </a:prstGeom>
            <a:noFill/>
          </p:spPr>
          <p:txBody>
            <a:bodyPr wrap="square" rtlCol="0">
              <a:spAutoFit/>
            </a:bodyPr>
            <a:lstStyle/>
            <a:p>
              <a:pPr algn="ctr"/>
              <a:r>
                <a:rPr lang="en-US" sz="1800" dirty="0">
                  <a:solidFill>
                    <a:srgbClr val="FF0000"/>
                  </a:solidFill>
                </a:rPr>
                <a:t>4-Operand NOR</a:t>
              </a:r>
              <a:endParaRPr lang="en-US" sz="1800" baseline="-25000" dirty="0">
                <a:solidFill>
                  <a:srgbClr val="FF0000"/>
                </a:solidFill>
              </a:endParaRPr>
            </a:p>
          </p:txBody>
        </p:sp>
      </p:grpSp>
      <p:grpSp>
        <p:nvGrpSpPr>
          <p:cNvPr id="6" name="Group 5">
            <a:extLst>
              <a:ext uri="{FF2B5EF4-FFF2-40B4-BE49-F238E27FC236}">
                <a16:creationId xmlns:a16="http://schemas.microsoft.com/office/drawing/2014/main" id="{96B7C670-4F62-0040-ABAC-A2F06AF45584}"/>
              </a:ext>
            </a:extLst>
          </p:cNvPr>
          <p:cNvGrpSpPr/>
          <p:nvPr/>
        </p:nvGrpSpPr>
        <p:grpSpPr>
          <a:xfrm>
            <a:off x="8248589" y="1095556"/>
            <a:ext cx="1879436" cy="3081040"/>
            <a:chOff x="8248589" y="1095556"/>
            <a:chExt cx="1879436" cy="3081040"/>
          </a:xfrm>
        </p:grpSpPr>
        <p:sp>
          <p:nvSpPr>
            <p:cNvPr id="274" name="Rectangle: Rounded Corners 46">
              <a:extLst>
                <a:ext uri="{FF2B5EF4-FFF2-40B4-BE49-F238E27FC236}">
                  <a16:creationId xmlns:a16="http://schemas.microsoft.com/office/drawing/2014/main" id="{F51DC5F8-7637-FA4E-9A1B-6257BAB107CF}"/>
                </a:ext>
              </a:extLst>
            </p:cNvPr>
            <p:cNvSpPr/>
            <p:nvPr/>
          </p:nvSpPr>
          <p:spPr>
            <a:xfrm>
              <a:off x="8876415" y="2130647"/>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5" name="Rectangle: Rounded Corners 46">
              <a:extLst>
                <a:ext uri="{FF2B5EF4-FFF2-40B4-BE49-F238E27FC236}">
                  <a16:creationId xmlns:a16="http://schemas.microsoft.com/office/drawing/2014/main" id="{83FA898F-983D-224B-B02F-690C086C8DE2}"/>
                </a:ext>
              </a:extLst>
            </p:cNvPr>
            <p:cNvSpPr/>
            <p:nvPr/>
          </p:nvSpPr>
          <p:spPr>
            <a:xfrm>
              <a:off x="8876415" y="2720239"/>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6" name="Rectangle: Rounded Corners 46">
              <a:extLst>
                <a:ext uri="{FF2B5EF4-FFF2-40B4-BE49-F238E27FC236}">
                  <a16:creationId xmlns:a16="http://schemas.microsoft.com/office/drawing/2014/main" id="{2C27D4A1-B5FD-3049-9B44-850B27E1C7EB}"/>
                </a:ext>
              </a:extLst>
            </p:cNvPr>
            <p:cNvSpPr/>
            <p:nvPr/>
          </p:nvSpPr>
          <p:spPr>
            <a:xfrm>
              <a:off x="8876415" y="2426799"/>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7" name="Rectangle: Rounded Corners 46">
              <a:extLst>
                <a:ext uri="{FF2B5EF4-FFF2-40B4-BE49-F238E27FC236}">
                  <a16:creationId xmlns:a16="http://schemas.microsoft.com/office/drawing/2014/main" id="{30762C7F-3A44-144C-B384-D3F5E8C7AE37}"/>
                </a:ext>
              </a:extLst>
            </p:cNvPr>
            <p:cNvSpPr/>
            <p:nvPr/>
          </p:nvSpPr>
          <p:spPr>
            <a:xfrm>
              <a:off x="8876415" y="3011620"/>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8" name="Rectangle: Rounded Corners 46">
              <a:extLst>
                <a:ext uri="{FF2B5EF4-FFF2-40B4-BE49-F238E27FC236}">
                  <a16:creationId xmlns:a16="http://schemas.microsoft.com/office/drawing/2014/main" id="{119749ED-FF05-1E4F-993C-1607A5F229A5}"/>
                </a:ext>
              </a:extLst>
            </p:cNvPr>
            <p:cNvSpPr/>
            <p:nvPr/>
          </p:nvSpPr>
          <p:spPr>
            <a:xfrm>
              <a:off x="8876415" y="3300880"/>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79" name="Rectangle: Rounded Corners 46">
              <a:extLst>
                <a:ext uri="{FF2B5EF4-FFF2-40B4-BE49-F238E27FC236}">
                  <a16:creationId xmlns:a16="http://schemas.microsoft.com/office/drawing/2014/main" id="{A2A3A818-3284-E044-AFB8-1F64B2A45268}"/>
                </a:ext>
              </a:extLst>
            </p:cNvPr>
            <p:cNvSpPr/>
            <p:nvPr/>
          </p:nvSpPr>
          <p:spPr>
            <a:xfrm>
              <a:off x="8876023" y="3592261"/>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80" name="Rectangle: Rounded Corners 46">
              <a:extLst>
                <a:ext uri="{FF2B5EF4-FFF2-40B4-BE49-F238E27FC236}">
                  <a16:creationId xmlns:a16="http://schemas.microsoft.com/office/drawing/2014/main" id="{C1ACC2D3-E6A8-154A-83B9-F8C600AC459E}"/>
                </a:ext>
              </a:extLst>
            </p:cNvPr>
            <p:cNvSpPr/>
            <p:nvPr/>
          </p:nvSpPr>
          <p:spPr>
            <a:xfrm>
              <a:off x="8876023" y="1837207"/>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81" name="TextBox 280">
              <a:extLst>
                <a:ext uri="{FF2B5EF4-FFF2-40B4-BE49-F238E27FC236}">
                  <a16:creationId xmlns:a16="http://schemas.microsoft.com/office/drawing/2014/main" id="{B1B68D20-CF84-F248-8C9A-7ADB3DA9BE55}"/>
                </a:ext>
              </a:extLst>
            </p:cNvPr>
            <p:cNvSpPr txBox="1"/>
            <p:nvPr/>
          </p:nvSpPr>
          <p:spPr>
            <a:xfrm>
              <a:off x="8393711" y="3207825"/>
              <a:ext cx="1715503" cy="369332"/>
            </a:xfrm>
            <a:prstGeom prst="rect">
              <a:avLst/>
            </a:prstGeom>
            <a:noFill/>
          </p:spPr>
          <p:txBody>
            <a:bodyPr wrap="square" rtlCol="0">
              <a:spAutoFit/>
            </a:bodyPr>
            <a:lstStyle/>
            <a:p>
              <a:pPr algn="ctr"/>
              <a:r>
                <a:rPr lang="en-US" sz="1800" dirty="0">
                  <a:solidFill>
                    <a:srgbClr val="00B050"/>
                  </a:solidFill>
                </a:rPr>
                <a:t>5 array bitcells</a:t>
              </a:r>
            </a:p>
          </p:txBody>
        </p:sp>
        <p:sp>
          <p:nvSpPr>
            <p:cNvPr id="282" name="TextBox 281">
              <a:extLst>
                <a:ext uri="{FF2B5EF4-FFF2-40B4-BE49-F238E27FC236}">
                  <a16:creationId xmlns:a16="http://schemas.microsoft.com/office/drawing/2014/main" id="{94FE0DEF-A84D-1C4F-A1FA-8862EEC30273}"/>
                </a:ext>
              </a:extLst>
            </p:cNvPr>
            <p:cNvSpPr txBox="1"/>
            <p:nvPr/>
          </p:nvSpPr>
          <p:spPr>
            <a:xfrm>
              <a:off x="8387639" y="1909727"/>
              <a:ext cx="1715503" cy="369332"/>
            </a:xfrm>
            <a:prstGeom prst="rect">
              <a:avLst/>
            </a:prstGeom>
            <a:noFill/>
          </p:spPr>
          <p:txBody>
            <a:bodyPr wrap="square" rtlCol="0">
              <a:spAutoFit/>
            </a:bodyPr>
            <a:lstStyle/>
            <a:p>
              <a:pPr algn="ctr"/>
              <a:r>
                <a:rPr lang="en-US" sz="1800" dirty="0"/>
                <a:t>4 dummy cells</a:t>
              </a:r>
            </a:p>
          </p:txBody>
        </p:sp>
        <p:sp>
          <p:nvSpPr>
            <p:cNvPr id="283" name="Rectangle: Rounded Corners 46">
              <a:extLst>
                <a:ext uri="{FF2B5EF4-FFF2-40B4-BE49-F238E27FC236}">
                  <a16:creationId xmlns:a16="http://schemas.microsoft.com/office/drawing/2014/main" id="{CCD2E17A-0A80-AD46-97C9-B3B7C91205AF}"/>
                </a:ext>
              </a:extLst>
            </p:cNvPr>
            <p:cNvSpPr/>
            <p:nvPr/>
          </p:nvSpPr>
          <p:spPr>
            <a:xfrm>
              <a:off x="8876023" y="3885215"/>
              <a:ext cx="624568" cy="291381"/>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84" name="Rectangle: Rounded Corners 46">
              <a:extLst>
                <a:ext uri="{FF2B5EF4-FFF2-40B4-BE49-F238E27FC236}">
                  <a16:creationId xmlns:a16="http://schemas.microsoft.com/office/drawing/2014/main" id="{A043274C-976C-9146-AF97-F7EC318F38DF}"/>
                </a:ext>
              </a:extLst>
            </p:cNvPr>
            <p:cNvSpPr/>
            <p:nvPr/>
          </p:nvSpPr>
          <p:spPr>
            <a:xfrm>
              <a:off x="8876023" y="1547885"/>
              <a:ext cx="624568" cy="291381"/>
            </a:xfrm>
            <a:prstGeom prst="roundRect">
              <a:avLst>
                <a:gd name="adj" fmla="val 7111"/>
              </a:avLst>
            </a:prstGeom>
            <a:solidFill>
              <a:schemeClr val="tx1">
                <a:lumMod val="95000"/>
                <a:lumOff val="5000"/>
                <a:alpha val="15000"/>
              </a:schemeClr>
            </a:solidFill>
            <a:ln w="15875">
              <a:solidFill>
                <a:schemeClr val="tx1">
                  <a:lumMod val="95000"/>
                  <a:lumOff val="5000"/>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87" name="TextBox 286">
              <a:extLst>
                <a:ext uri="{FF2B5EF4-FFF2-40B4-BE49-F238E27FC236}">
                  <a16:creationId xmlns:a16="http://schemas.microsoft.com/office/drawing/2014/main" id="{991B54D1-97B2-FD46-A843-B85B5C9CC10E}"/>
                </a:ext>
              </a:extLst>
            </p:cNvPr>
            <p:cNvSpPr txBox="1"/>
            <p:nvPr/>
          </p:nvSpPr>
          <p:spPr>
            <a:xfrm>
              <a:off x="8248589" y="1095556"/>
              <a:ext cx="1879436" cy="369332"/>
            </a:xfrm>
            <a:prstGeom prst="rect">
              <a:avLst/>
            </a:prstGeom>
            <a:noFill/>
          </p:spPr>
          <p:txBody>
            <a:bodyPr wrap="square" rtlCol="0">
              <a:spAutoFit/>
            </a:bodyPr>
            <a:lstStyle/>
            <a:p>
              <a:pPr algn="ctr"/>
              <a:r>
                <a:rPr lang="en-US" sz="1800" dirty="0">
                  <a:solidFill>
                    <a:srgbClr val="FF0000"/>
                  </a:solidFill>
                </a:rPr>
                <a:t>5-Operand NOR</a:t>
              </a:r>
              <a:endParaRPr lang="en-US" sz="1800" baseline="-25000" dirty="0">
                <a:solidFill>
                  <a:srgbClr val="FF0000"/>
                </a:solidFill>
              </a:endParaRPr>
            </a:p>
          </p:txBody>
        </p:sp>
      </p:grpSp>
      <p:sp>
        <p:nvSpPr>
          <p:cNvPr id="288" name="TextBox 287">
            <a:extLst>
              <a:ext uri="{FF2B5EF4-FFF2-40B4-BE49-F238E27FC236}">
                <a16:creationId xmlns:a16="http://schemas.microsoft.com/office/drawing/2014/main" id="{4A4457A1-3B9F-074E-BB63-6D1D8087EEF8}"/>
              </a:ext>
            </a:extLst>
          </p:cNvPr>
          <p:cNvSpPr txBox="1"/>
          <p:nvPr/>
        </p:nvSpPr>
        <p:spPr>
          <a:xfrm>
            <a:off x="5591944" y="5856724"/>
            <a:ext cx="4230878" cy="400110"/>
          </a:xfrm>
          <a:prstGeom prst="rect">
            <a:avLst/>
          </a:prstGeom>
          <a:solidFill>
            <a:srgbClr val="FF0000"/>
          </a:solidFill>
        </p:spPr>
        <p:txBody>
          <a:bodyPr wrap="square" rtlCol="0">
            <a:spAutoFit/>
          </a:bodyPr>
          <a:lstStyle/>
          <a:p>
            <a:pPr algn="ctr"/>
            <a:r>
              <a:rPr lang="en-US" sz="2000" b="1" dirty="0">
                <a:solidFill>
                  <a:schemeClr val="bg1"/>
                </a:solidFill>
              </a:rPr>
              <a:t>Expensive for higher operands</a:t>
            </a:r>
            <a:endParaRPr lang="en-US" sz="2000" b="1" baseline="-25000" dirty="0">
              <a:solidFill>
                <a:schemeClr val="bg1"/>
              </a:solidFill>
            </a:endParaRPr>
          </a:p>
        </p:txBody>
      </p:sp>
    </p:spTree>
    <p:custDataLst>
      <p:tags r:id="rId1"/>
    </p:custDataLst>
    <p:extLst>
      <p:ext uri="{BB962C8B-B14F-4D97-AF65-F5344CB8AC3E}">
        <p14:creationId xmlns:p14="http://schemas.microsoft.com/office/powerpoint/2010/main" val="373013882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P spid="178" grpId="0"/>
      <p:bldP spid="285" grpId="0"/>
      <p:bldP spid="288" grpId="0" animBg="1"/>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a:t>
            </a:r>
            <a:r>
              <a:rPr lang="en-US" b="1" dirty="0"/>
              <a:t>Scheme: </a:t>
            </a:r>
            <a:r>
              <a:rPr lang="en-US" b="0" dirty="0"/>
              <a:t>Multi-Operand Logic</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13</a:t>
            </a:fld>
            <a:endParaRPr lang="en-US" altLang="en-US" dirty="0"/>
          </a:p>
        </p:txBody>
      </p:sp>
      <p:grpSp>
        <p:nvGrpSpPr>
          <p:cNvPr id="14" name="Group 13">
            <a:extLst>
              <a:ext uri="{FF2B5EF4-FFF2-40B4-BE49-F238E27FC236}">
                <a16:creationId xmlns:a16="http://schemas.microsoft.com/office/drawing/2014/main" id="{05F42675-4F31-5F41-9D71-316ECE241AB8}"/>
              </a:ext>
            </a:extLst>
          </p:cNvPr>
          <p:cNvGrpSpPr/>
          <p:nvPr/>
        </p:nvGrpSpPr>
        <p:grpSpPr>
          <a:xfrm>
            <a:off x="3636381" y="823564"/>
            <a:ext cx="338338" cy="248299"/>
            <a:chOff x="391470" y="2498966"/>
            <a:chExt cx="662269" cy="397884"/>
          </a:xfrm>
        </p:grpSpPr>
        <p:grpSp>
          <p:nvGrpSpPr>
            <p:cNvPr id="15" name="Group 14">
              <a:extLst>
                <a:ext uri="{FF2B5EF4-FFF2-40B4-BE49-F238E27FC236}">
                  <a16:creationId xmlns:a16="http://schemas.microsoft.com/office/drawing/2014/main" id="{B3AC62AD-3F14-4F47-8203-BE548EA1995B}"/>
                </a:ext>
              </a:extLst>
            </p:cNvPr>
            <p:cNvGrpSpPr/>
            <p:nvPr/>
          </p:nvGrpSpPr>
          <p:grpSpPr>
            <a:xfrm flipV="1">
              <a:off x="391470" y="2498966"/>
              <a:ext cx="662269" cy="397884"/>
              <a:chOff x="742244" y="4415649"/>
              <a:chExt cx="781168" cy="207871"/>
            </a:xfrm>
          </p:grpSpPr>
          <p:cxnSp>
            <p:nvCxnSpPr>
              <p:cNvPr id="17" name="Straight Connector 16">
                <a:extLst>
                  <a:ext uri="{FF2B5EF4-FFF2-40B4-BE49-F238E27FC236}">
                    <a16:creationId xmlns:a16="http://schemas.microsoft.com/office/drawing/2014/main" id="{A5C2A718-A1D7-6043-85EB-67FC33FF4A0C}"/>
                  </a:ext>
                </a:extLst>
              </p:cNvPr>
              <p:cNvCxnSpPr>
                <a:cxnSpLocks/>
              </p:cNvCxnSpPr>
              <p:nvPr/>
            </p:nvCxnSpPr>
            <p:spPr bwMode="auto">
              <a:xfrm flipH="1" flipV="1">
                <a:off x="997943" y="4415649"/>
                <a:ext cx="47978" cy="207871"/>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480B958A-C756-3146-882B-B0CF8B11501B}"/>
                  </a:ext>
                </a:extLst>
              </p:cNvPr>
              <p:cNvCxnSpPr>
                <a:cxnSpLocks/>
              </p:cNvCxnSpPr>
              <p:nvPr/>
            </p:nvCxnSpPr>
            <p:spPr bwMode="auto">
              <a:xfrm flipH="1" flipV="1">
                <a:off x="1041479" y="4622342"/>
                <a:ext cx="481933" cy="0"/>
              </a:xfrm>
              <a:prstGeom prst="line">
                <a:avLst/>
              </a:prstGeom>
              <a:ln w="25400">
                <a:solidFill>
                  <a:schemeClr val="tx1"/>
                </a:solidFill>
                <a:prstDash val="sysDot"/>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85A1815A-AF61-8B49-AADA-0F5D0B1A2197}"/>
                  </a:ext>
                </a:extLst>
              </p:cNvPr>
              <p:cNvCxnSpPr>
                <a:cxnSpLocks/>
              </p:cNvCxnSpPr>
              <p:nvPr/>
            </p:nvCxnSpPr>
            <p:spPr bwMode="auto">
              <a:xfrm flipH="1">
                <a:off x="742244" y="4425064"/>
                <a:ext cx="260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16" name="Straight Connector 15">
              <a:extLst>
                <a:ext uri="{FF2B5EF4-FFF2-40B4-BE49-F238E27FC236}">
                  <a16:creationId xmlns:a16="http://schemas.microsoft.com/office/drawing/2014/main" id="{4400B9E7-8DDE-0B45-9BC8-68AC2159D410}"/>
                </a:ext>
              </a:extLst>
            </p:cNvPr>
            <p:cNvCxnSpPr>
              <a:cxnSpLocks/>
            </p:cNvCxnSpPr>
            <p:nvPr/>
          </p:nvCxnSpPr>
          <p:spPr bwMode="auto">
            <a:xfrm flipH="1">
              <a:off x="638534" y="2613240"/>
              <a:ext cx="408579"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sp>
        <p:nvSpPr>
          <p:cNvPr id="24" name="内容占位符 2">
            <a:extLst>
              <a:ext uri="{FF2B5EF4-FFF2-40B4-BE49-F238E27FC236}">
                <a16:creationId xmlns:a16="http://schemas.microsoft.com/office/drawing/2014/main" id="{86C063DF-1A6C-9B42-91CE-67541BA153F1}"/>
              </a:ext>
            </a:extLst>
          </p:cNvPr>
          <p:cNvSpPr txBox="1">
            <a:spLocks/>
          </p:cNvSpPr>
          <p:nvPr/>
        </p:nvSpPr>
        <p:spPr bwMode="auto">
          <a:xfrm>
            <a:off x="178275" y="743900"/>
            <a:ext cx="33873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1800" kern="0" dirty="0">
                <a:solidFill>
                  <a:schemeClr val="tx1"/>
                </a:solidFill>
              </a:rPr>
              <a:t>Dummy cell </a:t>
            </a:r>
            <a:r>
              <a:rPr lang="en-GB" sz="1800" b="1" kern="0" dirty="0">
                <a:solidFill>
                  <a:srgbClr val="0066FF"/>
                </a:solidFill>
              </a:rPr>
              <a:t>→ </a:t>
            </a:r>
            <a:r>
              <a:rPr lang="en-US" sz="1800" dirty="0">
                <a:solidFill>
                  <a:srgbClr val="0066FF"/>
                </a:solidFill>
              </a:rPr>
              <a:t>WLs are degraded</a:t>
            </a:r>
          </a:p>
        </p:txBody>
      </p:sp>
      <p:sp>
        <p:nvSpPr>
          <p:cNvPr id="26" name="内容占位符 2">
            <a:extLst>
              <a:ext uri="{FF2B5EF4-FFF2-40B4-BE49-F238E27FC236}">
                <a16:creationId xmlns:a16="http://schemas.microsoft.com/office/drawing/2014/main" id="{51B4EE4A-7129-3046-9AB7-434AEB9DEB07}"/>
              </a:ext>
            </a:extLst>
          </p:cNvPr>
          <p:cNvSpPr txBox="1">
            <a:spLocks/>
          </p:cNvSpPr>
          <p:nvPr/>
        </p:nvSpPr>
        <p:spPr bwMode="auto">
          <a:xfrm>
            <a:off x="167659" y="1195823"/>
            <a:ext cx="33873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1800" kern="0" dirty="0">
                <a:solidFill>
                  <a:schemeClr val="tx1"/>
                </a:solidFill>
              </a:rPr>
              <a:t>Array cell </a:t>
            </a:r>
            <a:r>
              <a:rPr lang="en-GB" sz="1800" b="1" kern="0" dirty="0">
                <a:solidFill>
                  <a:srgbClr val="0066FF"/>
                </a:solidFill>
              </a:rPr>
              <a:t>→ </a:t>
            </a:r>
            <a:r>
              <a:rPr lang="en-US" sz="1800" dirty="0">
                <a:solidFill>
                  <a:srgbClr val="0066FF"/>
                </a:solidFill>
              </a:rPr>
              <a:t>WLs are separated</a:t>
            </a:r>
          </a:p>
        </p:txBody>
      </p:sp>
      <p:graphicFrame>
        <p:nvGraphicFramePr>
          <p:cNvPr id="35" name="Table 4">
            <a:extLst>
              <a:ext uri="{FF2B5EF4-FFF2-40B4-BE49-F238E27FC236}">
                <a16:creationId xmlns:a16="http://schemas.microsoft.com/office/drawing/2014/main" id="{B5F38604-E844-AC47-A161-CC17C112B1FE}"/>
              </a:ext>
            </a:extLst>
          </p:cNvPr>
          <p:cNvGraphicFramePr>
            <a:graphicFrameLocks noGrp="1"/>
          </p:cNvGraphicFramePr>
          <p:nvPr>
            <p:extLst>
              <p:ext uri="{D42A27DB-BD31-4B8C-83A1-F6EECF244321}">
                <p14:modId xmlns:p14="http://schemas.microsoft.com/office/powerpoint/2010/main" val="1125581791"/>
              </p:ext>
            </p:extLst>
          </p:nvPr>
        </p:nvGraphicFramePr>
        <p:xfrm>
          <a:off x="4838979" y="5174748"/>
          <a:ext cx="3196844" cy="1371600"/>
        </p:xfrm>
        <a:graphic>
          <a:graphicData uri="http://schemas.openxmlformats.org/drawingml/2006/table">
            <a:tbl>
              <a:tblPr firstRow="1" bandRow="1">
                <a:tableStyleId>{85BE263C-DBD7-4A20-BB59-AAB30ACAA65A}</a:tableStyleId>
              </a:tblPr>
              <a:tblGrid>
                <a:gridCol w="1598422">
                  <a:extLst>
                    <a:ext uri="{9D8B030D-6E8A-4147-A177-3AD203B41FA5}">
                      <a16:colId xmlns:a16="http://schemas.microsoft.com/office/drawing/2014/main" val="2684824681"/>
                    </a:ext>
                  </a:extLst>
                </a:gridCol>
                <a:gridCol w="1598422">
                  <a:extLst>
                    <a:ext uri="{9D8B030D-6E8A-4147-A177-3AD203B41FA5}">
                      <a16:colId xmlns:a16="http://schemas.microsoft.com/office/drawing/2014/main" val="4221152582"/>
                    </a:ext>
                  </a:extLst>
                </a:gridCol>
              </a:tblGrid>
              <a:tr h="0">
                <a:tc>
                  <a:txBody>
                    <a:bodyPr/>
                    <a:lstStyle/>
                    <a:p>
                      <a:pPr algn="ctr"/>
                      <a:r>
                        <a:rPr lang="en-US" sz="2400" dirty="0"/>
                        <a:t>NOR</a:t>
                      </a:r>
                    </a:p>
                  </a:txBody>
                  <a:tcPr/>
                </a:tc>
                <a:tc>
                  <a:txBody>
                    <a:bodyPr/>
                    <a:lstStyle/>
                    <a:p>
                      <a:pPr algn="ctr"/>
                      <a:r>
                        <a:rPr lang="en-US" sz="2400" dirty="0"/>
                        <a:t>NAND</a:t>
                      </a:r>
                    </a:p>
                  </a:txBody>
                  <a:tcPr/>
                </a:tc>
                <a:extLst>
                  <a:ext uri="{0D108BD9-81ED-4DB2-BD59-A6C34878D82A}">
                    <a16:rowId xmlns:a16="http://schemas.microsoft.com/office/drawing/2014/main" val="1313395225"/>
                  </a:ext>
                </a:extLst>
              </a:tr>
              <a:tr h="0">
                <a:tc>
                  <a:txBody>
                    <a:bodyPr/>
                    <a:lstStyle/>
                    <a:p>
                      <a:pPr algn="ctr"/>
                      <a:r>
                        <a:rPr lang="en-US" sz="2400" dirty="0"/>
                        <a:t>WL</a:t>
                      </a:r>
                      <a:r>
                        <a:rPr lang="en-US" sz="2400" baseline="-25000" dirty="0"/>
                        <a:t>NOR-</a:t>
                      </a:r>
                    </a:p>
                  </a:txBody>
                  <a:tcPr/>
                </a:tc>
                <a:tc>
                  <a:txBody>
                    <a:bodyPr/>
                    <a:lstStyle/>
                    <a:p>
                      <a:pPr algn="ctr"/>
                      <a:r>
                        <a:rPr lang="en-US" sz="2400" dirty="0"/>
                        <a:t>WL</a:t>
                      </a:r>
                      <a:r>
                        <a:rPr lang="en-US" sz="2400" baseline="-25000" dirty="0"/>
                        <a:t>NAND-</a:t>
                      </a:r>
                    </a:p>
                  </a:txBody>
                  <a:tcPr/>
                </a:tc>
                <a:extLst>
                  <a:ext uri="{0D108BD9-81ED-4DB2-BD59-A6C34878D82A}">
                    <a16:rowId xmlns:a16="http://schemas.microsoft.com/office/drawing/2014/main" val="3791143816"/>
                  </a:ext>
                </a:extLst>
              </a:tr>
              <a:tr h="0">
                <a:tc>
                  <a:txBody>
                    <a:bodyPr/>
                    <a:lstStyle/>
                    <a:p>
                      <a:pPr algn="ctr"/>
                      <a:r>
                        <a:rPr lang="en-US" sz="2400" dirty="0"/>
                        <a:t>W</a:t>
                      </a:r>
                      <a:r>
                        <a:rPr lang="en-US" sz="2400" baseline="-25000" dirty="0"/>
                        <a:t>D</a:t>
                      </a:r>
                    </a:p>
                  </a:txBody>
                  <a:tcPr/>
                </a:tc>
                <a:tc>
                  <a:txBody>
                    <a:bodyPr/>
                    <a:lstStyle/>
                    <a:p>
                      <a:pPr algn="ctr"/>
                      <a:r>
                        <a:rPr lang="en-US" sz="2400" dirty="0"/>
                        <a:t>W</a:t>
                      </a:r>
                      <a:r>
                        <a:rPr lang="en-US" sz="2400" baseline="-25000" dirty="0"/>
                        <a:t>DB</a:t>
                      </a:r>
                    </a:p>
                  </a:txBody>
                  <a:tcPr/>
                </a:tc>
                <a:extLst>
                  <a:ext uri="{0D108BD9-81ED-4DB2-BD59-A6C34878D82A}">
                    <a16:rowId xmlns:a16="http://schemas.microsoft.com/office/drawing/2014/main" val="306125407"/>
                  </a:ext>
                </a:extLst>
              </a:tr>
            </a:tbl>
          </a:graphicData>
        </a:graphic>
      </p:graphicFrame>
      <p:grpSp>
        <p:nvGrpSpPr>
          <p:cNvPr id="358" name="Group 357">
            <a:extLst>
              <a:ext uri="{FF2B5EF4-FFF2-40B4-BE49-F238E27FC236}">
                <a16:creationId xmlns:a16="http://schemas.microsoft.com/office/drawing/2014/main" id="{2ADB27D0-0EE6-D441-A1F0-74367CD95626}"/>
              </a:ext>
            </a:extLst>
          </p:cNvPr>
          <p:cNvGrpSpPr/>
          <p:nvPr/>
        </p:nvGrpSpPr>
        <p:grpSpPr>
          <a:xfrm flipV="1">
            <a:off x="3463862" y="1235152"/>
            <a:ext cx="338338" cy="248299"/>
            <a:chOff x="742244" y="4415649"/>
            <a:chExt cx="781168" cy="207871"/>
          </a:xfrm>
        </p:grpSpPr>
        <p:cxnSp>
          <p:nvCxnSpPr>
            <p:cNvPr id="360" name="Straight Connector 359">
              <a:extLst>
                <a:ext uri="{FF2B5EF4-FFF2-40B4-BE49-F238E27FC236}">
                  <a16:creationId xmlns:a16="http://schemas.microsoft.com/office/drawing/2014/main" id="{B5EA7CB6-9200-6949-8B6B-76CB50AFA0E0}"/>
                </a:ext>
              </a:extLst>
            </p:cNvPr>
            <p:cNvCxnSpPr>
              <a:cxnSpLocks/>
            </p:cNvCxnSpPr>
            <p:nvPr/>
          </p:nvCxnSpPr>
          <p:spPr bwMode="auto">
            <a:xfrm flipH="1" flipV="1">
              <a:off x="997943" y="4415649"/>
              <a:ext cx="47978" cy="207871"/>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61" name="Straight Connector 360">
              <a:extLst>
                <a:ext uri="{FF2B5EF4-FFF2-40B4-BE49-F238E27FC236}">
                  <a16:creationId xmlns:a16="http://schemas.microsoft.com/office/drawing/2014/main" id="{C8959ACA-F0B9-9C48-BF17-E2E95256B91E}"/>
                </a:ext>
              </a:extLst>
            </p:cNvPr>
            <p:cNvCxnSpPr>
              <a:cxnSpLocks/>
            </p:cNvCxnSpPr>
            <p:nvPr/>
          </p:nvCxnSpPr>
          <p:spPr bwMode="auto">
            <a:xfrm flipH="1" flipV="1">
              <a:off x="1041479" y="4622342"/>
              <a:ext cx="481933" cy="0"/>
            </a:xfrm>
            <a:prstGeom prst="line">
              <a:avLst/>
            </a:prstGeom>
            <a:ln w="25400">
              <a:solidFill>
                <a:schemeClr val="tx1"/>
              </a:solidFill>
              <a:prstDash val="solid"/>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62" name="Straight Connector 361">
              <a:extLst>
                <a:ext uri="{FF2B5EF4-FFF2-40B4-BE49-F238E27FC236}">
                  <a16:creationId xmlns:a16="http://schemas.microsoft.com/office/drawing/2014/main" id="{9005626E-179D-F745-9D1C-5A338E342C5F}"/>
                </a:ext>
              </a:extLst>
            </p:cNvPr>
            <p:cNvCxnSpPr>
              <a:cxnSpLocks/>
            </p:cNvCxnSpPr>
            <p:nvPr/>
          </p:nvCxnSpPr>
          <p:spPr bwMode="auto">
            <a:xfrm flipH="1">
              <a:off x="742244" y="4425064"/>
              <a:ext cx="260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363" name="Group 362">
            <a:extLst>
              <a:ext uri="{FF2B5EF4-FFF2-40B4-BE49-F238E27FC236}">
                <a16:creationId xmlns:a16="http://schemas.microsoft.com/office/drawing/2014/main" id="{30848091-809F-8E42-A130-4A846C4E88B3}"/>
              </a:ext>
            </a:extLst>
          </p:cNvPr>
          <p:cNvGrpSpPr/>
          <p:nvPr/>
        </p:nvGrpSpPr>
        <p:grpSpPr>
          <a:xfrm flipV="1">
            <a:off x="3802200" y="1235152"/>
            <a:ext cx="338338" cy="248299"/>
            <a:chOff x="742244" y="4415649"/>
            <a:chExt cx="781168" cy="207871"/>
          </a:xfrm>
        </p:grpSpPr>
        <p:cxnSp>
          <p:nvCxnSpPr>
            <p:cNvPr id="364" name="Straight Connector 363">
              <a:extLst>
                <a:ext uri="{FF2B5EF4-FFF2-40B4-BE49-F238E27FC236}">
                  <a16:creationId xmlns:a16="http://schemas.microsoft.com/office/drawing/2014/main" id="{F1D9676D-3801-1247-9DD1-DD48F8695EAE}"/>
                </a:ext>
              </a:extLst>
            </p:cNvPr>
            <p:cNvCxnSpPr>
              <a:cxnSpLocks/>
            </p:cNvCxnSpPr>
            <p:nvPr/>
          </p:nvCxnSpPr>
          <p:spPr bwMode="auto">
            <a:xfrm flipH="1" flipV="1">
              <a:off x="997943" y="4415649"/>
              <a:ext cx="47978" cy="207871"/>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65" name="Straight Connector 364">
              <a:extLst>
                <a:ext uri="{FF2B5EF4-FFF2-40B4-BE49-F238E27FC236}">
                  <a16:creationId xmlns:a16="http://schemas.microsoft.com/office/drawing/2014/main" id="{FF9A1FEA-81AC-2745-A8BF-11818684CA17}"/>
                </a:ext>
              </a:extLst>
            </p:cNvPr>
            <p:cNvCxnSpPr>
              <a:cxnSpLocks/>
            </p:cNvCxnSpPr>
            <p:nvPr/>
          </p:nvCxnSpPr>
          <p:spPr bwMode="auto">
            <a:xfrm flipH="1" flipV="1">
              <a:off x="1041479" y="4622342"/>
              <a:ext cx="481933" cy="0"/>
            </a:xfrm>
            <a:prstGeom prst="line">
              <a:avLst/>
            </a:prstGeom>
            <a:ln w="25400">
              <a:solidFill>
                <a:schemeClr val="tx1"/>
              </a:solidFill>
              <a:prstDash val="solid"/>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66" name="Straight Connector 365">
              <a:extLst>
                <a:ext uri="{FF2B5EF4-FFF2-40B4-BE49-F238E27FC236}">
                  <a16:creationId xmlns:a16="http://schemas.microsoft.com/office/drawing/2014/main" id="{2F156D74-DDB2-8242-AE77-604CA7CB08E0}"/>
                </a:ext>
              </a:extLst>
            </p:cNvPr>
            <p:cNvCxnSpPr>
              <a:cxnSpLocks/>
            </p:cNvCxnSpPr>
            <p:nvPr/>
          </p:nvCxnSpPr>
          <p:spPr bwMode="auto">
            <a:xfrm flipH="1">
              <a:off x="742244" y="4425064"/>
              <a:ext cx="260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6" name="Group 5">
            <a:extLst>
              <a:ext uri="{FF2B5EF4-FFF2-40B4-BE49-F238E27FC236}">
                <a16:creationId xmlns:a16="http://schemas.microsoft.com/office/drawing/2014/main" id="{232A7978-A8E2-5641-BF8A-86E8095CAC54}"/>
              </a:ext>
            </a:extLst>
          </p:cNvPr>
          <p:cNvGrpSpPr/>
          <p:nvPr/>
        </p:nvGrpSpPr>
        <p:grpSpPr>
          <a:xfrm>
            <a:off x="43773" y="1994531"/>
            <a:ext cx="4063251" cy="3577816"/>
            <a:chOff x="43773" y="1994531"/>
            <a:chExt cx="4063251" cy="3577816"/>
          </a:xfrm>
        </p:grpSpPr>
        <p:sp>
          <p:nvSpPr>
            <p:cNvPr id="264" name="TextBox 263">
              <a:extLst>
                <a:ext uri="{FF2B5EF4-FFF2-40B4-BE49-F238E27FC236}">
                  <a16:creationId xmlns:a16="http://schemas.microsoft.com/office/drawing/2014/main" id="{B85DF148-B775-A349-96D4-D6B93CD77618}"/>
                </a:ext>
              </a:extLst>
            </p:cNvPr>
            <p:cNvSpPr txBox="1"/>
            <p:nvPr/>
          </p:nvSpPr>
          <p:spPr>
            <a:xfrm>
              <a:off x="43773" y="5223631"/>
              <a:ext cx="802867" cy="338554"/>
            </a:xfrm>
            <a:prstGeom prst="rect">
              <a:avLst/>
            </a:prstGeom>
            <a:noFill/>
          </p:spPr>
          <p:txBody>
            <a:bodyPr wrap="square" rtlCol="0">
              <a:spAutoFit/>
            </a:bodyPr>
            <a:lstStyle/>
            <a:p>
              <a:pPr algn="ctr"/>
              <a:r>
                <a:rPr lang="en-US" sz="1600" i="1" dirty="0">
                  <a:solidFill>
                    <a:srgbClr val="00B0F0"/>
                  </a:solidFill>
                  <a:latin typeface="+mn-lt"/>
                  <a:cs typeface="Times New Roman" panose="02020603050405020304" pitchFamily="18" charset="0"/>
                </a:rPr>
                <a:t>(n)I</a:t>
              </a:r>
              <a:r>
                <a:rPr lang="en-US" sz="1600" i="1" baseline="-25000" dirty="0">
                  <a:solidFill>
                    <a:srgbClr val="00B0F0"/>
                  </a:solidFill>
                  <a:latin typeface="+mn-lt"/>
                  <a:cs typeface="Times New Roman" panose="02020603050405020304" pitchFamily="18" charset="0"/>
                </a:rPr>
                <a:t>OFF</a:t>
              </a:r>
            </a:p>
          </p:txBody>
        </p:sp>
        <p:sp>
          <p:nvSpPr>
            <p:cNvPr id="34" name="Rectangle: Rounded Corners 46">
              <a:extLst>
                <a:ext uri="{FF2B5EF4-FFF2-40B4-BE49-F238E27FC236}">
                  <a16:creationId xmlns:a16="http://schemas.microsoft.com/office/drawing/2014/main" id="{05DB1983-8821-0D47-869B-03B087EE12FF}"/>
                </a:ext>
              </a:extLst>
            </p:cNvPr>
            <p:cNvSpPr/>
            <p:nvPr/>
          </p:nvSpPr>
          <p:spPr>
            <a:xfrm>
              <a:off x="2537593" y="3067096"/>
              <a:ext cx="670962" cy="2109049"/>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37" name="Rectangle: Rounded Corners 46">
              <a:extLst>
                <a:ext uri="{FF2B5EF4-FFF2-40B4-BE49-F238E27FC236}">
                  <a16:creationId xmlns:a16="http://schemas.microsoft.com/office/drawing/2014/main" id="{F3A7917A-2964-8048-9ADA-AEE2C4E7B3CB}"/>
                </a:ext>
              </a:extLst>
            </p:cNvPr>
            <p:cNvSpPr/>
            <p:nvPr/>
          </p:nvSpPr>
          <p:spPr>
            <a:xfrm>
              <a:off x="347519" y="3065699"/>
              <a:ext cx="670962" cy="2109049"/>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38" name="Rectangle: Rounded Corners 46">
              <a:extLst>
                <a:ext uri="{FF2B5EF4-FFF2-40B4-BE49-F238E27FC236}">
                  <a16:creationId xmlns:a16="http://schemas.microsoft.com/office/drawing/2014/main" id="{4A2262EB-B3E4-C842-9426-C2983A938A5F}"/>
                </a:ext>
              </a:extLst>
            </p:cNvPr>
            <p:cNvSpPr/>
            <p:nvPr/>
          </p:nvSpPr>
          <p:spPr>
            <a:xfrm>
              <a:off x="279475" y="2371430"/>
              <a:ext cx="3606563" cy="614881"/>
            </a:xfrm>
            <a:prstGeom prst="roundRect">
              <a:avLst>
                <a:gd name="adj" fmla="val 7111"/>
              </a:avLst>
            </a:prstGeom>
            <a:solidFill>
              <a:schemeClr val="tx1">
                <a:alpha val="15000"/>
              </a:schemeClr>
            </a:solidFill>
            <a:ln w="15875">
              <a:solidFill>
                <a:schemeClr val="tx1">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cxnSp>
          <p:nvCxnSpPr>
            <p:cNvPr id="39" name="Straight Connector 38">
              <a:extLst>
                <a:ext uri="{FF2B5EF4-FFF2-40B4-BE49-F238E27FC236}">
                  <a16:creationId xmlns:a16="http://schemas.microsoft.com/office/drawing/2014/main" id="{E126F4EA-BFA4-954A-8F39-CA45FBEEF482}"/>
                </a:ext>
              </a:extLst>
            </p:cNvPr>
            <p:cNvCxnSpPr>
              <a:cxnSpLocks/>
            </p:cNvCxnSpPr>
            <p:nvPr/>
          </p:nvCxnSpPr>
          <p:spPr bwMode="auto">
            <a:xfrm>
              <a:off x="2605638" y="2368865"/>
              <a:ext cx="0" cy="283743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7B324D89-C45E-414C-B60B-2BBDFE74DC59}"/>
                </a:ext>
              </a:extLst>
            </p:cNvPr>
            <p:cNvCxnSpPr>
              <a:cxnSpLocks/>
            </p:cNvCxnSpPr>
            <p:nvPr/>
          </p:nvCxnSpPr>
          <p:spPr bwMode="auto">
            <a:xfrm>
              <a:off x="3728386" y="2372051"/>
              <a:ext cx="0" cy="281733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9E8F33B3-60DA-524B-A0DA-F59C5CF17A78}"/>
                </a:ext>
              </a:extLst>
            </p:cNvPr>
            <p:cNvCxnSpPr>
              <a:cxnSpLocks/>
            </p:cNvCxnSpPr>
            <p:nvPr/>
          </p:nvCxnSpPr>
          <p:spPr bwMode="auto">
            <a:xfrm>
              <a:off x="3154715" y="2404514"/>
              <a:ext cx="0" cy="256128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42" name="Group 41">
              <a:extLst>
                <a:ext uri="{FF2B5EF4-FFF2-40B4-BE49-F238E27FC236}">
                  <a16:creationId xmlns:a16="http://schemas.microsoft.com/office/drawing/2014/main" id="{8AB77ED2-A6B5-6544-930C-DA2AA5ADF71C}"/>
                </a:ext>
              </a:extLst>
            </p:cNvPr>
            <p:cNvGrpSpPr/>
            <p:nvPr/>
          </p:nvGrpSpPr>
          <p:grpSpPr>
            <a:xfrm>
              <a:off x="2584807" y="2492283"/>
              <a:ext cx="1166576" cy="382217"/>
              <a:chOff x="7596493" y="2104948"/>
              <a:chExt cx="1773566" cy="641527"/>
            </a:xfrm>
          </p:grpSpPr>
          <p:grpSp>
            <p:nvGrpSpPr>
              <p:cNvPr id="43" name="Group 42">
                <a:extLst>
                  <a:ext uri="{FF2B5EF4-FFF2-40B4-BE49-F238E27FC236}">
                    <a16:creationId xmlns:a16="http://schemas.microsoft.com/office/drawing/2014/main" id="{56E7F572-5A78-DF44-AE6A-DAF78F31A97C}"/>
                  </a:ext>
                </a:extLst>
              </p:cNvPr>
              <p:cNvGrpSpPr/>
              <p:nvPr/>
            </p:nvGrpSpPr>
            <p:grpSpPr>
              <a:xfrm>
                <a:off x="7626181" y="2133169"/>
                <a:ext cx="287242" cy="579066"/>
                <a:chOff x="2586743" y="1120028"/>
                <a:chExt cx="413559" cy="833712"/>
              </a:xfrm>
            </p:grpSpPr>
            <p:grpSp>
              <p:nvGrpSpPr>
                <p:cNvPr id="68" name="Group 67">
                  <a:extLst>
                    <a:ext uri="{FF2B5EF4-FFF2-40B4-BE49-F238E27FC236}">
                      <a16:creationId xmlns:a16="http://schemas.microsoft.com/office/drawing/2014/main" id="{CB2207A4-98C8-7240-AAE8-19994A4421AE}"/>
                    </a:ext>
                  </a:extLst>
                </p:cNvPr>
                <p:cNvGrpSpPr/>
                <p:nvPr/>
              </p:nvGrpSpPr>
              <p:grpSpPr>
                <a:xfrm>
                  <a:off x="2586743" y="1766407"/>
                  <a:ext cx="413559" cy="187333"/>
                  <a:chOff x="2978898" y="4007224"/>
                  <a:chExt cx="631078" cy="181162"/>
                </a:xfrm>
              </p:grpSpPr>
              <p:cxnSp>
                <p:nvCxnSpPr>
                  <p:cNvPr id="71" name="Elbow Connector 70">
                    <a:extLst>
                      <a:ext uri="{FF2B5EF4-FFF2-40B4-BE49-F238E27FC236}">
                        <a16:creationId xmlns:a16="http://schemas.microsoft.com/office/drawing/2014/main" id="{5B3A36F1-A784-5C41-8BF2-9A0FEA5A4586}"/>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72" name="Elbow Connector 71">
                    <a:extLst>
                      <a:ext uri="{FF2B5EF4-FFF2-40B4-BE49-F238E27FC236}">
                        <a16:creationId xmlns:a16="http://schemas.microsoft.com/office/drawing/2014/main" id="{165AB6BC-A84C-F947-ABA0-59EB17B83D0B}"/>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69" name="Straight Connector 68">
                  <a:extLst>
                    <a:ext uri="{FF2B5EF4-FFF2-40B4-BE49-F238E27FC236}">
                      <a16:creationId xmlns:a16="http://schemas.microsoft.com/office/drawing/2014/main" id="{7132F289-408F-9249-AF98-BF1B653F32B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D84D98C3-C968-C44F-84E9-AAE806C786F7}"/>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44" name="Straight Connector 43">
                <a:extLst>
                  <a:ext uri="{FF2B5EF4-FFF2-40B4-BE49-F238E27FC236}">
                    <a16:creationId xmlns:a16="http://schemas.microsoft.com/office/drawing/2014/main" id="{301E89CF-B1E4-3445-B07A-1F07EFC67CF6}"/>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5" name="Straight Connector 44">
                <a:extLst>
                  <a:ext uri="{FF2B5EF4-FFF2-40B4-BE49-F238E27FC236}">
                    <a16:creationId xmlns:a16="http://schemas.microsoft.com/office/drawing/2014/main" id="{7AE6B8FE-88A8-6F48-8867-29BB654EAEE1}"/>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9B77F156-14F4-894F-BB69-390B7700AD7D}"/>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384D8EAF-D135-184A-A82A-F2CC2C39EC02}"/>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0828538C-5B61-4348-A106-13FC893C3A45}"/>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1CA1C74D-EE7E-914A-9E33-9B0B8E955CC8}"/>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93C9DBD8-4592-7D4E-B6A0-293E3260AE73}"/>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51" name="Group 50">
                <a:extLst>
                  <a:ext uri="{FF2B5EF4-FFF2-40B4-BE49-F238E27FC236}">
                    <a16:creationId xmlns:a16="http://schemas.microsoft.com/office/drawing/2014/main" id="{25CDA4B4-3BA5-114E-8D52-26246768E018}"/>
                  </a:ext>
                </a:extLst>
              </p:cNvPr>
              <p:cNvGrpSpPr/>
              <p:nvPr/>
            </p:nvGrpSpPr>
            <p:grpSpPr>
              <a:xfrm>
                <a:off x="9040145" y="2253171"/>
                <a:ext cx="287242" cy="442137"/>
                <a:chOff x="2586743" y="1317176"/>
                <a:chExt cx="413559" cy="636564"/>
              </a:xfrm>
            </p:grpSpPr>
            <p:grpSp>
              <p:nvGrpSpPr>
                <p:cNvPr id="63" name="Group 62">
                  <a:extLst>
                    <a:ext uri="{FF2B5EF4-FFF2-40B4-BE49-F238E27FC236}">
                      <a16:creationId xmlns:a16="http://schemas.microsoft.com/office/drawing/2014/main" id="{FFC6CF31-272F-5847-BF06-81E4D72419ED}"/>
                    </a:ext>
                  </a:extLst>
                </p:cNvPr>
                <p:cNvGrpSpPr/>
                <p:nvPr/>
              </p:nvGrpSpPr>
              <p:grpSpPr>
                <a:xfrm>
                  <a:off x="2586743" y="1766407"/>
                  <a:ext cx="413559" cy="187333"/>
                  <a:chOff x="2978898" y="4007224"/>
                  <a:chExt cx="631078" cy="181162"/>
                </a:xfrm>
              </p:grpSpPr>
              <p:cxnSp>
                <p:nvCxnSpPr>
                  <p:cNvPr id="66" name="Elbow Connector 65">
                    <a:extLst>
                      <a:ext uri="{FF2B5EF4-FFF2-40B4-BE49-F238E27FC236}">
                        <a16:creationId xmlns:a16="http://schemas.microsoft.com/office/drawing/2014/main" id="{2500D127-11F0-1644-94CA-10FDDB7BDA9E}"/>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67" name="Elbow Connector 66">
                    <a:extLst>
                      <a:ext uri="{FF2B5EF4-FFF2-40B4-BE49-F238E27FC236}">
                        <a16:creationId xmlns:a16="http://schemas.microsoft.com/office/drawing/2014/main" id="{DB7E2716-B0CB-3740-9559-F96A2A02CB9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64" name="Straight Connector 63">
                  <a:extLst>
                    <a:ext uri="{FF2B5EF4-FFF2-40B4-BE49-F238E27FC236}">
                      <a16:creationId xmlns:a16="http://schemas.microsoft.com/office/drawing/2014/main" id="{720E0735-0B21-AA45-B3E8-937A2CFF1DE7}"/>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518DEB41-2703-6246-95BA-15647CD6E38B}"/>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52" name="Oval 51">
                <a:extLst>
                  <a:ext uri="{FF2B5EF4-FFF2-40B4-BE49-F238E27FC236}">
                    <a16:creationId xmlns:a16="http://schemas.microsoft.com/office/drawing/2014/main" id="{9A31D27C-694D-FE40-A3AB-96DE6C70A576}"/>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3" name="Oval 52">
                <a:extLst>
                  <a:ext uri="{FF2B5EF4-FFF2-40B4-BE49-F238E27FC236}">
                    <a16:creationId xmlns:a16="http://schemas.microsoft.com/office/drawing/2014/main" id="{1D7E08E2-6AB1-0548-8432-516CF4FC30B7}"/>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4" name="Oval 53">
                <a:extLst>
                  <a:ext uri="{FF2B5EF4-FFF2-40B4-BE49-F238E27FC236}">
                    <a16:creationId xmlns:a16="http://schemas.microsoft.com/office/drawing/2014/main" id="{6A382D37-DFAE-5543-9090-AADF581B9B4E}"/>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5" name="Oval 54">
                <a:extLst>
                  <a:ext uri="{FF2B5EF4-FFF2-40B4-BE49-F238E27FC236}">
                    <a16:creationId xmlns:a16="http://schemas.microsoft.com/office/drawing/2014/main" id="{14838133-5CDB-9B42-91D5-CFF4941718AB}"/>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6" name="Oval 55">
                <a:extLst>
                  <a:ext uri="{FF2B5EF4-FFF2-40B4-BE49-F238E27FC236}">
                    <a16:creationId xmlns:a16="http://schemas.microsoft.com/office/drawing/2014/main" id="{B996E604-22BB-FD4F-A1B8-AFA8E67A4B95}"/>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57" name="Group 56">
                <a:extLst>
                  <a:ext uri="{FF2B5EF4-FFF2-40B4-BE49-F238E27FC236}">
                    <a16:creationId xmlns:a16="http://schemas.microsoft.com/office/drawing/2014/main" id="{5E3ED396-E619-FC4F-B5D4-2D80A238629F}"/>
                  </a:ext>
                </a:extLst>
              </p:cNvPr>
              <p:cNvGrpSpPr/>
              <p:nvPr/>
            </p:nvGrpSpPr>
            <p:grpSpPr>
              <a:xfrm>
                <a:off x="7996640" y="2323054"/>
                <a:ext cx="402110" cy="219021"/>
                <a:chOff x="7848878" y="4022302"/>
                <a:chExt cx="447327" cy="243650"/>
              </a:xfrm>
            </p:grpSpPr>
            <p:sp>
              <p:nvSpPr>
                <p:cNvPr id="61" name="Cube 60">
                  <a:extLst>
                    <a:ext uri="{FF2B5EF4-FFF2-40B4-BE49-F238E27FC236}">
                      <a16:creationId xmlns:a16="http://schemas.microsoft.com/office/drawing/2014/main" id="{31408224-56CC-8347-852C-45F83EE9FB91}"/>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ube 61">
                  <a:extLst>
                    <a:ext uri="{FF2B5EF4-FFF2-40B4-BE49-F238E27FC236}">
                      <a16:creationId xmlns:a16="http://schemas.microsoft.com/office/drawing/2014/main" id="{F9AB46BC-DADF-1A4C-8CFF-DEC35113624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57">
                <a:extLst>
                  <a:ext uri="{FF2B5EF4-FFF2-40B4-BE49-F238E27FC236}">
                    <a16:creationId xmlns:a16="http://schemas.microsoft.com/office/drawing/2014/main" id="{070D297B-A95E-4F4F-B7DE-A2EBCD467509}"/>
                  </a:ext>
                </a:extLst>
              </p:cNvPr>
              <p:cNvGrpSpPr/>
              <p:nvPr/>
            </p:nvGrpSpPr>
            <p:grpSpPr>
              <a:xfrm>
                <a:off x="8626101" y="2322908"/>
                <a:ext cx="402110" cy="219021"/>
                <a:chOff x="7848878" y="4022302"/>
                <a:chExt cx="447327" cy="243650"/>
              </a:xfrm>
            </p:grpSpPr>
            <p:sp>
              <p:nvSpPr>
                <p:cNvPr id="59" name="Cube 58">
                  <a:extLst>
                    <a:ext uri="{FF2B5EF4-FFF2-40B4-BE49-F238E27FC236}">
                      <a16:creationId xmlns:a16="http://schemas.microsoft.com/office/drawing/2014/main" id="{3261D8D3-93C7-194D-BEB3-CC10F974FA25}"/>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Cube 59">
                  <a:extLst>
                    <a:ext uri="{FF2B5EF4-FFF2-40B4-BE49-F238E27FC236}">
                      <a16:creationId xmlns:a16="http://schemas.microsoft.com/office/drawing/2014/main" id="{25719BB6-6FF6-E246-A7DD-5906629E4DD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73" name="Straight Connector 72">
              <a:extLst>
                <a:ext uri="{FF2B5EF4-FFF2-40B4-BE49-F238E27FC236}">
                  <a16:creationId xmlns:a16="http://schemas.microsoft.com/office/drawing/2014/main" id="{9B22ABE6-08FD-FF45-8A86-71A4B406D301}"/>
                </a:ext>
              </a:extLst>
            </p:cNvPr>
            <p:cNvCxnSpPr>
              <a:cxnSpLocks/>
            </p:cNvCxnSpPr>
            <p:nvPr/>
          </p:nvCxnSpPr>
          <p:spPr bwMode="auto">
            <a:xfrm flipH="1">
              <a:off x="2522077" y="2513250"/>
              <a:ext cx="128012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74" name="Group 73">
              <a:extLst>
                <a:ext uri="{FF2B5EF4-FFF2-40B4-BE49-F238E27FC236}">
                  <a16:creationId xmlns:a16="http://schemas.microsoft.com/office/drawing/2014/main" id="{7261D89C-2793-E543-BD77-D4F6F32C0F18}"/>
                </a:ext>
              </a:extLst>
            </p:cNvPr>
            <p:cNvGrpSpPr/>
            <p:nvPr/>
          </p:nvGrpSpPr>
          <p:grpSpPr>
            <a:xfrm flipH="1">
              <a:off x="3220479" y="2903794"/>
              <a:ext cx="335957" cy="182279"/>
              <a:chOff x="2238667" y="1509786"/>
              <a:chExt cx="425767" cy="751974"/>
            </a:xfrm>
          </p:grpSpPr>
          <p:sp>
            <p:nvSpPr>
              <p:cNvPr id="75" name="Arc 74">
                <a:extLst>
                  <a:ext uri="{FF2B5EF4-FFF2-40B4-BE49-F238E27FC236}">
                    <a16:creationId xmlns:a16="http://schemas.microsoft.com/office/drawing/2014/main" id="{E7F7778B-03D4-6F4F-B6E7-C3449848A826}"/>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76" name="Triangle 75">
                <a:extLst>
                  <a:ext uri="{FF2B5EF4-FFF2-40B4-BE49-F238E27FC236}">
                    <a16:creationId xmlns:a16="http://schemas.microsoft.com/office/drawing/2014/main" id="{70C86314-C5FA-D245-A105-816EC600347D}"/>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7" name="Straight Connector 76">
              <a:extLst>
                <a:ext uri="{FF2B5EF4-FFF2-40B4-BE49-F238E27FC236}">
                  <a16:creationId xmlns:a16="http://schemas.microsoft.com/office/drawing/2014/main" id="{73688156-797B-1242-9655-78B52763DDE5}"/>
                </a:ext>
              </a:extLst>
            </p:cNvPr>
            <p:cNvCxnSpPr>
              <a:cxnSpLocks/>
            </p:cNvCxnSpPr>
            <p:nvPr/>
          </p:nvCxnSpPr>
          <p:spPr bwMode="auto">
            <a:xfrm flipH="1">
              <a:off x="2522076" y="2584187"/>
              <a:ext cx="1254303"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78" name="TextBox 77">
              <a:extLst>
                <a:ext uri="{FF2B5EF4-FFF2-40B4-BE49-F238E27FC236}">
                  <a16:creationId xmlns:a16="http://schemas.microsoft.com/office/drawing/2014/main" id="{352BE0BB-15F8-D442-ADCC-9F815903BD79}"/>
                </a:ext>
              </a:extLst>
            </p:cNvPr>
            <p:cNvSpPr txBox="1"/>
            <p:nvPr/>
          </p:nvSpPr>
          <p:spPr>
            <a:xfrm>
              <a:off x="1554300" y="2338317"/>
              <a:ext cx="998054" cy="307777"/>
            </a:xfrm>
            <a:prstGeom prst="rect">
              <a:avLst/>
            </a:prstGeom>
            <a:noFill/>
          </p:spPr>
          <p:txBody>
            <a:bodyPr wrap="square" rtlCol="0">
              <a:spAutoFit/>
            </a:bodyPr>
            <a:lstStyle/>
            <a:p>
              <a:pPr algn="ctr"/>
              <a:r>
                <a:rPr lang="en-US" sz="1400" b="1" i="1" dirty="0">
                  <a:solidFill>
                    <a:schemeClr val="bg1">
                      <a:lumMod val="50000"/>
                    </a:schemeClr>
                  </a:solidFill>
                </a:rPr>
                <a:t>WL</a:t>
              </a:r>
              <a:r>
                <a:rPr lang="en-US" sz="1400" b="1" i="1" baseline="30000" dirty="0">
                  <a:solidFill>
                    <a:schemeClr val="bg1">
                      <a:lumMod val="50000"/>
                    </a:schemeClr>
                  </a:solidFill>
                </a:rPr>
                <a:t>--</a:t>
              </a:r>
              <a:r>
                <a:rPr lang="en-US" sz="1400" b="1" i="1" baseline="-25000" dirty="0">
                  <a:solidFill>
                    <a:schemeClr val="bg1">
                      <a:lumMod val="50000"/>
                    </a:schemeClr>
                  </a:solidFill>
                </a:rPr>
                <a:t>NAND</a:t>
              </a:r>
            </a:p>
          </p:txBody>
        </p:sp>
        <p:grpSp>
          <p:nvGrpSpPr>
            <p:cNvPr id="79" name="Group 78">
              <a:extLst>
                <a:ext uri="{FF2B5EF4-FFF2-40B4-BE49-F238E27FC236}">
                  <a16:creationId xmlns:a16="http://schemas.microsoft.com/office/drawing/2014/main" id="{80C01396-482F-5A47-928D-2E59E84E7012}"/>
                </a:ext>
              </a:extLst>
            </p:cNvPr>
            <p:cNvGrpSpPr/>
            <p:nvPr/>
          </p:nvGrpSpPr>
          <p:grpSpPr>
            <a:xfrm>
              <a:off x="2587031" y="3118196"/>
              <a:ext cx="1166576" cy="382217"/>
              <a:chOff x="7596493" y="2104948"/>
              <a:chExt cx="1773566" cy="641527"/>
            </a:xfrm>
          </p:grpSpPr>
          <p:grpSp>
            <p:nvGrpSpPr>
              <p:cNvPr id="80" name="Group 79">
                <a:extLst>
                  <a:ext uri="{FF2B5EF4-FFF2-40B4-BE49-F238E27FC236}">
                    <a16:creationId xmlns:a16="http://schemas.microsoft.com/office/drawing/2014/main" id="{F59F1C5D-4FE3-F244-AD0A-C62699E40152}"/>
                  </a:ext>
                </a:extLst>
              </p:cNvPr>
              <p:cNvGrpSpPr/>
              <p:nvPr/>
            </p:nvGrpSpPr>
            <p:grpSpPr>
              <a:xfrm>
                <a:off x="7626181" y="2133169"/>
                <a:ext cx="287242" cy="579066"/>
                <a:chOff x="2586743" y="1120028"/>
                <a:chExt cx="413559" cy="833712"/>
              </a:xfrm>
            </p:grpSpPr>
            <p:grpSp>
              <p:nvGrpSpPr>
                <p:cNvPr id="105" name="Group 104">
                  <a:extLst>
                    <a:ext uri="{FF2B5EF4-FFF2-40B4-BE49-F238E27FC236}">
                      <a16:creationId xmlns:a16="http://schemas.microsoft.com/office/drawing/2014/main" id="{CEF45CCA-DB02-1E44-AA31-10BD27F1CA52}"/>
                    </a:ext>
                  </a:extLst>
                </p:cNvPr>
                <p:cNvGrpSpPr/>
                <p:nvPr/>
              </p:nvGrpSpPr>
              <p:grpSpPr>
                <a:xfrm>
                  <a:off x="2586743" y="1766407"/>
                  <a:ext cx="413559" cy="187333"/>
                  <a:chOff x="2978898" y="4007224"/>
                  <a:chExt cx="631078" cy="181162"/>
                </a:xfrm>
              </p:grpSpPr>
              <p:cxnSp>
                <p:nvCxnSpPr>
                  <p:cNvPr id="108" name="Elbow Connector 107">
                    <a:extLst>
                      <a:ext uri="{FF2B5EF4-FFF2-40B4-BE49-F238E27FC236}">
                        <a16:creationId xmlns:a16="http://schemas.microsoft.com/office/drawing/2014/main" id="{0578CE3D-4773-0544-A52D-726C70FC050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09" name="Elbow Connector 108">
                    <a:extLst>
                      <a:ext uri="{FF2B5EF4-FFF2-40B4-BE49-F238E27FC236}">
                        <a16:creationId xmlns:a16="http://schemas.microsoft.com/office/drawing/2014/main" id="{32E87FBC-28AC-0240-9914-259B0F48110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06" name="Straight Connector 105">
                  <a:extLst>
                    <a:ext uri="{FF2B5EF4-FFF2-40B4-BE49-F238E27FC236}">
                      <a16:creationId xmlns:a16="http://schemas.microsoft.com/office/drawing/2014/main" id="{AC3A5E8A-2E55-3547-8D18-7503C269466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07" name="Straight Connector 106">
                  <a:extLst>
                    <a:ext uri="{FF2B5EF4-FFF2-40B4-BE49-F238E27FC236}">
                      <a16:creationId xmlns:a16="http://schemas.microsoft.com/office/drawing/2014/main" id="{D6DE527E-473F-7D40-994F-DA961109E858}"/>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81" name="Straight Connector 80">
                <a:extLst>
                  <a:ext uri="{FF2B5EF4-FFF2-40B4-BE49-F238E27FC236}">
                    <a16:creationId xmlns:a16="http://schemas.microsoft.com/office/drawing/2014/main" id="{0CF74FDC-7B3E-4D47-B8D6-BD80E7554DB1}"/>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2" name="Straight Connector 81">
                <a:extLst>
                  <a:ext uri="{FF2B5EF4-FFF2-40B4-BE49-F238E27FC236}">
                    <a16:creationId xmlns:a16="http://schemas.microsoft.com/office/drawing/2014/main" id="{0E8AD745-5208-3F40-9F3A-C3C469185E54}"/>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3" name="Straight Connector 82">
                <a:extLst>
                  <a:ext uri="{FF2B5EF4-FFF2-40B4-BE49-F238E27FC236}">
                    <a16:creationId xmlns:a16="http://schemas.microsoft.com/office/drawing/2014/main" id="{5C2E87E2-D890-5E49-B289-B9CAEFD8DAE7}"/>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4" name="Straight Connector 83">
                <a:extLst>
                  <a:ext uri="{FF2B5EF4-FFF2-40B4-BE49-F238E27FC236}">
                    <a16:creationId xmlns:a16="http://schemas.microsoft.com/office/drawing/2014/main" id="{0D444AD3-F8A1-6D4D-9C6B-C596D02B96BC}"/>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5" name="Straight Connector 84">
                <a:extLst>
                  <a:ext uri="{FF2B5EF4-FFF2-40B4-BE49-F238E27FC236}">
                    <a16:creationId xmlns:a16="http://schemas.microsoft.com/office/drawing/2014/main" id="{7DFBDA2B-2328-7246-87E8-9FD94C6DD2A7}"/>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6" name="Straight Connector 85">
                <a:extLst>
                  <a:ext uri="{FF2B5EF4-FFF2-40B4-BE49-F238E27FC236}">
                    <a16:creationId xmlns:a16="http://schemas.microsoft.com/office/drawing/2014/main" id="{C86FA14C-0D83-EC4E-B8BE-3EE1BE4001E6}"/>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E17D5084-39A5-394E-BD92-5AFEDDA87C43}"/>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88" name="Group 87">
                <a:extLst>
                  <a:ext uri="{FF2B5EF4-FFF2-40B4-BE49-F238E27FC236}">
                    <a16:creationId xmlns:a16="http://schemas.microsoft.com/office/drawing/2014/main" id="{74DE2654-ADBC-1C4E-9B31-3CED413C1B95}"/>
                  </a:ext>
                </a:extLst>
              </p:cNvPr>
              <p:cNvGrpSpPr/>
              <p:nvPr/>
            </p:nvGrpSpPr>
            <p:grpSpPr>
              <a:xfrm>
                <a:off x="9040145" y="2253171"/>
                <a:ext cx="287242" cy="442137"/>
                <a:chOff x="2586743" y="1317176"/>
                <a:chExt cx="413559" cy="636564"/>
              </a:xfrm>
            </p:grpSpPr>
            <p:grpSp>
              <p:nvGrpSpPr>
                <p:cNvPr id="100" name="Group 99">
                  <a:extLst>
                    <a:ext uri="{FF2B5EF4-FFF2-40B4-BE49-F238E27FC236}">
                      <a16:creationId xmlns:a16="http://schemas.microsoft.com/office/drawing/2014/main" id="{8ADDCAD6-C651-1543-95F7-CC7B0D26905B}"/>
                    </a:ext>
                  </a:extLst>
                </p:cNvPr>
                <p:cNvGrpSpPr/>
                <p:nvPr/>
              </p:nvGrpSpPr>
              <p:grpSpPr>
                <a:xfrm>
                  <a:off x="2586743" y="1766407"/>
                  <a:ext cx="413559" cy="187333"/>
                  <a:chOff x="2978898" y="4007224"/>
                  <a:chExt cx="631078" cy="181162"/>
                </a:xfrm>
              </p:grpSpPr>
              <p:cxnSp>
                <p:nvCxnSpPr>
                  <p:cNvPr id="103" name="Elbow Connector 102">
                    <a:extLst>
                      <a:ext uri="{FF2B5EF4-FFF2-40B4-BE49-F238E27FC236}">
                        <a16:creationId xmlns:a16="http://schemas.microsoft.com/office/drawing/2014/main" id="{FACF20BD-69DB-B24D-A075-B418E568005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04" name="Elbow Connector 103">
                    <a:extLst>
                      <a:ext uri="{FF2B5EF4-FFF2-40B4-BE49-F238E27FC236}">
                        <a16:creationId xmlns:a16="http://schemas.microsoft.com/office/drawing/2014/main" id="{1E492FEF-6E7F-8E40-9727-C630C6F8C86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01" name="Straight Connector 100">
                  <a:extLst>
                    <a:ext uri="{FF2B5EF4-FFF2-40B4-BE49-F238E27FC236}">
                      <a16:creationId xmlns:a16="http://schemas.microsoft.com/office/drawing/2014/main" id="{2377FC6A-F594-D34E-A0A1-83586BB4085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717EC593-F52E-A54F-AE44-1665ED3DC8E7}"/>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89" name="Oval 88">
                <a:extLst>
                  <a:ext uri="{FF2B5EF4-FFF2-40B4-BE49-F238E27FC236}">
                    <a16:creationId xmlns:a16="http://schemas.microsoft.com/office/drawing/2014/main" id="{49F643E3-B327-BF46-B6A7-541642E6CAAC}"/>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90" name="Oval 89">
                <a:extLst>
                  <a:ext uri="{FF2B5EF4-FFF2-40B4-BE49-F238E27FC236}">
                    <a16:creationId xmlns:a16="http://schemas.microsoft.com/office/drawing/2014/main" id="{FA03F77D-E5C7-AD4E-AC8D-64324791E878}"/>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91" name="Oval 90">
                <a:extLst>
                  <a:ext uri="{FF2B5EF4-FFF2-40B4-BE49-F238E27FC236}">
                    <a16:creationId xmlns:a16="http://schemas.microsoft.com/office/drawing/2014/main" id="{A9D2F004-9C34-0F48-9D6D-93D35DE81928}"/>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92" name="Oval 91">
                <a:extLst>
                  <a:ext uri="{FF2B5EF4-FFF2-40B4-BE49-F238E27FC236}">
                    <a16:creationId xmlns:a16="http://schemas.microsoft.com/office/drawing/2014/main" id="{743D7ACD-7C68-1549-B951-AC1BEF46704E}"/>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93" name="Oval 92">
                <a:extLst>
                  <a:ext uri="{FF2B5EF4-FFF2-40B4-BE49-F238E27FC236}">
                    <a16:creationId xmlns:a16="http://schemas.microsoft.com/office/drawing/2014/main" id="{D2501A77-6A98-664A-AC25-06268A9455EF}"/>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94" name="Group 93">
                <a:extLst>
                  <a:ext uri="{FF2B5EF4-FFF2-40B4-BE49-F238E27FC236}">
                    <a16:creationId xmlns:a16="http://schemas.microsoft.com/office/drawing/2014/main" id="{18758B9D-CB3F-D341-A606-5F70FACD2F42}"/>
                  </a:ext>
                </a:extLst>
              </p:cNvPr>
              <p:cNvGrpSpPr/>
              <p:nvPr/>
            </p:nvGrpSpPr>
            <p:grpSpPr>
              <a:xfrm>
                <a:off x="7996640" y="2323054"/>
                <a:ext cx="402110" cy="219021"/>
                <a:chOff x="7848878" y="4022302"/>
                <a:chExt cx="447327" cy="243650"/>
              </a:xfrm>
            </p:grpSpPr>
            <p:sp>
              <p:nvSpPr>
                <p:cNvPr id="98" name="Cube 97">
                  <a:extLst>
                    <a:ext uri="{FF2B5EF4-FFF2-40B4-BE49-F238E27FC236}">
                      <a16:creationId xmlns:a16="http://schemas.microsoft.com/office/drawing/2014/main" id="{CE661E3C-4D84-9E4E-AB85-0090FB51FC41}"/>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Cube 98">
                  <a:extLst>
                    <a:ext uri="{FF2B5EF4-FFF2-40B4-BE49-F238E27FC236}">
                      <a16:creationId xmlns:a16="http://schemas.microsoft.com/office/drawing/2014/main" id="{05A6B61B-4548-E544-BE7C-2AA3C8D9115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68A14EE8-3A00-1A42-8214-4E1B8C9B8A39}"/>
                  </a:ext>
                </a:extLst>
              </p:cNvPr>
              <p:cNvGrpSpPr/>
              <p:nvPr/>
            </p:nvGrpSpPr>
            <p:grpSpPr>
              <a:xfrm>
                <a:off x="8626101" y="2322908"/>
                <a:ext cx="402110" cy="219021"/>
                <a:chOff x="7848878" y="4022302"/>
                <a:chExt cx="447327" cy="243650"/>
              </a:xfrm>
            </p:grpSpPr>
            <p:sp>
              <p:nvSpPr>
                <p:cNvPr id="96" name="Cube 95">
                  <a:extLst>
                    <a:ext uri="{FF2B5EF4-FFF2-40B4-BE49-F238E27FC236}">
                      <a16:creationId xmlns:a16="http://schemas.microsoft.com/office/drawing/2014/main" id="{D2F614A8-241F-4A41-B3E8-4EBD91BFE4BC}"/>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Cube 96">
                  <a:extLst>
                    <a:ext uri="{FF2B5EF4-FFF2-40B4-BE49-F238E27FC236}">
                      <a16:creationId xmlns:a16="http://schemas.microsoft.com/office/drawing/2014/main" id="{2ECC71E7-B9A9-F14B-8B50-D9FFFDF31E8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10" name="Straight Connector 109">
              <a:extLst>
                <a:ext uri="{FF2B5EF4-FFF2-40B4-BE49-F238E27FC236}">
                  <a16:creationId xmlns:a16="http://schemas.microsoft.com/office/drawing/2014/main" id="{E2F3A697-48C1-8C45-8D9C-30370D721C6A}"/>
                </a:ext>
              </a:extLst>
            </p:cNvPr>
            <p:cNvCxnSpPr>
              <a:cxnSpLocks/>
            </p:cNvCxnSpPr>
            <p:nvPr/>
          </p:nvCxnSpPr>
          <p:spPr bwMode="auto">
            <a:xfrm flipH="1">
              <a:off x="2524300" y="3139163"/>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1" name="Straight Connector 110">
              <a:extLst>
                <a:ext uri="{FF2B5EF4-FFF2-40B4-BE49-F238E27FC236}">
                  <a16:creationId xmlns:a16="http://schemas.microsoft.com/office/drawing/2014/main" id="{789300D8-0648-074E-8A43-060DE55A4179}"/>
                </a:ext>
              </a:extLst>
            </p:cNvPr>
            <p:cNvCxnSpPr>
              <a:cxnSpLocks/>
            </p:cNvCxnSpPr>
            <p:nvPr/>
          </p:nvCxnSpPr>
          <p:spPr bwMode="auto">
            <a:xfrm flipH="1">
              <a:off x="2524299" y="3210100"/>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12" name="Group 111">
              <a:extLst>
                <a:ext uri="{FF2B5EF4-FFF2-40B4-BE49-F238E27FC236}">
                  <a16:creationId xmlns:a16="http://schemas.microsoft.com/office/drawing/2014/main" id="{5502F559-4F37-5947-8E34-361A0A40EECB}"/>
                </a:ext>
              </a:extLst>
            </p:cNvPr>
            <p:cNvGrpSpPr/>
            <p:nvPr/>
          </p:nvGrpSpPr>
          <p:grpSpPr>
            <a:xfrm>
              <a:off x="2811486" y="3532157"/>
              <a:ext cx="306057" cy="182279"/>
              <a:chOff x="2238667" y="1509786"/>
              <a:chExt cx="425767" cy="751974"/>
            </a:xfrm>
          </p:grpSpPr>
          <p:sp>
            <p:nvSpPr>
              <p:cNvPr id="113" name="Arc 112">
                <a:extLst>
                  <a:ext uri="{FF2B5EF4-FFF2-40B4-BE49-F238E27FC236}">
                    <a16:creationId xmlns:a16="http://schemas.microsoft.com/office/drawing/2014/main" id="{A4745895-78B4-294B-BA57-C8DFFA0AB961}"/>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14" name="Triangle 113">
                <a:extLst>
                  <a:ext uri="{FF2B5EF4-FFF2-40B4-BE49-F238E27FC236}">
                    <a16:creationId xmlns:a16="http://schemas.microsoft.com/office/drawing/2014/main" id="{A2E3393D-9EB4-FF41-B434-07273B2CDD30}"/>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a:extLst>
                <a:ext uri="{FF2B5EF4-FFF2-40B4-BE49-F238E27FC236}">
                  <a16:creationId xmlns:a16="http://schemas.microsoft.com/office/drawing/2014/main" id="{8EE3CA33-3CAC-4847-A968-8B200BF8BB82}"/>
                </a:ext>
              </a:extLst>
            </p:cNvPr>
            <p:cNvGrpSpPr/>
            <p:nvPr/>
          </p:nvGrpSpPr>
          <p:grpSpPr>
            <a:xfrm>
              <a:off x="2589105" y="3702236"/>
              <a:ext cx="1166576" cy="382217"/>
              <a:chOff x="7596493" y="2104948"/>
              <a:chExt cx="1773566" cy="641527"/>
            </a:xfrm>
          </p:grpSpPr>
          <p:grpSp>
            <p:nvGrpSpPr>
              <p:cNvPr id="116" name="Group 115">
                <a:extLst>
                  <a:ext uri="{FF2B5EF4-FFF2-40B4-BE49-F238E27FC236}">
                    <a16:creationId xmlns:a16="http://schemas.microsoft.com/office/drawing/2014/main" id="{1D9352CA-94D5-614F-AA90-3BF0843538D4}"/>
                  </a:ext>
                </a:extLst>
              </p:cNvPr>
              <p:cNvGrpSpPr/>
              <p:nvPr/>
            </p:nvGrpSpPr>
            <p:grpSpPr>
              <a:xfrm>
                <a:off x="7626181" y="2133169"/>
                <a:ext cx="287242" cy="579066"/>
                <a:chOff x="2586743" y="1120028"/>
                <a:chExt cx="413559" cy="833712"/>
              </a:xfrm>
            </p:grpSpPr>
            <p:grpSp>
              <p:nvGrpSpPr>
                <p:cNvPr id="141" name="Group 140">
                  <a:extLst>
                    <a:ext uri="{FF2B5EF4-FFF2-40B4-BE49-F238E27FC236}">
                      <a16:creationId xmlns:a16="http://schemas.microsoft.com/office/drawing/2014/main" id="{CD3C2D34-AF76-6B47-A7F5-B2FDC2273BF2}"/>
                    </a:ext>
                  </a:extLst>
                </p:cNvPr>
                <p:cNvGrpSpPr/>
                <p:nvPr/>
              </p:nvGrpSpPr>
              <p:grpSpPr>
                <a:xfrm>
                  <a:off x="2586743" y="1766407"/>
                  <a:ext cx="413559" cy="187333"/>
                  <a:chOff x="2978898" y="4007224"/>
                  <a:chExt cx="631078" cy="181162"/>
                </a:xfrm>
              </p:grpSpPr>
              <p:cxnSp>
                <p:nvCxnSpPr>
                  <p:cNvPr id="144" name="Elbow Connector 143">
                    <a:extLst>
                      <a:ext uri="{FF2B5EF4-FFF2-40B4-BE49-F238E27FC236}">
                        <a16:creationId xmlns:a16="http://schemas.microsoft.com/office/drawing/2014/main" id="{FD863B4D-B55B-8044-9680-D02F4AC83120}"/>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45" name="Elbow Connector 144">
                    <a:extLst>
                      <a:ext uri="{FF2B5EF4-FFF2-40B4-BE49-F238E27FC236}">
                        <a16:creationId xmlns:a16="http://schemas.microsoft.com/office/drawing/2014/main" id="{D9AC61F2-11F7-D943-BF6F-1241B99DF2F5}"/>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42" name="Straight Connector 141">
                  <a:extLst>
                    <a:ext uri="{FF2B5EF4-FFF2-40B4-BE49-F238E27FC236}">
                      <a16:creationId xmlns:a16="http://schemas.microsoft.com/office/drawing/2014/main" id="{1443BBF3-C483-D945-B5EF-906914307BA6}"/>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F136D962-21B3-9548-9C64-C251817E2C8D}"/>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17" name="Straight Connector 116">
                <a:extLst>
                  <a:ext uri="{FF2B5EF4-FFF2-40B4-BE49-F238E27FC236}">
                    <a16:creationId xmlns:a16="http://schemas.microsoft.com/office/drawing/2014/main" id="{887EF785-9541-DC4E-90BA-97B487FB7048}"/>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8" name="Straight Connector 117">
                <a:extLst>
                  <a:ext uri="{FF2B5EF4-FFF2-40B4-BE49-F238E27FC236}">
                    <a16:creationId xmlns:a16="http://schemas.microsoft.com/office/drawing/2014/main" id="{2D99154C-82BD-1048-8F3F-FF1E12B32CB4}"/>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9" name="Straight Connector 118">
                <a:extLst>
                  <a:ext uri="{FF2B5EF4-FFF2-40B4-BE49-F238E27FC236}">
                    <a16:creationId xmlns:a16="http://schemas.microsoft.com/office/drawing/2014/main" id="{FEB44DE7-7A64-5F46-9D29-68EBF4380E3B}"/>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0" name="Straight Connector 119">
                <a:extLst>
                  <a:ext uri="{FF2B5EF4-FFF2-40B4-BE49-F238E27FC236}">
                    <a16:creationId xmlns:a16="http://schemas.microsoft.com/office/drawing/2014/main" id="{CF5CCF36-0C2D-664D-9570-E04C17E02969}"/>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1" name="Straight Connector 120">
                <a:extLst>
                  <a:ext uri="{FF2B5EF4-FFF2-40B4-BE49-F238E27FC236}">
                    <a16:creationId xmlns:a16="http://schemas.microsoft.com/office/drawing/2014/main" id="{2C11EDA0-4AE3-FB4F-BCFF-D414D2761D69}"/>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2" name="Straight Connector 121">
                <a:extLst>
                  <a:ext uri="{FF2B5EF4-FFF2-40B4-BE49-F238E27FC236}">
                    <a16:creationId xmlns:a16="http://schemas.microsoft.com/office/drawing/2014/main" id="{651F2D14-69C4-4F4D-A675-8C6167E83FC2}"/>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3" name="Straight Connector 122">
                <a:extLst>
                  <a:ext uri="{FF2B5EF4-FFF2-40B4-BE49-F238E27FC236}">
                    <a16:creationId xmlns:a16="http://schemas.microsoft.com/office/drawing/2014/main" id="{3A62D709-4642-7C4F-885B-9101AB79EAAC}"/>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24" name="Group 123">
                <a:extLst>
                  <a:ext uri="{FF2B5EF4-FFF2-40B4-BE49-F238E27FC236}">
                    <a16:creationId xmlns:a16="http://schemas.microsoft.com/office/drawing/2014/main" id="{7DA04E29-242D-034D-8C1F-F1A4183FA2FE}"/>
                  </a:ext>
                </a:extLst>
              </p:cNvPr>
              <p:cNvGrpSpPr/>
              <p:nvPr/>
            </p:nvGrpSpPr>
            <p:grpSpPr>
              <a:xfrm>
                <a:off x="9040145" y="2253171"/>
                <a:ext cx="287242" cy="442137"/>
                <a:chOff x="2586743" y="1317176"/>
                <a:chExt cx="413559" cy="636564"/>
              </a:xfrm>
            </p:grpSpPr>
            <p:grpSp>
              <p:nvGrpSpPr>
                <p:cNvPr id="136" name="Group 135">
                  <a:extLst>
                    <a:ext uri="{FF2B5EF4-FFF2-40B4-BE49-F238E27FC236}">
                      <a16:creationId xmlns:a16="http://schemas.microsoft.com/office/drawing/2014/main" id="{0292B3FE-3D95-B245-892A-55E38B7DC10C}"/>
                    </a:ext>
                  </a:extLst>
                </p:cNvPr>
                <p:cNvGrpSpPr/>
                <p:nvPr/>
              </p:nvGrpSpPr>
              <p:grpSpPr>
                <a:xfrm>
                  <a:off x="2586743" y="1766407"/>
                  <a:ext cx="413559" cy="187333"/>
                  <a:chOff x="2978898" y="4007224"/>
                  <a:chExt cx="631078" cy="181162"/>
                </a:xfrm>
              </p:grpSpPr>
              <p:cxnSp>
                <p:nvCxnSpPr>
                  <p:cNvPr id="139" name="Elbow Connector 138">
                    <a:extLst>
                      <a:ext uri="{FF2B5EF4-FFF2-40B4-BE49-F238E27FC236}">
                        <a16:creationId xmlns:a16="http://schemas.microsoft.com/office/drawing/2014/main" id="{E8C2B795-0A63-E04B-AFFF-D3B1A7E1F680}"/>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40" name="Elbow Connector 139">
                    <a:extLst>
                      <a:ext uri="{FF2B5EF4-FFF2-40B4-BE49-F238E27FC236}">
                        <a16:creationId xmlns:a16="http://schemas.microsoft.com/office/drawing/2014/main" id="{5AA38E03-4CD5-AF46-BE0F-B7B6614D902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37" name="Straight Connector 136">
                  <a:extLst>
                    <a:ext uri="{FF2B5EF4-FFF2-40B4-BE49-F238E27FC236}">
                      <a16:creationId xmlns:a16="http://schemas.microsoft.com/office/drawing/2014/main" id="{E8D13DBF-DA31-E444-B321-D9DF2D24871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BDE24772-6ED5-EB4E-9A83-B24762CB2095}"/>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25" name="Oval 124">
                <a:extLst>
                  <a:ext uri="{FF2B5EF4-FFF2-40B4-BE49-F238E27FC236}">
                    <a16:creationId xmlns:a16="http://schemas.microsoft.com/office/drawing/2014/main" id="{78610BE5-6A6F-7B43-80E4-61F63D5D6DE4}"/>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26" name="Oval 125">
                <a:extLst>
                  <a:ext uri="{FF2B5EF4-FFF2-40B4-BE49-F238E27FC236}">
                    <a16:creationId xmlns:a16="http://schemas.microsoft.com/office/drawing/2014/main" id="{8D3F9564-C989-C042-8A51-B3CBE97623C5}"/>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27" name="Oval 126">
                <a:extLst>
                  <a:ext uri="{FF2B5EF4-FFF2-40B4-BE49-F238E27FC236}">
                    <a16:creationId xmlns:a16="http://schemas.microsoft.com/office/drawing/2014/main" id="{216D59D3-90CB-F742-A6D0-8F31781BAFDD}"/>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28" name="Oval 127">
                <a:extLst>
                  <a:ext uri="{FF2B5EF4-FFF2-40B4-BE49-F238E27FC236}">
                    <a16:creationId xmlns:a16="http://schemas.microsoft.com/office/drawing/2014/main" id="{2A03692B-3116-7849-B218-3FF3BD5CC63F}"/>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29" name="Oval 128">
                <a:extLst>
                  <a:ext uri="{FF2B5EF4-FFF2-40B4-BE49-F238E27FC236}">
                    <a16:creationId xmlns:a16="http://schemas.microsoft.com/office/drawing/2014/main" id="{B91E04E4-5341-F14A-A3D9-BC139FF0BB0C}"/>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130" name="Group 129">
                <a:extLst>
                  <a:ext uri="{FF2B5EF4-FFF2-40B4-BE49-F238E27FC236}">
                    <a16:creationId xmlns:a16="http://schemas.microsoft.com/office/drawing/2014/main" id="{1F111B13-FB85-B049-A598-CC25FB588C09}"/>
                  </a:ext>
                </a:extLst>
              </p:cNvPr>
              <p:cNvGrpSpPr/>
              <p:nvPr/>
            </p:nvGrpSpPr>
            <p:grpSpPr>
              <a:xfrm>
                <a:off x="7996640" y="2323054"/>
                <a:ext cx="402110" cy="219021"/>
                <a:chOff x="7848878" y="4022302"/>
                <a:chExt cx="447327" cy="243650"/>
              </a:xfrm>
            </p:grpSpPr>
            <p:sp>
              <p:nvSpPr>
                <p:cNvPr id="134" name="Cube 133">
                  <a:extLst>
                    <a:ext uri="{FF2B5EF4-FFF2-40B4-BE49-F238E27FC236}">
                      <a16:creationId xmlns:a16="http://schemas.microsoft.com/office/drawing/2014/main" id="{1FA4DCBC-A4C8-D349-B71E-68BEAF9ADAB6}"/>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Cube 134">
                  <a:extLst>
                    <a:ext uri="{FF2B5EF4-FFF2-40B4-BE49-F238E27FC236}">
                      <a16:creationId xmlns:a16="http://schemas.microsoft.com/office/drawing/2014/main" id="{70625593-2D29-4643-93BF-94EE35C345F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1" name="Group 130">
                <a:extLst>
                  <a:ext uri="{FF2B5EF4-FFF2-40B4-BE49-F238E27FC236}">
                    <a16:creationId xmlns:a16="http://schemas.microsoft.com/office/drawing/2014/main" id="{E7D1869A-5852-154E-BB48-9BAEBE90E861}"/>
                  </a:ext>
                </a:extLst>
              </p:cNvPr>
              <p:cNvGrpSpPr/>
              <p:nvPr/>
            </p:nvGrpSpPr>
            <p:grpSpPr>
              <a:xfrm>
                <a:off x="8626101" y="2322908"/>
                <a:ext cx="402110" cy="219021"/>
                <a:chOff x="7848878" y="4022302"/>
                <a:chExt cx="447327" cy="243650"/>
              </a:xfrm>
            </p:grpSpPr>
            <p:sp>
              <p:nvSpPr>
                <p:cNvPr id="132" name="Cube 131">
                  <a:extLst>
                    <a:ext uri="{FF2B5EF4-FFF2-40B4-BE49-F238E27FC236}">
                      <a16:creationId xmlns:a16="http://schemas.microsoft.com/office/drawing/2014/main" id="{D3735F33-FD20-2846-9EA0-4E7E84A7B9EE}"/>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Cube 132">
                  <a:extLst>
                    <a:ext uri="{FF2B5EF4-FFF2-40B4-BE49-F238E27FC236}">
                      <a16:creationId xmlns:a16="http://schemas.microsoft.com/office/drawing/2014/main" id="{FA6A621F-0866-394E-BDF4-482276C0D196}"/>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46" name="Straight Connector 145">
              <a:extLst>
                <a:ext uri="{FF2B5EF4-FFF2-40B4-BE49-F238E27FC236}">
                  <a16:creationId xmlns:a16="http://schemas.microsoft.com/office/drawing/2014/main" id="{EF4B638F-D4A8-DD42-9E8A-ED990D04BE89}"/>
                </a:ext>
              </a:extLst>
            </p:cNvPr>
            <p:cNvCxnSpPr>
              <a:cxnSpLocks/>
            </p:cNvCxnSpPr>
            <p:nvPr/>
          </p:nvCxnSpPr>
          <p:spPr bwMode="auto">
            <a:xfrm flipH="1">
              <a:off x="2526375" y="3723203"/>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7" name="Straight Connector 146">
              <a:extLst>
                <a:ext uri="{FF2B5EF4-FFF2-40B4-BE49-F238E27FC236}">
                  <a16:creationId xmlns:a16="http://schemas.microsoft.com/office/drawing/2014/main" id="{18891C7C-2528-3144-9820-224C0B67E63C}"/>
                </a:ext>
              </a:extLst>
            </p:cNvPr>
            <p:cNvCxnSpPr>
              <a:cxnSpLocks/>
            </p:cNvCxnSpPr>
            <p:nvPr/>
          </p:nvCxnSpPr>
          <p:spPr bwMode="auto">
            <a:xfrm flipH="1">
              <a:off x="2526373" y="3794140"/>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8" name="Straight Connector 147">
              <a:extLst>
                <a:ext uri="{FF2B5EF4-FFF2-40B4-BE49-F238E27FC236}">
                  <a16:creationId xmlns:a16="http://schemas.microsoft.com/office/drawing/2014/main" id="{86709FC1-C946-F94C-B5CD-3A32CD2DD501}"/>
                </a:ext>
              </a:extLst>
            </p:cNvPr>
            <p:cNvCxnSpPr>
              <a:cxnSpLocks/>
            </p:cNvCxnSpPr>
            <p:nvPr/>
          </p:nvCxnSpPr>
          <p:spPr bwMode="auto">
            <a:xfrm>
              <a:off x="392589" y="2372915"/>
              <a:ext cx="0" cy="283743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9" name="Straight Connector 148">
              <a:extLst>
                <a:ext uri="{FF2B5EF4-FFF2-40B4-BE49-F238E27FC236}">
                  <a16:creationId xmlns:a16="http://schemas.microsoft.com/office/drawing/2014/main" id="{BD8CAB19-7B25-3744-8F7A-84AFD86554E8}"/>
                </a:ext>
              </a:extLst>
            </p:cNvPr>
            <p:cNvCxnSpPr>
              <a:cxnSpLocks/>
            </p:cNvCxnSpPr>
            <p:nvPr/>
          </p:nvCxnSpPr>
          <p:spPr bwMode="auto">
            <a:xfrm>
              <a:off x="1515337" y="2376101"/>
              <a:ext cx="0" cy="281733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0" name="Straight Connector 149">
              <a:extLst>
                <a:ext uri="{FF2B5EF4-FFF2-40B4-BE49-F238E27FC236}">
                  <a16:creationId xmlns:a16="http://schemas.microsoft.com/office/drawing/2014/main" id="{B185721F-ABC7-CA40-A2E2-DC49A5792455}"/>
                </a:ext>
              </a:extLst>
            </p:cNvPr>
            <p:cNvCxnSpPr>
              <a:cxnSpLocks/>
            </p:cNvCxnSpPr>
            <p:nvPr/>
          </p:nvCxnSpPr>
          <p:spPr bwMode="auto">
            <a:xfrm>
              <a:off x="941666" y="2408564"/>
              <a:ext cx="0" cy="256128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51" name="Group 150">
              <a:extLst>
                <a:ext uri="{FF2B5EF4-FFF2-40B4-BE49-F238E27FC236}">
                  <a16:creationId xmlns:a16="http://schemas.microsoft.com/office/drawing/2014/main" id="{A1927C40-5395-F141-878B-0E58B1EC96DF}"/>
                </a:ext>
              </a:extLst>
            </p:cNvPr>
            <p:cNvGrpSpPr/>
            <p:nvPr/>
          </p:nvGrpSpPr>
          <p:grpSpPr>
            <a:xfrm>
              <a:off x="371758" y="2496333"/>
              <a:ext cx="1166576" cy="382217"/>
              <a:chOff x="7596493" y="2104948"/>
              <a:chExt cx="1773566" cy="641527"/>
            </a:xfrm>
          </p:grpSpPr>
          <p:grpSp>
            <p:nvGrpSpPr>
              <p:cNvPr id="152" name="Group 151">
                <a:extLst>
                  <a:ext uri="{FF2B5EF4-FFF2-40B4-BE49-F238E27FC236}">
                    <a16:creationId xmlns:a16="http://schemas.microsoft.com/office/drawing/2014/main" id="{F3C5477B-4094-D641-8E30-C3342C08B58F}"/>
                  </a:ext>
                </a:extLst>
              </p:cNvPr>
              <p:cNvGrpSpPr/>
              <p:nvPr/>
            </p:nvGrpSpPr>
            <p:grpSpPr>
              <a:xfrm>
                <a:off x="7626181" y="2133169"/>
                <a:ext cx="287242" cy="579066"/>
                <a:chOff x="2586743" y="1120028"/>
                <a:chExt cx="413559" cy="833712"/>
              </a:xfrm>
            </p:grpSpPr>
            <p:grpSp>
              <p:nvGrpSpPr>
                <p:cNvPr id="177" name="Group 176">
                  <a:extLst>
                    <a:ext uri="{FF2B5EF4-FFF2-40B4-BE49-F238E27FC236}">
                      <a16:creationId xmlns:a16="http://schemas.microsoft.com/office/drawing/2014/main" id="{BB3E869A-93E0-1840-8FF2-E8BB31A3766F}"/>
                    </a:ext>
                  </a:extLst>
                </p:cNvPr>
                <p:cNvGrpSpPr/>
                <p:nvPr/>
              </p:nvGrpSpPr>
              <p:grpSpPr>
                <a:xfrm>
                  <a:off x="2586743" y="1766407"/>
                  <a:ext cx="413559" cy="187333"/>
                  <a:chOff x="2978898" y="4007224"/>
                  <a:chExt cx="631078" cy="181162"/>
                </a:xfrm>
              </p:grpSpPr>
              <p:cxnSp>
                <p:nvCxnSpPr>
                  <p:cNvPr id="180" name="Elbow Connector 179">
                    <a:extLst>
                      <a:ext uri="{FF2B5EF4-FFF2-40B4-BE49-F238E27FC236}">
                        <a16:creationId xmlns:a16="http://schemas.microsoft.com/office/drawing/2014/main" id="{FBA8D92B-A9B8-1A41-82A6-9DB6E51D6BD7}"/>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81" name="Elbow Connector 180">
                    <a:extLst>
                      <a:ext uri="{FF2B5EF4-FFF2-40B4-BE49-F238E27FC236}">
                        <a16:creationId xmlns:a16="http://schemas.microsoft.com/office/drawing/2014/main" id="{06E50F9F-2273-1F43-B43C-B8EDB714A63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78" name="Straight Connector 177">
                  <a:extLst>
                    <a:ext uri="{FF2B5EF4-FFF2-40B4-BE49-F238E27FC236}">
                      <a16:creationId xmlns:a16="http://schemas.microsoft.com/office/drawing/2014/main" id="{040EA35E-3338-E140-9C88-89B355F254E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79" name="Straight Connector 178">
                  <a:extLst>
                    <a:ext uri="{FF2B5EF4-FFF2-40B4-BE49-F238E27FC236}">
                      <a16:creationId xmlns:a16="http://schemas.microsoft.com/office/drawing/2014/main" id="{6DF5FED2-CD00-B64E-97BE-23E52EF633DA}"/>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53" name="Straight Connector 152">
                <a:extLst>
                  <a:ext uri="{FF2B5EF4-FFF2-40B4-BE49-F238E27FC236}">
                    <a16:creationId xmlns:a16="http://schemas.microsoft.com/office/drawing/2014/main" id="{E19820E3-F2EB-2242-BCA9-2A3307B75B63}"/>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4" name="Straight Connector 153">
                <a:extLst>
                  <a:ext uri="{FF2B5EF4-FFF2-40B4-BE49-F238E27FC236}">
                    <a16:creationId xmlns:a16="http://schemas.microsoft.com/office/drawing/2014/main" id="{D0CD529E-308C-B146-A264-61DD68798E8C}"/>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5" name="Straight Connector 154">
                <a:extLst>
                  <a:ext uri="{FF2B5EF4-FFF2-40B4-BE49-F238E27FC236}">
                    <a16:creationId xmlns:a16="http://schemas.microsoft.com/office/drawing/2014/main" id="{823BB8B2-DA12-7546-869F-C8AE3731FC65}"/>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6" name="Straight Connector 155">
                <a:extLst>
                  <a:ext uri="{FF2B5EF4-FFF2-40B4-BE49-F238E27FC236}">
                    <a16:creationId xmlns:a16="http://schemas.microsoft.com/office/drawing/2014/main" id="{BC9595C1-9B8F-C04E-BCEC-9E65E53BE5EC}"/>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7" name="Straight Connector 156">
                <a:extLst>
                  <a:ext uri="{FF2B5EF4-FFF2-40B4-BE49-F238E27FC236}">
                    <a16:creationId xmlns:a16="http://schemas.microsoft.com/office/drawing/2014/main" id="{1B5D3EE8-DFD6-0D4F-8A4A-EBB4E2A4D77E}"/>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8" name="Straight Connector 157">
                <a:extLst>
                  <a:ext uri="{FF2B5EF4-FFF2-40B4-BE49-F238E27FC236}">
                    <a16:creationId xmlns:a16="http://schemas.microsoft.com/office/drawing/2014/main" id="{7636FB18-5D79-FF40-8A3B-B2A1F6D332BD}"/>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9" name="Straight Connector 158">
                <a:extLst>
                  <a:ext uri="{FF2B5EF4-FFF2-40B4-BE49-F238E27FC236}">
                    <a16:creationId xmlns:a16="http://schemas.microsoft.com/office/drawing/2014/main" id="{304D9A40-733A-5C4A-A857-C7FAE39FD900}"/>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60" name="Group 159">
                <a:extLst>
                  <a:ext uri="{FF2B5EF4-FFF2-40B4-BE49-F238E27FC236}">
                    <a16:creationId xmlns:a16="http://schemas.microsoft.com/office/drawing/2014/main" id="{C8FE6D6D-032B-D944-8BEF-92E9C74AAFB9}"/>
                  </a:ext>
                </a:extLst>
              </p:cNvPr>
              <p:cNvGrpSpPr/>
              <p:nvPr/>
            </p:nvGrpSpPr>
            <p:grpSpPr>
              <a:xfrm>
                <a:off x="9040145" y="2253171"/>
                <a:ext cx="287242" cy="442137"/>
                <a:chOff x="2586743" y="1317176"/>
                <a:chExt cx="413559" cy="636564"/>
              </a:xfrm>
            </p:grpSpPr>
            <p:grpSp>
              <p:nvGrpSpPr>
                <p:cNvPr id="172" name="Group 171">
                  <a:extLst>
                    <a:ext uri="{FF2B5EF4-FFF2-40B4-BE49-F238E27FC236}">
                      <a16:creationId xmlns:a16="http://schemas.microsoft.com/office/drawing/2014/main" id="{3C296B07-05CA-F840-8CF1-53D991D3A24D}"/>
                    </a:ext>
                  </a:extLst>
                </p:cNvPr>
                <p:cNvGrpSpPr/>
                <p:nvPr/>
              </p:nvGrpSpPr>
              <p:grpSpPr>
                <a:xfrm>
                  <a:off x="2586743" y="1766407"/>
                  <a:ext cx="413559" cy="187333"/>
                  <a:chOff x="2978898" y="4007224"/>
                  <a:chExt cx="631078" cy="181162"/>
                </a:xfrm>
              </p:grpSpPr>
              <p:cxnSp>
                <p:nvCxnSpPr>
                  <p:cNvPr id="175" name="Elbow Connector 174">
                    <a:extLst>
                      <a:ext uri="{FF2B5EF4-FFF2-40B4-BE49-F238E27FC236}">
                        <a16:creationId xmlns:a16="http://schemas.microsoft.com/office/drawing/2014/main" id="{4080B377-7CFA-B244-8F1C-5FA54FB2B36E}"/>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76" name="Elbow Connector 175">
                    <a:extLst>
                      <a:ext uri="{FF2B5EF4-FFF2-40B4-BE49-F238E27FC236}">
                        <a16:creationId xmlns:a16="http://schemas.microsoft.com/office/drawing/2014/main" id="{F969285D-A414-8948-88E7-F97ED4EDEB76}"/>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73" name="Straight Connector 172">
                  <a:extLst>
                    <a:ext uri="{FF2B5EF4-FFF2-40B4-BE49-F238E27FC236}">
                      <a16:creationId xmlns:a16="http://schemas.microsoft.com/office/drawing/2014/main" id="{AA35BDEF-D8EA-5246-94AE-B7C7A1CA914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74" name="Straight Connector 173">
                  <a:extLst>
                    <a:ext uri="{FF2B5EF4-FFF2-40B4-BE49-F238E27FC236}">
                      <a16:creationId xmlns:a16="http://schemas.microsoft.com/office/drawing/2014/main" id="{4C262903-13C4-0641-B997-CFE74893178A}"/>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61" name="Oval 160">
                <a:extLst>
                  <a:ext uri="{FF2B5EF4-FFF2-40B4-BE49-F238E27FC236}">
                    <a16:creationId xmlns:a16="http://schemas.microsoft.com/office/drawing/2014/main" id="{9619D350-A8F1-9C49-9144-B6A3AE05378E}"/>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62" name="Oval 161">
                <a:extLst>
                  <a:ext uri="{FF2B5EF4-FFF2-40B4-BE49-F238E27FC236}">
                    <a16:creationId xmlns:a16="http://schemas.microsoft.com/office/drawing/2014/main" id="{EF1755C8-2398-3043-B023-EB12E3446646}"/>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63" name="Oval 162">
                <a:extLst>
                  <a:ext uri="{FF2B5EF4-FFF2-40B4-BE49-F238E27FC236}">
                    <a16:creationId xmlns:a16="http://schemas.microsoft.com/office/drawing/2014/main" id="{3584004F-3E92-EA46-BECA-FCFE9D163914}"/>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64" name="Oval 163">
                <a:extLst>
                  <a:ext uri="{FF2B5EF4-FFF2-40B4-BE49-F238E27FC236}">
                    <a16:creationId xmlns:a16="http://schemas.microsoft.com/office/drawing/2014/main" id="{5F242E2B-6669-2142-AFA9-1BA09A986415}"/>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65" name="Oval 164">
                <a:extLst>
                  <a:ext uri="{FF2B5EF4-FFF2-40B4-BE49-F238E27FC236}">
                    <a16:creationId xmlns:a16="http://schemas.microsoft.com/office/drawing/2014/main" id="{129F4790-8D06-9B41-B180-A9168CE6C205}"/>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166" name="Group 165">
                <a:extLst>
                  <a:ext uri="{FF2B5EF4-FFF2-40B4-BE49-F238E27FC236}">
                    <a16:creationId xmlns:a16="http://schemas.microsoft.com/office/drawing/2014/main" id="{EE80F9AD-4728-7D48-A4F8-6825C69D896A}"/>
                  </a:ext>
                </a:extLst>
              </p:cNvPr>
              <p:cNvGrpSpPr/>
              <p:nvPr/>
            </p:nvGrpSpPr>
            <p:grpSpPr>
              <a:xfrm>
                <a:off x="7996640" y="2323054"/>
                <a:ext cx="402110" cy="219021"/>
                <a:chOff x="7848878" y="4022302"/>
                <a:chExt cx="447327" cy="243650"/>
              </a:xfrm>
            </p:grpSpPr>
            <p:sp>
              <p:nvSpPr>
                <p:cNvPr id="170" name="Cube 169">
                  <a:extLst>
                    <a:ext uri="{FF2B5EF4-FFF2-40B4-BE49-F238E27FC236}">
                      <a16:creationId xmlns:a16="http://schemas.microsoft.com/office/drawing/2014/main" id="{3C593769-AF19-5F4B-81F5-05A6ECE16B5F}"/>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Cube 170">
                  <a:extLst>
                    <a:ext uri="{FF2B5EF4-FFF2-40B4-BE49-F238E27FC236}">
                      <a16:creationId xmlns:a16="http://schemas.microsoft.com/office/drawing/2014/main" id="{F7778388-2972-0546-9202-DE18938FB9E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7" name="Group 166">
                <a:extLst>
                  <a:ext uri="{FF2B5EF4-FFF2-40B4-BE49-F238E27FC236}">
                    <a16:creationId xmlns:a16="http://schemas.microsoft.com/office/drawing/2014/main" id="{7B94F651-66A0-9141-AB74-28502DEA6AC5}"/>
                  </a:ext>
                </a:extLst>
              </p:cNvPr>
              <p:cNvGrpSpPr/>
              <p:nvPr/>
            </p:nvGrpSpPr>
            <p:grpSpPr>
              <a:xfrm>
                <a:off x="8626101" y="2322908"/>
                <a:ext cx="402110" cy="219021"/>
                <a:chOff x="7848878" y="4022302"/>
                <a:chExt cx="447327" cy="243650"/>
              </a:xfrm>
            </p:grpSpPr>
            <p:sp>
              <p:nvSpPr>
                <p:cNvPr id="168" name="Cube 167">
                  <a:extLst>
                    <a:ext uri="{FF2B5EF4-FFF2-40B4-BE49-F238E27FC236}">
                      <a16:creationId xmlns:a16="http://schemas.microsoft.com/office/drawing/2014/main" id="{4DA1A7FC-3B47-D842-98BF-84AA93C27D82}"/>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Cube 168">
                  <a:extLst>
                    <a:ext uri="{FF2B5EF4-FFF2-40B4-BE49-F238E27FC236}">
                      <a16:creationId xmlns:a16="http://schemas.microsoft.com/office/drawing/2014/main" id="{0ABCAF5A-92C0-AE4D-B5D5-F8E6CA3417D6}"/>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82" name="Straight Connector 181">
              <a:extLst>
                <a:ext uri="{FF2B5EF4-FFF2-40B4-BE49-F238E27FC236}">
                  <a16:creationId xmlns:a16="http://schemas.microsoft.com/office/drawing/2014/main" id="{71585A68-4FA2-FC4F-81B5-9622C35B758E}"/>
                </a:ext>
              </a:extLst>
            </p:cNvPr>
            <p:cNvCxnSpPr>
              <a:cxnSpLocks/>
            </p:cNvCxnSpPr>
            <p:nvPr/>
          </p:nvCxnSpPr>
          <p:spPr bwMode="auto">
            <a:xfrm flipH="1">
              <a:off x="309027" y="2517300"/>
              <a:ext cx="128012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83" name="Group 182">
              <a:extLst>
                <a:ext uri="{FF2B5EF4-FFF2-40B4-BE49-F238E27FC236}">
                  <a16:creationId xmlns:a16="http://schemas.microsoft.com/office/drawing/2014/main" id="{4D6905BD-71FB-6F40-AF98-971B570CDE2C}"/>
                </a:ext>
              </a:extLst>
            </p:cNvPr>
            <p:cNvGrpSpPr/>
            <p:nvPr/>
          </p:nvGrpSpPr>
          <p:grpSpPr>
            <a:xfrm flipH="1">
              <a:off x="1007430" y="2907844"/>
              <a:ext cx="335957" cy="182279"/>
              <a:chOff x="2238667" y="1509786"/>
              <a:chExt cx="425767" cy="751974"/>
            </a:xfrm>
          </p:grpSpPr>
          <p:sp>
            <p:nvSpPr>
              <p:cNvPr id="184" name="Arc 183">
                <a:extLst>
                  <a:ext uri="{FF2B5EF4-FFF2-40B4-BE49-F238E27FC236}">
                    <a16:creationId xmlns:a16="http://schemas.microsoft.com/office/drawing/2014/main" id="{1635D81D-03A4-0549-AAD5-7C567E8F0FE4}"/>
                  </a:ext>
                </a:extLst>
              </p:cNvPr>
              <p:cNvSpPr/>
              <p:nvPr/>
            </p:nvSpPr>
            <p:spPr>
              <a:xfrm>
                <a:off x="2238667" y="1509786"/>
                <a:ext cx="395618" cy="751974"/>
              </a:xfrm>
              <a:prstGeom prst="arc">
                <a:avLst>
                  <a:gd name="adj1" fmla="val 15781313"/>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85" name="Triangle 184">
                <a:extLst>
                  <a:ext uri="{FF2B5EF4-FFF2-40B4-BE49-F238E27FC236}">
                    <a16:creationId xmlns:a16="http://schemas.microsoft.com/office/drawing/2014/main" id="{A6CA33D2-E010-A94A-A9EF-43B96BCE429C}"/>
                  </a:ext>
                </a:extLst>
              </p:cNvPr>
              <p:cNvSpPr/>
              <p:nvPr/>
            </p:nvSpPr>
            <p:spPr>
              <a:xfrm rot="10800000">
                <a:off x="2607321" y="1885775"/>
                <a:ext cx="57113" cy="75705"/>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6" name="Straight Connector 185">
              <a:extLst>
                <a:ext uri="{FF2B5EF4-FFF2-40B4-BE49-F238E27FC236}">
                  <a16:creationId xmlns:a16="http://schemas.microsoft.com/office/drawing/2014/main" id="{8A58C3F1-6442-2241-AB20-234599B0A32F}"/>
                </a:ext>
              </a:extLst>
            </p:cNvPr>
            <p:cNvCxnSpPr>
              <a:cxnSpLocks/>
            </p:cNvCxnSpPr>
            <p:nvPr/>
          </p:nvCxnSpPr>
          <p:spPr bwMode="auto">
            <a:xfrm flipH="1">
              <a:off x="309026" y="2588237"/>
              <a:ext cx="1254303" cy="0"/>
            </a:xfrm>
            <a:prstGeom prst="line">
              <a:avLst/>
            </a:prstGeom>
            <a:ln w="190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87" name="TextBox 186">
              <a:extLst>
                <a:ext uri="{FF2B5EF4-FFF2-40B4-BE49-F238E27FC236}">
                  <a16:creationId xmlns:a16="http://schemas.microsoft.com/office/drawing/2014/main" id="{3F79F63C-04C6-C946-B0FB-D55417BCFA37}"/>
                </a:ext>
              </a:extLst>
            </p:cNvPr>
            <p:cNvSpPr txBox="1"/>
            <p:nvPr/>
          </p:nvSpPr>
          <p:spPr>
            <a:xfrm>
              <a:off x="1535835" y="2488426"/>
              <a:ext cx="918228" cy="307777"/>
            </a:xfrm>
            <a:prstGeom prst="rect">
              <a:avLst/>
            </a:prstGeom>
            <a:noFill/>
          </p:spPr>
          <p:txBody>
            <a:bodyPr wrap="square" rtlCol="0">
              <a:spAutoFit/>
            </a:bodyPr>
            <a:lstStyle/>
            <a:p>
              <a:pPr algn="ctr"/>
              <a:r>
                <a:rPr lang="en-US" sz="1400" b="1" i="1" dirty="0"/>
                <a:t>WL</a:t>
              </a:r>
              <a:r>
                <a:rPr lang="en-US" sz="1400" b="1" i="1" baseline="30000" dirty="0"/>
                <a:t>--</a:t>
              </a:r>
              <a:r>
                <a:rPr lang="en-US" sz="1400" b="1" i="1" baseline="-25000" dirty="0"/>
                <a:t>NOR</a:t>
              </a:r>
            </a:p>
          </p:txBody>
        </p:sp>
        <p:grpSp>
          <p:nvGrpSpPr>
            <p:cNvPr id="188" name="Group 187">
              <a:extLst>
                <a:ext uri="{FF2B5EF4-FFF2-40B4-BE49-F238E27FC236}">
                  <a16:creationId xmlns:a16="http://schemas.microsoft.com/office/drawing/2014/main" id="{50CAFC57-5950-F245-A322-2536376956E3}"/>
                </a:ext>
              </a:extLst>
            </p:cNvPr>
            <p:cNvGrpSpPr/>
            <p:nvPr/>
          </p:nvGrpSpPr>
          <p:grpSpPr>
            <a:xfrm>
              <a:off x="373982" y="3122246"/>
              <a:ext cx="1166576" cy="382217"/>
              <a:chOff x="7596493" y="2104948"/>
              <a:chExt cx="1773566" cy="641527"/>
            </a:xfrm>
          </p:grpSpPr>
          <p:grpSp>
            <p:nvGrpSpPr>
              <p:cNvPr id="189" name="Group 188">
                <a:extLst>
                  <a:ext uri="{FF2B5EF4-FFF2-40B4-BE49-F238E27FC236}">
                    <a16:creationId xmlns:a16="http://schemas.microsoft.com/office/drawing/2014/main" id="{6AA677EC-EB85-8C4C-91D7-A33E9938D685}"/>
                  </a:ext>
                </a:extLst>
              </p:cNvPr>
              <p:cNvGrpSpPr/>
              <p:nvPr/>
            </p:nvGrpSpPr>
            <p:grpSpPr>
              <a:xfrm>
                <a:off x="7626181" y="2133169"/>
                <a:ext cx="287242" cy="579066"/>
                <a:chOff x="2586743" y="1120028"/>
                <a:chExt cx="413559" cy="833712"/>
              </a:xfrm>
            </p:grpSpPr>
            <p:grpSp>
              <p:nvGrpSpPr>
                <p:cNvPr id="214" name="Group 213">
                  <a:extLst>
                    <a:ext uri="{FF2B5EF4-FFF2-40B4-BE49-F238E27FC236}">
                      <a16:creationId xmlns:a16="http://schemas.microsoft.com/office/drawing/2014/main" id="{57102442-D53A-DA43-AF82-7C44D9C85EFF}"/>
                    </a:ext>
                  </a:extLst>
                </p:cNvPr>
                <p:cNvGrpSpPr/>
                <p:nvPr/>
              </p:nvGrpSpPr>
              <p:grpSpPr>
                <a:xfrm>
                  <a:off x="2586743" y="1766407"/>
                  <a:ext cx="413559" cy="187333"/>
                  <a:chOff x="2978898" y="4007224"/>
                  <a:chExt cx="631078" cy="181162"/>
                </a:xfrm>
              </p:grpSpPr>
              <p:cxnSp>
                <p:nvCxnSpPr>
                  <p:cNvPr id="217" name="Elbow Connector 216">
                    <a:extLst>
                      <a:ext uri="{FF2B5EF4-FFF2-40B4-BE49-F238E27FC236}">
                        <a16:creationId xmlns:a16="http://schemas.microsoft.com/office/drawing/2014/main" id="{0FC2FB45-69B8-9445-9EF5-5C0699D9D86E}"/>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18" name="Elbow Connector 217">
                    <a:extLst>
                      <a:ext uri="{FF2B5EF4-FFF2-40B4-BE49-F238E27FC236}">
                        <a16:creationId xmlns:a16="http://schemas.microsoft.com/office/drawing/2014/main" id="{B8A77D1D-F6B3-994C-91DD-3666BFB5B2A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15" name="Straight Connector 214">
                  <a:extLst>
                    <a:ext uri="{FF2B5EF4-FFF2-40B4-BE49-F238E27FC236}">
                      <a16:creationId xmlns:a16="http://schemas.microsoft.com/office/drawing/2014/main" id="{3CA12912-A380-C449-974A-ECD41D3F0218}"/>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16" name="Straight Connector 215">
                  <a:extLst>
                    <a:ext uri="{FF2B5EF4-FFF2-40B4-BE49-F238E27FC236}">
                      <a16:creationId xmlns:a16="http://schemas.microsoft.com/office/drawing/2014/main" id="{BA39112A-A53F-564E-B3DB-45B5AAE9B5E4}"/>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90" name="Straight Connector 189">
                <a:extLst>
                  <a:ext uri="{FF2B5EF4-FFF2-40B4-BE49-F238E27FC236}">
                    <a16:creationId xmlns:a16="http://schemas.microsoft.com/office/drawing/2014/main" id="{DFA5686C-950D-974B-86B2-61AFAFE6DAE2}"/>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1" name="Straight Connector 190">
                <a:extLst>
                  <a:ext uri="{FF2B5EF4-FFF2-40B4-BE49-F238E27FC236}">
                    <a16:creationId xmlns:a16="http://schemas.microsoft.com/office/drawing/2014/main" id="{4DCB72D5-FDAE-174C-9CD6-F46C415807B2}"/>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2" name="Straight Connector 191">
                <a:extLst>
                  <a:ext uri="{FF2B5EF4-FFF2-40B4-BE49-F238E27FC236}">
                    <a16:creationId xmlns:a16="http://schemas.microsoft.com/office/drawing/2014/main" id="{DFB15088-4804-2844-AD85-895B0D45D1FD}"/>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3" name="Straight Connector 192">
                <a:extLst>
                  <a:ext uri="{FF2B5EF4-FFF2-40B4-BE49-F238E27FC236}">
                    <a16:creationId xmlns:a16="http://schemas.microsoft.com/office/drawing/2014/main" id="{D46DC278-2DA5-DC48-91C2-5455210DD2D4}"/>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4" name="Straight Connector 193">
                <a:extLst>
                  <a:ext uri="{FF2B5EF4-FFF2-40B4-BE49-F238E27FC236}">
                    <a16:creationId xmlns:a16="http://schemas.microsoft.com/office/drawing/2014/main" id="{CD8E49A9-27FC-474A-AA27-DBF7A3B78BE8}"/>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5" name="Straight Connector 194">
                <a:extLst>
                  <a:ext uri="{FF2B5EF4-FFF2-40B4-BE49-F238E27FC236}">
                    <a16:creationId xmlns:a16="http://schemas.microsoft.com/office/drawing/2014/main" id="{0CBC0C8D-95CA-844D-886D-6326EA2A716B}"/>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6" name="Straight Connector 195">
                <a:extLst>
                  <a:ext uri="{FF2B5EF4-FFF2-40B4-BE49-F238E27FC236}">
                    <a16:creationId xmlns:a16="http://schemas.microsoft.com/office/drawing/2014/main" id="{33B599D0-F4C4-214F-8D84-2297EB5CDD32}"/>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97" name="Group 196">
                <a:extLst>
                  <a:ext uri="{FF2B5EF4-FFF2-40B4-BE49-F238E27FC236}">
                    <a16:creationId xmlns:a16="http://schemas.microsoft.com/office/drawing/2014/main" id="{2C2366C6-8457-0E45-8321-A121A6C99A81}"/>
                  </a:ext>
                </a:extLst>
              </p:cNvPr>
              <p:cNvGrpSpPr/>
              <p:nvPr/>
            </p:nvGrpSpPr>
            <p:grpSpPr>
              <a:xfrm>
                <a:off x="9040145" y="2253171"/>
                <a:ext cx="287242" cy="442137"/>
                <a:chOff x="2586743" y="1317176"/>
                <a:chExt cx="413559" cy="636564"/>
              </a:xfrm>
            </p:grpSpPr>
            <p:grpSp>
              <p:nvGrpSpPr>
                <p:cNvPr id="209" name="Group 208">
                  <a:extLst>
                    <a:ext uri="{FF2B5EF4-FFF2-40B4-BE49-F238E27FC236}">
                      <a16:creationId xmlns:a16="http://schemas.microsoft.com/office/drawing/2014/main" id="{2AAF63BE-38DF-204D-AF54-0079030ED771}"/>
                    </a:ext>
                  </a:extLst>
                </p:cNvPr>
                <p:cNvGrpSpPr/>
                <p:nvPr/>
              </p:nvGrpSpPr>
              <p:grpSpPr>
                <a:xfrm>
                  <a:off x="2586743" y="1766407"/>
                  <a:ext cx="413559" cy="187333"/>
                  <a:chOff x="2978898" y="4007224"/>
                  <a:chExt cx="631078" cy="181162"/>
                </a:xfrm>
              </p:grpSpPr>
              <p:cxnSp>
                <p:nvCxnSpPr>
                  <p:cNvPr id="212" name="Elbow Connector 211">
                    <a:extLst>
                      <a:ext uri="{FF2B5EF4-FFF2-40B4-BE49-F238E27FC236}">
                        <a16:creationId xmlns:a16="http://schemas.microsoft.com/office/drawing/2014/main" id="{1653284A-5772-C249-B3F0-91A4301C6482}"/>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13" name="Elbow Connector 212">
                    <a:extLst>
                      <a:ext uri="{FF2B5EF4-FFF2-40B4-BE49-F238E27FC236}">
                        <a16:creationId xmlns:a16="http://schemas.microsoft.com/office/drawing/2014/main" id="{5724E819-C851-3149-8BEF-D726403EA7A8}"/>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10" name="Straight Connector 209">
                  <a:extLst>
                    <a:ext uri="{FF2B5EF4-FFF2-40B4-BE49-F238E27FC236}">
                      <a16:creationId xmlns:a16="http://schemas.microsoft.com/office/drawing/2014/main" id="{B23FF448-143A-5F4E-B4F8-EF94B7903FC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0A7F9075-7048-E14F-9F08-B0CF42721579}"/>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98" name="Oval 197">
                <a:extLst>
                  <a:ext uri="{FF2B5EF4-FFF2-40B4-BE49-F238E27FC236}">
                    <a16:creationId xmlns:a16="http://schemas.microsoft.com/office/drawing/2014/main" id="{BD3CC7A5-6EB6-1A46-BCCA-5198192CA4D1}"/>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99" name="Oval 198">
                <a:extLst>
                  <a:ext uri="{FF2B5EF4-FFF2-40B4-BE49-F238E27FC236}">
                    <a16:creationId xmlns:a16="http://schemas.microsoft.com/office/drawing/2014/main" id="{DA0B4999-40DC-7F48-967F-F22CF2F1CFCC}"/>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00" name="Oval 199">
                <a:extLst>
                  <a:ext uri="{FF2B5EF4-FFF2-40B4-BE49-F238E27FC236}">
                    <a16:creationId xmlns:a16="http://schemas.microsoft.com/office/drawing/2014/main" id="{2FA72F0E-5B8B-824F-8C02-27B022DC467A}"/>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01" name="Oval 200">
                <a:extLst>
                  <a:ext uri="{FF2B5EF4-FFF2-40B4-BE49-F238E27FC236}">
                    <a16:creationId xmlns:a16="http://schemas.microsoft.com/office/drawing/2014/main" id="{3874D49D-66B0-B34A-A15A-5A776FA70E80}"/>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02" name="Oval 201">
                <a:extLst>
                  <a:ext uri="{FF2B5EF4-FFF2-40B4-BE49-F238E27FC236}">
                    <a16:creationId xmlns:a16="http://schemas.microsoft.com/office/drawing/2014/main" id="{5CCAA6BD-FCA6-374A-9733-8C7CE55D107A}"/>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03" name="Group 202">
                <a:extLst>
                  <a:ext uri="{FF2B5EF4-FFF2-40B4-BE49-F238E27FC236}">
                    <a16:creationId xmlns:a16="http://schemas.microsoft.com/office/drawing/2014/main" id="{CDCF72C6-B410-1A4E-92E4-D5154DB12F10}"/>
                  </a:ext>
                </a:extLst>
              </p:cNvPr>
              <p:cNvGrpSpPr/>
              <p:nvPr/>
            </p:nvGrpSpPr>
            <p:grpSpPr>
              <a:xfrm>
                <a:off x="7996640" y="2323054"/>
                <a:ext cx="402110" cy="219021"/>
                <a:chOff x="7848878" y="4022302"/>
                <a:chExt cx="447327" cy="243650"/>
              </a:xfrm>
            </p:grpSpPr>
            <p:sp>
              <p:nvSpPr>
                <p:cNvPr id="207" name="Cube 206">
                  <a:extLst>
                    <a:ext uri="{FF2B5EF4-FFF2-40B4-BE49-F238E27FC236}">
                      <a16:creationId xmlns:a16="http://schemas.microsoft.com/office/drawing/2014/main" id="{509C7421-54A0-5D41-B800-0A1D7D1C0842}"/>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Cube 207">
                  <a:extLst>
                    <a:ext uri="{FF2B5EF4-FFF2-40B4-BE49-F238E27FC236}">
                      <a16:creationId xmlns:a16="http://schemas.microsoft.com/office/drawing/2014/main" id="{B7F6F6EA-8BCB-724F-A4F6-CA052D46FF7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4" name="Group 203">
                <a:extLst>
                  <a:ext uri="{FF2B5EF4-FFF2-40B4-BE49-F238E27FC236}">
                    <a16:creationId xmlns:a16="http://schemas.microsoft.com/office/drawing/2014/main" id="{268565E7-F94A-F040-9E87-935B586CE5AE}"/>
                  </a:ext>
                </a:extLst>
              </p:cNvPr>
              <p:cNvGrpSpPr/>
              <p:nvPr/>
            </p:nvGrpSpPr>
            <p:grpSpPr>
              <a:xfrm>
                <a:off x="8626101" y="2322908"/>
                <a:ext cx="402110" cy="219021"/>
                <a:chOff x="7848878" y="4022302"/>
                <a:chExt cx="447327" cy="243650"/>
              </a:xfrm>
            </p:grpSpPr>
            <p:sp>
              <p:nvSpPr>
                <p:cNvPr id="205" name="Cube 204">
                  <a:extLst>
                    <a:ext uri="{FF2B5EF4-FFF2-40B4-BE49-F238E27FC236}">
                      <a16:creationId xmlns:a16="http://schemas.microsoft.com/office/drawing/2014/main" id="{180AA2BA-2BFA-B449-887B-AACB33D626F1}"/>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Cube 205">
                  <a:extLst>
                    <a:ext uri="{FF2B5EF4-FFF2-40B4-BE49-F238E27FC236}">
                      <a16:creationId xmlns:a16="http://schemas.microsoft.com/office/drawing/2014/main" id="{4468C5E4-E06A-9743-8032-41D704EA9CB7}"/>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219" name="Straight Connector 218">
              <a:extLst>
                <a:ext uri="{FF2B5EF4-FFF2-40B4-BE49-F238E27FC236}">
                  <a16:creationId xmlns:a16="http://schemas.microsoft.com/office/drawing/2014/main" id="{47D611D2-9E16-994B-B44A-DB916DFDE42D}"/>
                </a:ext>
              </a:extLst>
            </p:cNvPr>
            <p:cNvCxnSpPr>
              <a:cxnSpLocks/>
            </p:cNvCxnSpPr>
            <p:nvPr/>
          </p:nvCxnSpPr>
          <p:spPr bwMode="auto">
            <a:xfrm flipH="1">
              <a:off x="311251" y="3143213"/>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0" name="Straight Connector 219">
              <a:extLst>
                <a:ext uri="{FF2B5EF4-FFF2-40B4-BE49-F238E27FC236}">
                  <a16:creationId xmlns:a16="http://schemas.microsoft.com/office/drawing/2014/main" id="{4215666D-ED71-5E4A-BFC6-EE924CBB8DC9}"/>
                </a:ext>
              </a:extLst>
            </p:cNvPr>
            <p:cNvCxnSpPr>
              <a:cxnSpLocks/>
            </p:cNvCxnSpPr>
            <p:nvPr/>
          </p:nvCxnSpPr>
          <p:spPr bwMode="auto">
            <a:xfrm flipH="1">
              <a:off x="311250" y="3214150"/>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21" name="Group 220">
              <a:extLst>
                <a:ext uri="{FF2B5EF4-FFF2-40B4-BE49-F238E27FC236}">
                  <a16:creationId xmlns:a16="http://schemas.microsoft.com/office/drawing/2014/main" id="{B6482850-F68B-3743-903E-5D2739350602}"/>
                </a:ext>
              </a:extLst>
            </p:cNvPr>
            <p:cNvGrpSpPr/>
            <p:nvPr/>
          </p:nvGrpSpPr>
          <p:grpSpPr>
            <a:xfrm>
              <a:off x="598434" y="3536207"/>
              <a:ext cx="303567" cy="182279"/>
              <a:chOff x="2238667" y="1509786"/>
              <a:chExt cx="425767" cy="751974"/>
            </a:xfrm>
          </p:grpSpPr>
          <p:sp>
            <p:nvSpPr>
              <p:cNvPr id="222" name="Arc 221">
                <a:extLst>
                  <a:ext uri="{FF2B5EF4-FFF2-40B4-BE49-F238E27FC236}">
                    <a16:creationId xmlns:a16="http://schemas.microsoft.com/office/drawing/2014/main" id="{8E4E298E-DB93-0942-B497-C33064E7C4F1}"/>
                  </a:ext>
                </a:extLst>
              </p:cNvPr>
              <p:cNvSpPr/>
              <p:nvPr/>
            </p:nvSpPr>
            <p:spPr>
              <a:xfrm>
                <a:off x="2238667" y="1509786"/>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223" name="Triangle 222">
                <a:extLst>
                  <a:ext uri="{FF2B5EF4-FFF2-40B4-BE49-F238E27FC236}">
                    <a16:creationId xmlns:a16="http://schemas.microsoft.com/office/drawing/2014/main" id="{50001DE0-71AC-0B47-BF16-CDDDCE1C4B26}"/>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4" name="Group 223">
              <a:extLst>
                <a:ext uri="{FF2B5EF4-FFF2-40B4-BE49-F238E27FC236}">
                  <a16:creationId xmlns:a16="http://schemas.microsoft.com/office/drawing/2014/main" id="{3C80FD55-FF4F-B94D-9EDB-D50E527764FB}"/>
                </a:ext>
              </a:extLst>
            </p:cNvPr>
            <p:cNvGrpSpPr/>
            <p:nvPr/>
          </p:nvGrpSpPr>
          <p:grpSpPr>
            <a:xfrm>
              <a:off x="376056" y="3706286"/>
              <a:ext cx="1166576" cy="382217"/>
              <a:chOff x="7596493" y="2104948"/>
              <a:chExt cx="1773566" cy="641527"/>
            </a:xfrm>
          </p:grpSpPr>
          <p:grpSp>
            <p:nvGrpSpPr>
              <p:cNvPr id="225" name="Group 224">
                <a:extLst>
                  <a:ext uri="{FF2B5EF4-FFF2-40B4-BE49-F238E27FC236}">
                    <a16:creationId xmlns:a16="http://schemas.microsoft.com/office/drawing/2014/main" id="{4193E718-3489-4F42-B33F-A4904DD39BDE}"/>
                  </a:ext>
                </a:extLst>
              </p:cNvPr>
              <p:cNvGrpSpPr/>
              <p:nvPr/>
            </p:nvGrpSpPr>
            <p:grpSpPr>
              <a:xfrm>
                <a:off x="7626181" y="2133169"/>
                <a:ext cx="287242" cy="579066"/>
                <a:chOff x="2586743" y="1120028"/>
                <a:chExt cx="413559" cy="833712"/>
              </a:xfrm>
            </p:grpSpPr>
            <p:grpSp>
              <p:nvGrpSpPr>
                <p:cNvPr id="250" name="Group 249">
                  <a:extLst>
                    <a:ext uri="{FF2B5EF4-FFF2-40B4-BE49-F238E27FC236}">
                      <a16:creationId xmlns:a16="http://schemas.microsoft.com/office/drawing/2014/main" id="{0D1AFC2F-5AF5-B14C-B904-68A3A3CFE9BA}"/>
                    </a:ext>
                  </a:extLst>
                </p:cNvPr>
                <p:cNvGrpSpPr/>
                <p:nvPr/>
              </p:nvGrpSpPr>
              <p:grpSpPr>
                <a:xfrm>
                  <a:off x="2586743" y="1766407"/>
                  <a:ext cx="413559" cy="187333"/>
                  <a:chOff x="2978898" y="4007224"/>
                  <a:chExt cx="631078" cy="181162"/>
                </a:xfrm>
              </p:grpSpPr>
              <p:cxnSp>
                <p:nvCxnSpPr>
                  <p:cNvPr id="253" name="Elbow Connector 252">
                    <a:extLst>
                      <a:ext uri="{FF2B5EF4-FFF2-40B4-BE49-F238E27FC236}">
                        <a16:creationId xmlns:a16="http://schemas.microsoft.com/office/drawing/2014/main" id="{BEEDE355-85CA-B641-AE43-BEDF181E68E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54" name="Elbow Connector 253">
                    <a:extLst>
                      <a:ext uri="{FF2B5EF4-FFF2-40B4-BE49-F238E27FC236}">
                        <a16:creationId xmlns:a16="http://schemas.microsoft.com/office/drawing/2014/main" id="{81417F03-5AFB-DD4F-9527-B1F2323AE733}"/>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51" name="Straight Connector 250">
                  <a:extLst>
                    <a:ext uri="{FF2B5EF4-FFF2-40B4-BE49-F238E27FC236}">
                      <a16:creationId xmlns:a16="http://schemas.microsoft.com/office/drawing/2014/main" id="{60633FF2-C796-2E42-9EC0-8EAEE44AFE65}"/>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52" name="Straight Connector 251">
                  <a:extLst>
                    <a:ext uri="{FF2B5EF4-FFF2-40B4-BE49-F238E27FC236}">
                      <a16:creationId xmlns:a16="http://schemas.microsoft.com/office/drawing/2014/main" id="{80582C8C-3D0D-254E-A087-9AED5551068C}"/>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26" name="Straight Connector 225">
                <a:extLst>
                  <a:ext uri="{FF2B5EF4-FFF2-40B4-BE49-F238E27FC236}">
                    <a16:creationId xmlns:a16="http://schemas.microsoft.com/office/drawing/2014/main" id="{699C99D7-B6C2-CC4B-9619-4BAE7D08D175}"/>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7" name="Straight Connector 226">
                <a:extLst>
                  <a:ext uri="{FF2B5EF4-FFF2-40B4-BE49-F238E27FC236}">
                    <a16:creationId xmlns:a16="http://schemas.microsoft.com/office/drawing/2014/main" id="{85441719-85F6-324B-B027-C3433383D339}"/>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8" name="Straight Connector 227">
                <a:extLst>
                  <a:ext uri="{FF2B5EF4-FFF2-40B4-BE49-F238E27FC236}">
                    <a16:creationId xmlns:a16="http://schemas.microsoft.com/office/drawing/2014/main" id="{CD3E4CA0-3D74-0D47-978E-E3DDDAD8D3B5}"/>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9" name="Straight Connector 228">
                <a:extLst>
                  <a:ext uri="{FF2B5EF4-FFF2-40B4-BE49-F238E27FC236}">
                    <a16:creationId xmlns:a16="http://schemas.microsoft.com/office/drawing/2014/main" id="{86A9EE41-F507-CA45-BD69-E3FA09B70B7F}"/>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30" name="Straight Connector 229">
                <a:extLst>
                  <a:ext uri="{FF2B5EF4-FFF2-40B4-BE49-F238E27FC236}">
                    <a16:creationId xmlns:a16="http://schemas.microsoft.com/office/drawing/2014/main" id="{BC6C632F-7EC2-A848-8BD4-2BDE663B1117}"/>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31" name="Straight Connector 230">
                <a:extLst>
                  <a:ext uri="{FF2B5EF4-FFF2-40B4-BE49-F238E27FC236}">
                    <a16:creationId xmlns:a16="http://schemas.microsoft.com/office/drawing/2014/main" id="{78093C49-2DFA-2641-BA32-52C3930528F7}"/>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32" name="Straight Connector 231">
                <a:extLst>
                  <a:ext uri="{FF2B5EF4-FFF2-40B4-BE49-F238E27FC236}">
                    <a16:creationId xmlns:a16="http://schemas.microsoft.com/office/drawing/2014/main" id="{61658851-423F-E444-A289-E01C75060891}"/>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33" name="Group 232">
                <a:extLst>
                  <a:ext uri="{FF2B5EF4-FFF2-40B4-BE49-F238E27FC236}">
                    <a16:creationId xmlns:a16="http://schemas.microsoft.com/office/drawing/2014/main" id="{1AA7079C-A165-1444-88C8-4317477E9AB3}"/>
                  </a:ext>
                </a:extLst>
              </p:cNvPr>
              <p:cNvGrpSpPr/>
              <p:nvPr/>
            </p:nvGrpSpPr>
            <p:grpSpPr>
              <a:xfrm>
                <a:off x="9040145" y="2253171"/>
                <a:ext cx="287242" cy="442137"/>
                <a:chOff x="2586743" y="1317176"/>
                <a:chExt cx="413559" cy="636564"/>
              </a:xfrm>
            </p:grpSpPr>
            <p:grpSp>
              <p:nvGrpSpPr>
                <p:cNvPr id="245" name="Group 244">
                  <a:extLst>
                    <a:ext uri="{FF2B5EF4-FFF2-40B4-BE49-F238E27FC236}">
                      <a16:creationId xmlns:a16="http://schemas.microsoft.com/office/drawing/2014/main" id="{577450AD-7488-3042-96A5-D68D6EF2B7F0}"/>
                    </a:ext>
                  </a:extLst>
                </p:cNvPr>
                <p:cNvGrpSpPr/>
                <p:nvPr/>
              </p:nvGrpSpPr>
              <p:grpSpPr>
                <a:xfrm>
                  <a:off x="2586743" y="1766407"/>
                  <a:ext cx="413559" cy="187333"/>
                  <a:chOff x="2978898" y="4007224"/>
                  <a:chExt cx="631078" cy="181162"/>
                </a:xfrm>
              </p:grpSpPr>
              <p:cxnSp>
                <p:nvCxnSpPr>
                  <p:cNvPr id="248" name="Elbow Connector 247">
                    <a:extLst>
                      <a:ext uri="{FF2B5EF4-FFF2-40B4-BE49-F238E27FC236}">
                        <a16:creationId xmlns:a16="http://schemas.microsoft.com/office/drawing/2014/main" id="{917402C3-0C19-D649-A6B3-8DB701C5FE1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49" name="Elbow Connector 248">
                    <a:extLst>
                      <a:ext uri="{FF2B5EF4-FFF2-40B4-BE49-F238E27FC236}">
                        <a16:creationId xmlns:a16="http://schemas.microsoft.com/office/drawing/2014/main" id="{D975370C-1D93-0E48-B771-94CA901325EF}"/>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46" name="Straight Connector 245">
                  <a:extLst>
                    <a:ext uri="{FF2B5EF4-FFF2-40B4-BE49-F238E27FC236}">
                      <a16:creationId xmlns:a16="http://schemas.microsoft.com/office/drawing/2014/main" id="{EA44C802-A195-A542-B497-E8CB1E1CAFC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7" name="Straight Connector 246">
                  <a:extLst>
                    <a:ext uri="{FF2B5EF4-FFF2-40B4-BE49-F238E27FC236}">
                      <a16:creationId xmlns:a16="http://schemas.microsoft.com/office/drawing/2014/main" id="{98C9A3C2-97B3-5946-BC8C-877563C7E49D}"/>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34" name="Oval 233">
                <a:extLst>
                  <a:ext uri="{FF2B5EF4-FFF2-40B4-BE49-F238E27FC236}">
                    <a16:creationId xmlns:a16="http://schemas.microsoft.com/office/drawing/2014/main" id="{53483A17-F05F-6E4D-98CA-FD342963679A}"/>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35" name="Oval 234">
                <a:extLst>
                  <a:ext uri="{FF2B5EF4-FFF2-40B4-BE49-F238E27FC236}">
                    <a16:creationId xmlns:a16="http://schemas.microsoft.com/office/drawing/2014/main" id="{EB5FCC30-C995-9C48-A44A-2CBAE5BB7706}"/>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36" name="Oval 235">
                <a:extLst>
                  <a:ext uri="{FF2B5EF4-FFF2-40B4-BE49-F238E27FC236}">
                    <a16:creationId xmlns:a16="http://schemas.microsoft.com/office/drawing/2014/main" id="{C8250CED-1C54-4A4D-9592-E17A6D869E3C}"/>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37" name="Oval 236">
                <a:extLst>
                  <a:ext uri="{FF2B5EF4-FFF2-40B4-BE49-F238E27FC236}">
                    <a16:creationId xmlns:a16="http://schemas.microsoft.com/office/drawing/2014/main" id="{00ABD448-01A9-A44B-B3C2-41AEC0E9FF8F}"/>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38" name="Oval 237">
                <a:extLst>
                  <a:ext uri="{FF2B5EF4-FFF2-40B4-BE49-F238E27FC236}">
                    <a16:creationId xmlns:a16="http://schemas.microsoft.com/office/drawing/2014/main" id="{5A72EEBF-716B-BA4A-82B7-CD7EEC49EAAD}"/>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39" name="Group 238">
                <a:extLst>
                  <a:ext uri="{FF2B5EF4-FFF2-40B4-BE49-F238E27FC236}">
                    <a16:creationId xmlns:a16="http://schemas.microsoft.com/office/drawing/2014/main" id="{F5420976-0AD3-E245-AEDD-0FDD4786176B}"/>
                  </a:ext>
                </a:extLst>
              </p:cNvPr>
              <p:cNvGrpSpPr/>
              <p:nvPr/>
            </p:nvGrpSpPr>
            <p:grpSpPr>
              <a:xfrm>
                <a:off x="7996640" y="2323054"/>
                <a:ext cx="402110" cy="219021"/>
                <a:chOff x="7848878" y="4022302"/>
                <a:chExt cx="447327" cy="243650"/>
              </a:xfrm>
            </p:grpSpPr>
            <p:sp>
              <p:nvSpPr>
                <p:cNvPr id="243" name="Cube 242">
                  <a:extLst>
                    <a:ext uri="{FF2B5EF4-FFF2-40B4-BE49-F238E27FC236}">
                      <a16:creationId xmlns:a16="http://schemas.microsoft.com/office/drawing/2014/main" id="{1B1136B2-B3FA-AC45-9C57-C47F3F27DA3D}"/>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Cube 243">
                  <a:extLst>
                    <a:ext uri="{FF2B5EF4-FFF2-40B4-BE49-F238E27FC236}">
                      <a16:creationId xmlns:a16="http://schemas.microsoft.com/office/drawing/2014/main" id="{39A53605-C033-9B4F-AC68-7F96CCDAC4A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0" name="Group 239">
                <a:extLst>
                  <a:ext uri="{FF2B5EF4-FFF2-40B4-BE49-F238E27FC236}">
                    <a16:creationId xmlns:a16="http://schemas.microsoft.com/office/drawing/2014/main" id="{A80B9F18-ABA6-424F-BA89-608773468A2D}"/>
                  </a:ext>
                </a:extLst>
              </p:cNvPr>
              <p:cNvGrpSpPr/>
              <p:nvPr/>
            </p:nvGrpSpPr>
            <p:grpSpPr>
              <a:xfrm>
                <a:off x="8626101" y="2322908"/>
                <a:ext cx="402110" cy="219021"/>
                <a:chOff x="7848878" y="4022302"/>
                <a:chExt cx="447327" cy="243650"/>
              </a:xfrm>
            </p:grpSpPr>
            <p:sp>
              <p:nvSpPr>
                <p:cNvPr id="241" name="Cube 240">
                  <a:extLst>
                    <a:ext uri="{FF2B5EF4-FFF2-40B4-BE49-F238E27FC236}">
                      <a16:creationId xmlns:a16="http://schemas.microsoft.com/office/drawing/2014/main" id="{621D5C1D-AC42-EA4F-B601-843258311987}"/>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Cube 241">
                  <a:extLst>
                    <a:ext uri="{FF2B5EF4-FFF2-40B4-BE49-F238E27FC236}">
                      <a16:creationId xmlns:a16="http://schemas.microsoft.com/office/drawing/2014/main" id="{AD6300FB-C5DD-D441-9144-807E99F03B4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255" name="Straight Connector 254">
              <a:extLst>
                <a:ext uri="{FF2B5EF4-FFF2-40B4-BE49-F238E27FC236}">
                  <a16:creationId xmlns:a16="http://schemas.microsoft.com/office/drawing/2014/main" id="{4797E382-C2D7-974D-90F0-3B062F989082}"/>
                </a:ext>
              </a:extLst>
            </p:cNvPr>
            <p:cNvCxnSpPr>
              <a:cxnSpLocks/>
            </p:cNvCxnSpPr>
            <p:nvPr/>
          </p:nvCxnSpPr>
          <p:spPr bwMode="auto">
            <a:xfrm flipH="1">
              <a:off x="313325" y="3727253"/>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6" name="Straight Connector 255">
              <a:extLst>
                <a:ext uri="{FF2B5EF4-FFF2-40B4-BE49-F238E27FC236}">
                  <a16:creationId xmlns:a16="http://schemas.microsoft.com/office/drawing/2014/main" id="{EB190FC0-98BF-0B44-A6D3-12EC3027A664}"/>
                </a:ext>
              </a:extLst>
            </p:cNvPr>
            <p:cNvCxnSpPr>
              <a:cxnSpLocks/>
            </p:cNvCxnSpPr>
            <p:nvPr/>
          </p:nvCxnSpPr>
          <p:spPr bwMode="auto">
            <a:xfrm flipH="1">
              <a:off x="313324" y="3798190"/>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57" name="TextBox 256">
              <a:extLst>
                <a:ext uri="{FF2B5EF4-FFF2-40B4-BE49-F238E27FC236}">
                  <a16:creationId xmlns:a16="http://schemas.microsoft.com/office/drawing/2014/main" id="{D0183A6E-303E-4448-AF54-DB22B4BAAC0C}"/>
                </a:ext>
              </a:extLst>
            </p:cNvPr>
            <p:cNvSpPr txBox="1"/>
            <p:nvPr/>
          </p:nvSpPr>
          <p:spPr>
            <a:xfrm rot="5400000">
              <a:off x="646448" y="4143491"/>
              <a:ext cx="343364" cy="407745"/>
            </a:xfrm>
            <a:prstGeom prst="rect">
              <a:avLst/>
            </a:prstGeom>
            <a:noFill/>
          </p:spPr>
          <p:txBody>
            <a:bodyPr wrap="none" rtlCol="0">
              <a:spAutoFit/>
            </a:bodyPr>
            <a:lstStyle/>
            <a:p>
              <a:r>
                <a:rPr lang="en-US" dirty="0"/>
                <a:t>…</a:t>
              </a:r>
            </a:p>
          </p:txBody>
        </p:sp>
        <p:sp>
          <p:nvSpPr>
            <p:cNvPr id="258" name="TextBox 257">
              <a:extLst>
                <a:ext uri="{FF2B5EF4-FFF2-40B4-BE49-F238E27FC236}">
                  <a16:creationId xmlns:a16="http://schemas.microsoft.com/office/drawing/2014/main" id="{DBC3AC55-02BD-444C-AA12-DE6F71C8F36A}"/>
                </a:ext>
              </a:extLst>
            </p:cNvPr>
            <p:cNvSpPr txBox="1"/>
            <p:nvPr/>
          </p:nvSpPr>
          <p:spPr>
            <a:xfrm rot="5400000">
              <a:off x="1092922" y="4143491"/>
              <a:ext cx="343364" cy="407745"/>
            </a:xfrm>
            <a:prstGeom prst="rect">
              <a:avLst/>
            </a:prstGeom>
            <a:noFill/>
          </p:spPr>
          <p:txBody>
            <a:bodyPr wrap="none" rtlCol="0">
              <a:spAutoFit/>
            </a:bodyPr>
            <a:lstStyle/>
            <a:p>
              <a:r>
                <a:rPr lang="en-US" dirty="0"/>
                <a:t>…</a:t>
              </a:r>
            </a:p>
          </p:txBody>
        </p:sp>
        <p:sp>
          <p:nvSpPr>
            <p:cNvPr id="259" name="TextBox 258">
              <a:extLst>
                <a:ext uri="{FF2B5EF4-FFF2-40B4-BE49-F238E27FC236}">
                  <a16:creationId xmlns:a16="http://schemas.microsoft.com/office/drawing/2014/main" id="{1BC456F2-8E42-F248-829D-3EC30C570E32}"/>
                </a:ext>
              </a:extLst>
            </p:cNvPr>
            <p:cNvSpPr txBox="1"/>
            <p:nvPr/>
          </p:nvSpPr>
          <p:spPr>
            <a:xfrm rot="5400000">
              <a:off x="2856143" y="4139177"/>
              <a:ext cx="343364" cy="407745"/>
            </a:xfrm>
            <a:prstGeom prst="rect">
              <a:avLst/>
            </a:prstGeom>
            <a:noFill/>
          </p:spPr>
          <p:txBody>
            <a:bodyPr wrap="none" rtlCol="0">
              <a:spAutoFit/>
            </a:bodyPr>
            <a:lstStyle/>
            <a:p>
              <a:r>
                <a:rPr lang="en-US" dirty="0"/>
                <a:t>…</a:t>
              </a:r>
            </a:p>
          </p:txBody>
        </p:sp>
        <p:sp>
          <p:nvSpPr>
            <p:cNvPr id="260" name="TextBox 259">
              <a:extLst>
                <a:ext uri="{FF2B5EF4-FFF2-40B4-BE49-F238E27FC236}">
                  <a16:creationId xmlns:a16="http://schemas.microsoft.com/office/drawing/2014/main" id="{5521BE34-3F98-634D-B93A-C3C22D3B8D95}"/>
                </a:ext>
              </a:extLst>
            </p:cNvPr>
            <p:cNvSpPr txBox="1"/>
            <p:nvPr/>
          </p:nvSpPr>
          <p:spPr>
            <a:xfrm rot="5400000">
              <a:off x="3302617" y="4139177"/>
              <a:ext cx="343364" cy="407745"/>
            </a:xfrm>
            <a:prstGeom prst="rect">
              <a:avLst/>
            </a:prstGeom>
            <a:noFill/>
          </p:spPr>
          <p:txBody>
            <a:bodyPr wrap="none" rtlCol="0">
              <a:spAutoFit/>
            </a:bodyPr>
            <a:lstStyle/>
            <a:p>
              <a:r>
                <a:rPr lang="en-US" dirty="0"/>
                <a:t>…</a:t>
              </a:r>
            </a:p>
          </p:txBody>
        </p:sp>
        <p:sp>
          <p:nvSpPr>
            <p:cNvPr id="261" name="TextBox 260">
              <a:extLst>
                <a:ext uri="{FF2B5EF4-FFF2-40B4-BE49-F238E27FC236}">
                  <a16:creationId xmlns:a16="http://schemas.microsoft.com/office/drawing/2014/main" id="{807B054A-4F0B-544E-BDDB-F75A44A207E8}"/>
                </a:ext>
              </a:extLst>
            </p:cNvPr>
            <p:cNvSpPr txBox="1"/>
            <p:nvPr/>
          </p:nvSpPr>
          <p:spPr>
            <a:xfrm>
              <a:off x="1876688" y="5231670"/>
              <a:ext cx="1682665" cy="338554"/>
            </a:xfrm>
            <a:prstGeom prst="rect">
              <a:avLst/>
            </a:prstGeom>
            <a:noFill/>
          </p:spPr>
          <p:txBody>
            <a:bodyPr wrap="square" rtlCol="0">
              <a:spAutoFit/>
            </a:bodyPr>
            <a:lstStyle/>
            <a:p>
              <a:pPr algn="ctr"/>
              <a:r>
                <a:rPr lang="en-US" sz="1600" i="1" dirty="0">
                  <a:solidFill>
                    <a:srgbClr val="000EFF"/>
                  </a:solidFill>
                  <a:latin typeface="+mn-lt"/>
                  <a:cs typeface="Times New Roman" panose="02020603050405020304" pitchFamily="18" charset="0"/>
                </a:rPr>
                <a:t>I</a:t>
              </a:r>
              <a:r>
                <a:rPr lang="en-US" sz="1600" i="1" baseline="-25000" dirty="0">
                  <a:solidFill>
                    <a:srgbClr val="000EFF"/>
                  </a:solidFill>
                  <a:latin typeface="+mn-lt"/>
                  <a:cs typeface="Times New Roman" panose="02020603050405020304" pitchFamily="18" charset="0"/>
                </a:rPr>
                <a:t>ON</a:t>
              </a:r>
              <a:r>
                <a:rPr lang="en-US" sz="1600" i="1" dirty="0">
                  <a:latin typeface="+mn-lt"/>
                  <a:cs typeface="Times New Roman" panose="02020603050405020304" pitchFamily="18" charset="0"/>
                </a:rPr>
                <a:t>+</a:t>
              </a:r>
              <a:r>
                <a:rPr lang="en-US" sz="1600" i="1" dirty="0">
                  <a:solidFill>
                    <a:srgbClr val="00B0F0"/>
                  </a:solidFill>
                  <a:latin typeface="+mn-lt"/>
                  <a:cs typeface="Times New Roman" panose="02020603050405020304" pitchFamily="18" charset="0"/>
                </a:rPr>
                <a:t>(n-1)I</a:t>
              </a:r>
              <a:r>
                <a:rPr lang="en-US" sz="1600" i="1" baseline="-25000" dirty="0">
                  <a:solidFill>
                    <a:srgbClr val="00B0F0"/>
                  </a:solidFill>
                  <a:latin typeface="+mn-lt"/>
                  <a:cs typeface="Times New Roman" panose="02020603050405020304" pitchFamily="18" charset="0"/>
                </a:rPr>
                <a:t>OFF</a:t>
              </a:r>
            </a:p>
          </p:txBody>
        </p:sp>
        <p:sp>
          <p:nvSpPr>
            <p:cNvPr id="262" name="TextBox 261">
              <a:extLst>
                <a:ext uri="{FF2B5EF4-FFF2-40B4-BE49-F238E27FC236}">
                  <a16:creationId xmlns:a16="http://schemas.microsoft.com/office/drawing/2014/main" id="{46053D24-7770-9C42-8F07-EF8B334B1A63}"/>
                </a:ext>
              </a:extLst>
            </p:cNvPr>
            <p:cNvSpPr txBox="1"/>
            <p:nvPr/>
          </p:nvSpPr>
          <p:spPr>
            <a:xfrm>
              <a:off x="3535876" y="5233793"/>
              <a:ext cx="571148" cy="338554"/>
            </a:xfrm>
            <a:prstGeom prst="rect">
              <a:avLst/>
            </a:prstGeom>
            <a:noFill/>
          </p:spPr>
          <p:txBody>
            <a:bodyPr wrap="square" rtlCol="0">
              <a:spAutoFit/>
            </a:bodyPr>
            <a:lstStyle/>
            <a:p>
              <a:pPr algn="ctr"/>
              <a:r>
                <a:rPr lang="en-US" sz="1600" i="1" dirty="0">
                  <a:solidFill>
                    <a:srgbClr val="000EFF"/>
                  </a:solidFill>
                  <a:latin typeface="+mn-lt"/>
                  <a:cs typeface="Times New Roman" panose="02020603050405020304" pitchFamily="18" charset="0"/>
                </a:rPr>
                <a:t>I</a:t>
              </a:r>
              <a:r>
                <a:rPr lang="en-US" sz="1600" i="1" baseline="-25000" dirty="0">
                  <a:solidFill>
                    <a:srgbClr val="000EFF"/>
                  </a:solidFill>
                  <a:latin typeface="+mn-lt"/>
                  <a:cs typeface="Times New Roman" panose="02020603050405020304" pitchFamily="18" charset="0"/>
                </a:rPr>
                <a:t>ref</a:t>
              </a:r>
            </a:p>
          </p:txBody>
        </p:sp>
        <p:sp>
          <p:nvSpPr>
            <p:cNvPr id="265" name="TextBox 264">
              <a:extLst>
                <a:ext uri="{FF2B5EF4-FFF2-40B4-BE49-F238E27FC236}">
                  <a16:creationId xmlns:a16="http://schemas.microsoft.com/office/drawing/2014/main" id="{D5FB5E07-2DCF-5B4A-8554-9411517592D1}"/>
                </a:ext>
              </a:extLst>
            </p:cNvPr>
            <p:cNvSpPr txBox="1"/>
            <p:nvPr/>
          </p:nvSpPr>
          <p:spPr>
            <a:xfrm>
              <a:off x="1300811" y="5225754"/>
              <a:ext cx="571148" cy="338554"/>
            </a:xfrm>
            <a:prstGeom prst="rect">
              <a:avLst/>
            </a:prstGeom>
            <a:noFill/>
          </p:spPr>
          <p:txBody>
            <a:bodyPr wrap="square" rtlCol="0">
              <a:spAutoFit/>
            </a:bodyPr>
            <a:lstStyle/>
            <a:p>
              <a:pPr algn="ctr"/>
              <a:r>
                <a:rPr lang="en-US" sz="1600" i="1" dirty="0">
                  <a:solidFill>
                    <a:srgbClr val="000EFF"/>
                  </a:solidFill>
                  <a:latin typeface="+mn-lt"/>
                  <a:cs typeface="Times New Roman" panose="02020603050405020304" pitchFamily="18" charset="0"/>
                </a:rPr>
                <a:t>I</a:t>
              </a:r>
              <a:r>
                <a:rPr lang="en-US" sz="1600" i="1" baseline="-25000" dirty="0">
                  <a:solidFill>
                    <a:srgbClr val="000EFF"/>
                  </a:solidFill>
                  <a:latin typeface="+mn-lt"/>
                  <a:cs typeface="Times New Roman" panose="02020603050405020304" pitchFamily="18" charset="0"/>
                </a:rPr>
                <a:t>ref</a:t>
              </a:r>
            </a:p>
          </p:txBody>
        </p:sp>
        <p:grpSp>
          <p:nvGrpSpPr>
            <p:cNvPr id="267" name="Group 266">
              <a:extLst>
                <a:ext uri="{FF2B5EF4-FFF2-40B4-BE49-F238E27FC236}">
                  <a16:creationId xmlns:a16="http://schemas.microsoft.com/office/drawing/2014/main" id="{D5B0A5AB-25B9-EE41-807C-9072B4343A59}"/>
                </a:ext>
              </a:extLst>
            </p:cNvPr>
            <p:cNvGrpSpPr/>
            <p:nvPr/>
          </p:nvGrpSpPr>
          <p:grpSpPr>
            <a:xfrm>
              <a:off x="593587" y="4131751"/>
              <a:ext cx="297494" cy="182279"/>
              <a:chOff x="2238667" y="1535982"/>
              <a:chExt cx="425767" cy="751974"/>
            </a:xfrm>
          </p:grpSpPr>
          <p:sp>
            <p:nvSpPr>
              <p:cNvPr id="268" name="Arc 267">
                <a:extLst>
                  <a:ext uri="{FF2B5EF4-FFF2-40B4-BE49-F238E27FC236}">
                    <a16:creationId xmlns:a16="http://schemas.microsoft.com/office/drawing/2014/main" id="{1EB45A7E-4872-504D-8CB4-10FE03BE3102}"/>
                  </a:ext>
                </a:extLst>
              </p:cNvPr>
              <p:cNvSpPr/>
              <p:nvPr/>
            </p:nvSpPr>
            <p:spPr>
              <a:xfrm>
                <a:off x="2238667" y="1535982"/>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269" name="Triangle 268">
                <a:extLst>
                  <a:ext uri="{FF2B5EF4-FFF2-40B4-BE49-F238E27FC236}">
                    <a16:creationId xmlns:a16="http://schemas.microsoft.com/office/drawing/2014/main" id="{F8517F2D-F07C-274E-85CE-8DAADAC9A4F7}"/>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0" name="TextBox 269">
              <a:extLst>
                <a:ext uri="{FF2B5EF4-FFF2-40B4-BE49-F238E27FC236}">
                  <a16:creationId xmlns:a16="http://schemas.microsoft.com/office/drawing/2014/main" id="{2D996D7C-96C4-584C-84EE-D663947655C5}"/>
                </a:ext>
              </a:extLst>
            </p:cNvPr>
            <p:cNvSpPr txBox="1"/>
            <p:nvPr/>
          </p:nvSpPr>
          <p:spPr>
            <a:xfrm>
              <a:off x="1486572" y="3152406"/>
              <a:ext cx="1069271" cy="307777"/>
            </a:xfrm>
            <a:prstGeom prst="rect">
              <a:avLst/>
            </a:prstGeom>
            <a:noFill/>
          </p:spPr>
          <p:txBody>
            <a:bodyPr wrap="square" rtlCol="0">
              <a:spAutoFit/>
            </a:bodyPr>
            <a:lstStyle/>
            <a:p>
              <a:pPr algn="ctr"/>
              <a:r>
                <a:rPr lang="en-US" sz="1400" b="1" i="1" dirty="0">
                  <a:solidFill>
                    <a:schemeClr val="bg1">
                      <a:lumMod val="50000"/>
                    </a:schemeClr>
                  </a:solidFill>
                </a:rPr>
                <a:t>WL</a:t>
              </a:r>
              <a:r>
                <a:rPr lang="en-US" sz="1400" b="1" i="1" baseline="-25000" dirty="0">
                  <a:solidFill>
                    <a:schemeClr val="bg1">
                      <a:lumMod val="50000"/>
                    </a:schemeClr>
                  </a:solidFill>
                </a:rPr>
                <a:t>DB</a:t>
              </a:r>
              <a:r>
                <a:rPr lang="en-US" sz="1400" b="1" i="1" dirty="0">
                  <a:solidFill>
                    <a:schemeClr val="bg1">
                      <a:lumMod val="50000"/>
                    </a:schemeClr>
                  </a:solidFill>
                </a:rPr>
                <a:t>&lt;1&gt;</a:t>
              </a:r>
              <a:endParaRPr lang="en-US" sz="1400" b="1" i="1" baseline="-25000" dirty="0">
                <a:solidFill>
                  <a:schemeClr val="bg1">
                    <a:lumMod val="50000"/>
                  </a:schemeClr>
                </a:solidFill>
              </a:endParaRPr>
            </a:p>
          </p:txBody>
        </p:sp>
        <p:sp>
          <p:nvSpPr>
            <p:cNvPr id="271" name="TextBox 270">
              <a:extLst>
                <a:ext uri="{FF2B5EF4-FFF2-40B4-BE49-F238E27FC236}">
                  <a16:creationId xmlns:a16="http://schemas.microsoft.com/office/drawing/2014/main" id="{7713991E-A445-D343-9A82-551A6788C51B}"/>
                </a:ext>
              </a:extLst>
            </p:cNvPr>
            <p:cNvSpPr txBox="1"/>
            <p:nvPr/>
          </p:nvSpPr>
          <p:spPr>
            <a:xfrm>
              <a:off x="1506800" y="3007988"/>
              <a:ext cx="990606" cy="307777"/>
            </a:xfrm>
            <a:prstGeom prst="rect">
              <a:avLst/>
            </a:prstGeom>
            <a:noFill/>
          </p:spPr>
          <p:txBody>
            <a:bodyPr wrap="square" rtlCol="0">
              <a:spAutoFit/>
            </a:bodyPr>
            <a:lstStyle/>
            <a:p>
              <a:pPr algn="ctr"/>
              <a:r>
                <a:rPr lang="en-US" sz="1400" b="1" i="1" dirty="0"/>
                <a:t>WL</a:t>
              </a:r>
              <a:r>
                <a:rPr lang="en-US" sz="1400" b="1" i="1" baseline="-25000" dirty="0"/>
                <a:t>D</a:t>
              </a:r>
              <a:r>
                <a:rPr lang="en-US" sz="1400" b="1" i="1" dirty="0"/>
                <a:t>&lt;1&gt;</a:t>
              </a:r>
              <a:endParaRPr lang="en-US" sz="1400" b="1" i="1" baseline="-25000" dirty="0"/>
            </a:p>
          </p:txBody>
        </p:sp>
        <p:sp>
          <p:nvSpPr>
            <p:cNvPr id="272" name="TextBox 271">
              <a:extLst>
                <a:ext uri="{FF2B5EF4-FFF2-40B4-BE49-F238E27FC236}">
                  <a16:creationId xmlns:a16="http://schemas.microsoft.com/office/drawing/2014/main" id="{A8E6083E-794D-964D-A63B-A218350FC23D}"/>
                </a:ext>
              </a:extLst>
            </p:cNvPr>
            <p:cNvSpPr txBox="1"/>
            <p:nvPr/>
          </p:nvSpPr>
          <p:spPr>
            <a:xfrm>
              <a:off x="1480914" y="3729921"/>
              <a:ext cx="1069271" cy="307777"/>
            </a:xfrm>
            <a:prstGeom prst="rect">
              <a:avLst/>
            </a:prstGeom>
            <a:noFill/>
          </p:spPr>
          <p:txBody>
            <a:bodyPr wrap="square" rtlCol="0">
              <a:spAutoFit/>
            </a:bodyPr>
            <a:lstStyle/>
            <a:p>
              <a:pPr algn="ctr"/>
              <a:r>
                <a:rPr lang="en-US" sz="1400" b="1" i="1" dirty="0">
                  <a:solidFill>
                    <a:schemeClr val="bg1">
                      <a:lumMod val="50000"/>
                    </a:schemeClr>
                  </a:solidFill>
                </a:rPr>
                <a:t>WL</a:t>
              </a:r>
              <a:r>
                <a:rPr lang="en-US" sz="1400" b="1" i="1" baseline="-25000" dirty="0">
                  <a:solidFill>
                    <a:schemeClr val="bg1">
                      <a:lumMod val="50000"/>
                    </a:schemeClr>
                  </a:solidFill>
                </a:rPr>
                <a:t>DB</a:t>
              </a:r>
              <a:r>
                <a:rPr lang="en-US" sz="1400" b="1" i="1" dirty="0">
                  <a:solidFill>
                    <a:schemeClr val="bg1">
                      <a:lumMod val="50000"/>
                    </a:schemeClr>
                  </a:solidFill>
                </a:rPr>
                <a:t>&lt;2&gt;</a:t>
              </a:r>
              <a:endParaRPr lang="en-US" sz="1400" b="1" i="1" baseline="-25000" dirty="0">
                <a:solidFill>
                  <a:schemeClr val="bg1">
                    <a:lumMod val="50000"/>
                  </a:schemeClr>
                </a:solidFill>
              </a:endParaRPr>
            </a:p>
          </p:txBody>
        </p:sp>
        <p:sp>
          <p:nvSpPr>
            <p:cNvPr id="273" name="TextBox 272">
              <a:extLst>
                <a:ext uri="{FF2B5EF4-FFF2-40B4-BE49-F238E27FC236}">
                  <a16:creationId xmlns:a16="http://schemas.microsoft.com/office/drawing/2014/main" id="{42BCD8CF-A224-D34A-B781-6C1FEC74E7A6}"/>
                </a:ext>
              </a:extLst>
            </p:cNvPr>
            <p:cNvSpPr txBox="1"/>
            <p:nvPr/>
          </p:nvSpPr>
          <p:spPr>
            <a:xfrm>
              <a:off x="1501143" y="3585503"/>
              <a:ext cx="990606" cy="307777"/>
            </a:xfrm>
            <a:prstGeom prst="rect">
              <a:avLst/>
            </a:prstGeom>
            <a:noFill/>
          </p:spPr>
          <p:txBody>
            <a:bodyPr wrap="square" rtlCol="0">
              <a:spAutoFit/>
            </a:bodyPr>
            <a:lstStyle/>
            <a:p>
              <a:pPr algn="ctr"/>
              <a:r>
                <a:rPr lang="en-US" sz="1400" b="1" i="1" dirty="0"/>
                <a:t>WL</a:t>
              </a:r>
              <a:r>
                <a:rPr lang="en-US" sz="1400" b="1" i="1" baseline="-25000" dirty="0"/>
                <a:t>D</a:t>
              </a:r>
              <a:r>
                <a:rPr lang="en-US" sz="1400" b="1" i="1" dirty="0"/>
                <a:t>&lt;2&gt;</a:t>
              </a:r>
              <a:endParaRPr lang="en-US" sz="1400" b="1" i="1" baseline="-25000" dirty="0"/>
            </a:p>
          </p:txBody>
        </p:sp>
        <p:sp>
          <p:nvSpPr>
            <p:cNvPr id="274" name="TextBox 273">
              <a:extLst>
                <a:ext uri="{FF2B5EF4-FFF2-40B4-BE49-F238E27FC236}">
                  <a16:creationId xmlns:a16="http://schemas.microsoft.com/office/drawing/2014/main" id="{5003F5DF-0AEA-E14C-B7D7-11522B07EA13}"/>
                </a:ext>
              </a:extLst>
            </p:cNvPr>
            <p:cNvSpPr txBox="1"/>
            <p:nvPr/>
          </p:nvSpPr>
          <p:spPr>
            <a:xfrm rot="5400000">
              <a:off x="1867791" y="4089930"/>
              <a:ext cx="343364" cy="407745"/>
            </a:xfrm>
            <a:prstGeom prst="rect">
              <a:avLst/>
            </a:prstGeom>
            <a:noFill/>
          </p:spPr>
          <p:txBody>
            <a:bodyPr wrap="none" rtlCol="0">
              <a:spAutoFit/>
            </a:bodyPr>
            <a:lstStyle/>
            <a:p>
              <a:r>
                <a:rPr lang="en-US" dirty="0"/>
                <a:t>…</a:t>
              </a:r>
            </a:p>
          </p:txBody>
        </p:sp>
        <p:grpSp>
          <p:nvGrpSpPr>
            <p:cNvPr id="275" name="Group 274">
              <a:extLst>
                <a:ext uri="{FF2B5EF4-FFF2-40B4-BE49-F238E27FC236}">
                  <a16:creationId xmlns:a16="http://schemas.microsoft.com/office/drawing/2014/main" id="{94EAE7D1-0434-D14C-8957-51CB06F04CAD}"/>
                </a:ext>
              </a:extLst>
            </p:cNvPr>
            <p:cNvGrpSpPr/>
            <p:nvPr/>
          </p:nvGrpSpPr>
          <p:grpSpPr>
            <a:xfrm>
              <a:off x="2590100" y="4564525"/>
              <a:ext cx="1166576" cy="382217"/>
              <a:chOff x="7596493" y="2104948"/>
              <a:chExt cx="1773566" cy="641527"/>
            </a:xfrm>
          </p:grpSpPr>
          <p:grpSp>
            <p:nvGrpSpPr>
              <p:cNvPr id="276" name="Group 275">
                <a:extLst>
                  <a:ext uri="{FF2B5EF4-FFF2-40B4-BE49-F238E27FC236}">
                    <a16:creationId xmlns:a16="http://schemas.microsoft.com/office/drawing/2014/main" id="{E57EBB6B-FF6A-FF4A-A108-4B524484A1DC}"/>
                  </a:ext>
                </a:extLst>
              </p:cNvPr>
              <p:cNvGrpSpPr/>
              <p:nvPr/>
            </p:nvGrpSpPr>
            <p:grpSpPr>
              <a:xfrm>
                <a:off x="7626181" y="2133169"/>
                <a:ext cx="287242" cy="579066"/>
                <a:chOff x="2586743" y="1120028"/>
                <a:chExt cx="413559" cy="833712"/>
              </a:xfrm>
            </p:grpSpPr>
            <p:grpSp>
              <p:nvGrpSpPr>
                <p:cNvPr id="301" name="Group 300">
                  <a:extLst>
                    <a:ext uri="{FF2B5EF4-FFF2-40B4-BE49-F238E27FC236}">
                      <a16:creationId xmlns:a16="http://schemas.microsoft.com/office/drawing/2014/main" id="{BFC96BDA-8B5E-784F-B5FE-A7EDB6C50088}"/>
                    </a:ext>
                  </a:extLst>
                </p:cNvPr>
                <p:cNvGrpSpPr/>
                <p:nvPr/>
              </p:nvGrpSpPr>
              <p:grpSpPr>
                <a:xfrm>
                  <a:off x="2586743" y="1766407"/>
                  <a:ext cx="413559" cy="187333"/>
                  <a:chOff x="2978898" y="4007224"/>
                  <a:chExt cx="631078" cy="181162"/>
                </a:xfrm>
              </p:grpSpPr>
              <p:cxnSp>
                <p:nvCxnSpPr>
                  <p:cNvPr id="304" name="Elbow Connector 303">
                    <a:extLst>
                      <a:ext uri="{FF2B5EF4-FFF2-40B4-BE49-F238E27FC236}">
                        <a16:creationId xmlns:a16="http://schemas.microsoft.com/office/drawing/2014/main" id="{6873DA46-396E-C945-A719-66D9C504C4C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05" name="Elbow Connector 304">
                    <a:extLst>
                      <a:ext uri="{FF2B5EF4-FFF2-40B4-BE49-F238E27FC236}">
                        <a16:creationId xmlns:a16="http://schemas.microsoft.com/office/drawing/2014/main" id="{64AF6B21-5575-5049-A362-75EABEE9671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02" name="Straight Connector 301">
                  <a:extLst>
                    <a:ext uri="{FF2B5EF4-FFF2-40B4-BE49-F238E27FC236}">
                      <a16:creationId xmlns:a16="http://schemas.microsoft.com/office/drawing/2014/main" id="{E910C6DD-5A98-E947-A181-6E12718764A7}"/>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03" name="Straight Connector 302">
                  <a:extLst>
                    <a:ext uri="{FF2B5EF4-FFF2-40B4-BE49-F238E27FC236}">
                      <a16:creationId xmlns:a16="http://schemas.microsoft.com/office/drawing/2014/main" id="{B5BF03B3-F7AA-F242-8311-68C4F89D4686}"/>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77" name="Straight Connector 276">
                <a:extLst>
                  <a:ext uri="{FF2B5EF4-FFF2-40B4-BE49-F238E27FC236}">
                    <a16:creationId xmlns:a16="http://schemas.microsoft.com/office/drawing/2014/main" id="{DFDD82AF-8450-C742-9F03-7738E20C11B2}"/>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78" name="Straight Connector 277">
                <a:extLst>
                  <a:ext uri="{FF2B5EF4-FFF2-40B4-BE49-F238E27FC236}">
                    <a16:creationId xmlns:a16="http://schemas.microsoft.com/office/drawing/2014/main" id="{44A43A3F-B809-264F-90C6-CE0BD36B2C86}"/>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79" name="Straight Connector 278">
                <a:extLst>
                  <a:ext uri="{FF2B5EF4-FFF2-40B4-BE49-F238E27FC236}">
                    <a16:creationId xmlns:a16="http://schemas.microsoft.com/office/drawing/2014/main" id="{7AD56EBF-1367-6E43-AF59-24178C7E861A}"/>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0" name="Straight Connector 279">
                <a:extLst>
                  <a:ext uri="{FF2B5EF4-FFF2-40B4-BE49-F238E27FC236}">
                    <a16:creationId xmlns:a16="http://schemas.microsoft.com/office/drawing/2014/main" id="{BBBB0C02-3BED-794F-9C2C-8C71FFD42FC1}"/>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1" name="Straight Connector 280">
                <a:extLst>
                  <a:ext uri="{FF2B5EF4-FFF2-40B4-BE49-F238E27FC236}">
                    <a16:creationId xmlns:a16="http://schemas.microsoft.com/office/drawing/2014/main" id="{AEEC36CF-7E8F-9A41-9B69-3AE2D6F870FE}"/>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2" name="Straight Connector 281">
                <a:extLst>
                  <a:ext uri="{FF2B5EF4-FFF2-40B4-BE49-F238E27FC236}">
                    <a16:creationId xmlns:a16="http://schemas.microsoft.com/office/drawing/2014/main" id="{1C5F074D-0D64-6048-B554-3306D3A11AE7}"/>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3" name="Straight Connector 282">
                <a:extLst>
                  <a:ext uri="{FF2B5EF4-FFF2-40B4-BE49-F238E27FC236}">
                    <a16:creationId xmlns:a16="http://schemas.microsoft.com/office/drawing/2014/main" id="{DECD59B1-2483-254D-9043-EA664455C27F}"/>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84" name="Group 283">
                <a:extLst>
                  <a:ext uri="{FF2B5EF4-FFF2-40B4-BE49-F238E27FC236}">
                    <a16:creationId xmlns:a16="http://schemas.microsoft.com/office/drawing/2014/main" id="{EF381F7D-BD70-B443-9346-78CDB2EA2FC7}"/>
                  </a:ext>
                </a:extLst>
              </p:cNvPr>
              <p:cNvGrpSpPr/>
              <p:nvPr/>
            </p:nvGrpSpPr>
            <p:grpSpPr>
              <a:xfrm>
                <a:off x="9040145" y="2253171"/>
                <a:ext cx="287242" cy="442137"/>
                <a:chOff x="2586743" y="1317176"/>
                <a:chExt cx="413559" cy="636564"/>
              </a:xfrm>
            </p:grpSpPr>
            <p:grpSp>
              <p:nvGrpSpPr>
                <p:cNvPr id="296" name="Group 295">
                  <a:extLst>
                    <a:ext uri="{FF2B5EF4-FFF2-40B4-BE49-F238E27FC236}">
                      <a16:creationId xmlns:a16="http://schemas.microsoft.com/office/drawing/2014/main" id="{F4F7423F-0898-A246-8F4A-7AF27CE1C554}"/>
                    </a:ext>
                  </a:extLst>
                </p:cNvPr>
                <p:cNvGrpSpPr/>
                <p:nvPr/>
              </p:nvGrpSpPr>
              <p:grpSpPr>
                <a:xfrm>
                  <a:off x="2586743" y="1766407"/>
                  <a:ext cx="413559" cy="187333"/>
                  <a:chOff x="2978898" y="4007224"/>
                  <a:chExt cx="631078" cy="181162"/>
                </a:xfrm>
              </p:grpSpPr>
              <p:cxnSp>
                <p:nvCxnSpPr>
                  <p:cNvPr id="299" name="Elbow Connector 298">
                    <a:extLst>
                      <a:ext uri="{FF2B5EF4-FFF2-40B4-BE49-F238E27FC236}">
                        <a16:creationId xmlns:a16="http://schemas.microsoft.com/office/drawing/2014/main" id="{0D0A5065-5DBA-3746-8B16-6C093D4A074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00" name="Elbow Connector 299">
                    <a:extLst>
                      <a:ext uri="{FF2B5EF4-FFF2-40B4-BE49-F238E27FC236}">
                        <a16:creationId xmlns:a16="http://schemas.microsoft.com/office/drawing/2014/main" id="{2248DF0F-5E7B-CA49-8A62-0E187FBA2A8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97" name="Straight Connector 296">
                  <a:extLst>
                    <a:ext uri="{FF2B5EF4-FFF2-40B4-BE49-F238E27FC236}">
                      <a16:creationId xmlns:a16="http://schemas.microsoft.com/office/drawing/2014/main" id="{7D952B11-6476-8C47-8ED1-1E696D86997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98" name="Straight Connector 297">
                  <a:extLst>
                    <a:ext uri="{FF2B5EF4-FFF2-40B4-BE49-F238E27FC236}">
                      <a16:creationId xmlns:a16="http://schemas.microsoft.com/office/drawing/2014/main" id="{E84078C7-6B65-6C46-95D2-E4A73040DD14}"/>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85" name="Oval 284">
                <a:extLst>
                  <a:ext uri="{FF2B5EF4-FFF2-40B4-BE49-F238E27FC236}">
                    <a16:creationId xmlns:a16="http://schemas.microsoft.com/office/drawing/2014/main" id="{15CE08A5-EDCE-8248-87B6-B2A9BBAFD421}"/>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6" name="Oval 285">
                <a:extLst>
                  <a:ext uri="{FF2B5EF4-FFF2-40B4-BE49-F238E27FC236}">
                    <a16:creationId xmlns:a16="http://schemas.microsoft.com/office/drawing/2014/main" id="{12119852-1669-D74C-ACDC-6A43B5340A33}"/>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7" name="Oval 286">
                <a:extLst>
                  <a:ext uri="{FF2B5EF4-FFF2-40B4-BE49-F238E27FC236}">
                    <a16:creationId xmlns:a16="http://schemas.microsoft.com/office/drawing/2014/main" id="{D255DD67-C7E0-0240-8F08-6DE8B19659BC}"/>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8" name="Oval 287">
                <a:extLst>
                  <a:ext uri="{FF2B5EF4-FFF2-40B4-BE49-F238E27FC236}">
                    <a16:creationId xmlns:a16="http://schemas.microsoft.com/office/drawing/2014/main" id="{317E8D3E-1EA2-0643-912A-01A7351E5664}"/>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9" name="Oval 288">
                <a:extLst>
                  <a:ext uri="{FF2B5EF4-FFF2-40B4-BE49-F238E27FC236}">
                    <a16:creationId xmlns:a16="http://schemas.microsoft.com/office/drawing/2014/main" id="{8027F09C-E1BB-2745-BBC1-93EEAD1B583B}"/>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90" name="Group 289">
                <a:extLst>
                  <a:ext uri="{FF2B5EF4-FFF2-40B4-BE49-F238E27FC236}">
                    <a16:creationId xmlns:a16="http://schemas.microsoft.com/office/drawing/2014/main" id="{E196C752-00F7-5A4B-A7F1-EDE7470204B8}"/>
                  </a:ext>
                </a:extLst>
              </p:cNvPr>
              <p:cNvGrpSpPr/>
              <p:nvPr/>
            </p:nvGrpSpPr>
            <p:grpSpPr>
              <a:xfrm>
                <a:off x="7996640" y="2323054"/>
                <a:ext cx="402110" cy="219021"/>
                <a:chOff x="7848878" y="4022302"/>
                <a:chExt cx="447327" cy="243650"/>
              </a:xfrm>
            </p:grpSpPr>
            <p:sp>
              <p:nvSpPr>
                <p:cNvPr id="294" name="Cube 293">
                  <a:extLst>
                    <a:ext uri="{FF2B5EF4-FFF2-40B4-BE49-F238E27FC236}">
                      <a16:creationId xmlns:a16="http://schemas.microsoft.com/office/drawing/2014/main" id="{1CCEF2B7-A308-924D-AF25-6755F2294D64}"/>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Cube 294">
                  <a:extLst>
                    <a:ext uri="{FF2B5EF4-FFF2-40B4-BE49-F238E27FC236}">
                      <a16:creationId xmlns:a16="http://schemas.microsoft.com/office/drawing/2014/main" id="{9CF23DC2-8F88-084F-871E-ABC6F247FF07}"/>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1" name="Group 290">
                <a:extLst>
                  <a:ext uri="{FF2B5EF4-FFF2-40B4-BE49-F238E27FC236}">
                    <a16:creationId xmlns:a16="http://schemas.microsoft.com/office/drawing/2014/main" id="{E7F78136-D3D0-A449-9F8B-B05EAF49D356}"/>
                  </a:ext>
                </a:extLst>
              </p:cNvPr>
              <p:cNvGrpSpPr/>
              <p:nvPr/>
            </p:nvGrpSpPr>
            <p:grpSpPr>
              <a:xfrm>
                <a:off x="8626101" y="2322908"/>
                <a:ext cx="402110" cy="219021"/>
                <a:chOff x="7848878" y="4022302"/>
                <a:chExt cx="447327" cy="243650"/>
              </a:xfrm>
            </p:grpSpPr>
            <p:sp>
              <p:nvSpPr>
                <p:cNvPr id="292" name="Cube 291">
                  <a:extLst>
                    <a:ext uri="{FF2B5EF4-FFF2-40B4-BE49-F238E27FC236}">
                      <a16:creationId xmlns:a16="http://schemas.microsoft.com/office/drawing/2014/main" id="{DC988BA1-6A8C-214C-8003-DC36A534602F}"/>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Cube 292">
                  <a:extLst>
                    <a:ext uri="{FF2B5EF4-FFF2-40B4-BE49-F238E27FC236}">
                      <a16:creationId xmlns:a16="http://schemas.microsoft.com/office/drawing/2014/main" id="{4075426A-FDC7-9740-AC55-EC0E93E3E5B8}"/>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306" name="Straight Connector 305">
              <a:extLst>
                <a:ext uri="{FF2B5EF4-FFF2-40B4-BE49-F238E27FC236}">
                  <a16:creationId xmlns:a16="http://schemas.microsoft.com/office/drawing/2014/main" id="{EEE5B568-3FFD-B04A-A049-6C7B38198B5E}"/>
                </a:ext>
              </a:extLst>
            </p:cNvPr>
            <p:cNvCxnSpPr>
              <a:cxnSpLocks/>
            </p:cNvCxnSpPr>
            <p:nvPr/>
          </p:nvCxnSpPr>
          <p:spPr bwMode="auto">
            <a:xfrm flipH="1">
              <a:off x="2527369" y="4585492"/>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07" name="Straight Connector 306">
              <a:extLst>
                <a:ext uri="{FF2B5EF4-FFF2-40B4-BE49-F238E27FC236}">
                  <a16:creationId xmlns:a16="http://schemas.microsoft.com/office/drawing/2014/main" id="{FC910BA7-4200-C342-A2AC-D0936698CE78}"/>
                </a:ext>
              </a:extLst>
            </p:cNvPr>
            <p:cNvCxnSpPr>
              <a:cxnSpLocks/>
            </p:cNvCxnSpPr>
            <p:nvPr/>
          </p:nvCxnSpPr>
          <p:spPr bwMode="auto">
            <a:xfrm flipH="1">
              <a:off x="2527368" y="4656429"/>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08" name="Group 307">
              <a:extLst>
                <a:ext uri="{FF2B5EF4-FFF2-40B4-BE49-F238E27FC236}">
                  <a16:creationId xmlns:a16="http://schemas.microsoft.com/office/drawing/2014/main" id="{EA1C3A41-0E79-0541-AD20-498755995653}"/>
                </a:ext>
              </a:extLst>
            </p:cNvPr>
            <p:cNvGrpSpPr/>
            <p:nvPr/>
          </p:nvGrpSpPr>
          <p:grpSpPr>
            <a:xfrm>
              <a:off x="377051" y="4568575"/>
              <a:ext cx="1166576" cy="382217"/>
              <a:chOff x="7596493" y="2104948"/>
              <a:chExt cx="1773566" cy="641527"/>
            </a:xfrm>
          </p:grpSpPr>
          <p:grpSp>
            <p:nvGrpSpPr>
              <p:cNvPr id="309" name="Group 308">
                <a:extLst>
                  <a:ext uri="{FF2B5EF4-FFF2-40B4-BE49-F238E27FC236}">
                    <a16:creationId xmlns:a16="http://schemas.microsoft.com/office/drawing/2014/main" id="{A589102F-EE06-4947-9AB4-05B9D08E785E}"/>
                  </a:ext>
                </a:extLst>
              </p:cNvPr>
              <p:cNvGrpSpPr/>
              <p:nvPr/>
            </p:nvGrpSpPr>
            <p:grpSpPr>
              <a:xfrm>
                <a:off x="7626181" y="2133169"/>
                <a:ext cx="287242" cy="579066"/>
                <a:chOff x="2586743" y="1120028"/>
                <a:chExt cx="413559" cy="833712"/>
              </a:xfrm>
            </p:grpSpPr>
            <p:grpSp>
              <p:nvGrpSpPr>
                <p:cNvPr id="334" name="Group 333">
                  <a:extLst>
                    <a:ext uri="{FF2B5EF4-FFF2-40B4-BE49-F238E27FC236}">
                      <a16:creationId xmlns:a16="http://schemas.microsoft.com/office/drawing/2014/main" id="{11C40A53-2A57-7B41-B8AA-9A3A82416238}"/>
                    </a:ext>
                  </a:extLst>
                </p:cNvPr>
                <p:cNvGrpSpPr/>
                <p:nvPr/>
              </p:nvGrpSpPr>
              <p:grpSpPr>
                <a:xfrm>
                  <a:off x="2586743" y="1766407"/>
                  <a:ext cx="413559" cy="187333"/>
                  <a:chOff x="2978898" y="4007224"/>
                  <a:chExt cx="631078" cy="181162"/>
                </a:xfrm>
              </p:grpSpPr>
              <p:cxnSp>
                <p:nvCxnSpPr>
                  <p:cNvPr id="337" name="Elbow Connector 336">
                    <a:extLst>
                      <a:ext uri="{FF2B5EF4-FFF2-40B4-BE49-F238E27FC236}">
                        <a16:creationId xmlns:a16="http://schemas.microsoft.com/office/drawing/2014/main" id="{4C67D244-9EF1-1C4F-B23D-5EDED981212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38" name="Elbow Connector 337">
                    <a:extLst>
                      <a:ext uri="{FF2B5EF4-FFF2-40B4-BE49-F238E27FC236}">
                        <a16:creationId xmlns:a16="http://schemas.microsoft.com/office/drawing/2014/main" id="{B9D90109-80BB-A643-A775-F391969FCB84}"/>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35" name="Straight Connector 334">
                  <a:extLst>
                    <a:ext uri="{FF2B5EF4-FFF2-40B4-BE49-F238E27FC236}">
                      <a16:creationId xmlns:a16="http://schemas.microsoft.com/office/drawing/2014/main" id="{28AFE108-7672-3B42-AA72-521C2FA2426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36" name="Straight Connector 335">
                  <a:extLst>
                    <a:ext uri="{FF2B5EF4-FFF2-40B4-BE49-F238E27FC236}">
                      <a16:creationId xmlns:a16="http://schemas.microsoft.com/office/drawing/2014/main" id="{8D18B586-750A-AF44-B72E-AE19BFD64D10}"/>
                    </a:ext>
                  </a:extLst>
                </p:cNvPr>
                <p:cNvCxnSpPr>
                  <a:cxnSpLocks/>
                </p:cNvCxnSpPr>
                <p:nvPr/>
              </p:nvCxnSpPr>
              <p:spPr>
                <a:xfrm flipV="1">
                  <a:off x="2794690" y="1120028"/>
                  <a:ext cx="0" cy="585688"/>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310" name="Straight Connector 309">
                <a:extLst>
                  <a:ext uri="{FF2B5EF4-FFF2-40B4-BE49-F238E27FC236}">
                    <a16:creationId xmlns:a16="http://schemas.microsoft.com/office/drawing/2014/main" id="{36BAF1C3-6891-4D4A-8F4E-12D40C7ABDB0}"/>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1" name="Straight Connector 310">
                <a:extLst>
                  <a:ext uri="{FF2B5EF4-FFF2-40B4-BE49-F238E27FC236}">
                    <a16:creationId xmlns:a16="http://schemas.microsoft.com/office/drawing/2014/main" id="{D9839B8D-BA12-5442-9D37-434D258B1C28}"/>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2" name="Straight Connector 311">
                <a:extLst>
                  <a:ext uri="{FF2B5EF4-FFF2-40B4-BE49-F238E27FC236}">
                    <a16:creationId xmlns:a16="http://schemas.microsoft.com/office/drawing/2014/main" id="{74CC4D9D-BCE6-AE44-A349-CD627A68FEE0}"/>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3" name="Straight Connector 312">
                <a:extLst>
                  <a:ext uri="{FF2B5EF4-FFF2-40B4-BE49-F238E27FC236}">
                    <a16:creationId xmlns:a16="http://schemas.microsoft.com/office/drawing/2014/main" id="{ABF86379-269C-E047-AFDD-2E5FF796A851}"/>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4" name="Straight Connector 313">
                <a:extLst>
                  <a:ext uri="{FF2B5EF4-FFF2-40B4-BE49-F238E27FC236}">
                    <a16:creationId xmlns:a16="http://schemas.microsoft.com/office/drawing/2014/main" id="{38029828-E0D8-D84A-8F4C-64112D881A6C}"/>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5" name="Straight Connector 314">
                <a:extLst>
                  <a:ext uri="{FF2B5EF4-FFF2-40B4-BE49-F238E27FC236}">
                    <a16:creationId xmlns:a16="http://schemas.microsoft.com/office/drawing/2014/main" id="{D60D9CFC-AE6E-F344-801D-B0063D180214}"/>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6" name="Straight Connector 315">
                <a:extLst>
                  <a:ext uri="{FF2B5EF4-FFF2-40B4-BE49-F238E27FC236}">
                    <a16:creationId xmlns:a16="http://schemas.microsoft.com/office/drawing/2014/main" id="{C394AF81-A7B8-E042-B8B2-BEB703665F81}"/>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17" name="Group 316">
                <a:extLst>
                  <a:ext uri="{FF2B5EF4-FFF2-40B4-BE49-F238E27FC236}">
                    <a16:creationId xmlns:a16="http://schemas.microsoft.com/office/drawing/2014/main" id="{F92438CA-35BA-B045-828A-151E1150AB5F}"/>
                  </a:ext>
                </a:extLst>
              </p:cNvPr>
              <p:cNvGrpSpPr/>
              <p:nvPr/>
            </p:nvGrpSpPr>
            <p:grpSpPr>
              <a:xfrm>
                <a:off x="9040145" y="2253171"/>
                <a:ext cx="287242" cy="442137"/>
                <a:chOff x="2586743" y="1317176"/>
                <a:chExt cx="413559" cy="636564"/>
              </a:xfrm>
            </p:grpSpPr>
            <p:grpSp>
              <p:nvGrpSpPr>
                <p:cNvPr id="329" name="Group 328">
                  <a:extLst>
                    <a:ext uri="{FF2B5EF4-FFF2-40B4-BE49-F238E27FC236}">
                      <a16:creationId xmlns:a16="http://schemas.microsoft.com/office/drawing/2014/main" id="{C5C85224-7B7D-6244-93BA-5066D44F9938}"/>
                    </a:ext>
                  </a:extLst>
                </p:cNvPr>
                <p:cNvGrpSpPr/>
                <p:nvPr/>
              </p:nvGrpSpPr>
              <p:grpSpPr>
                <a:xfrm>
                  <a:off x="2586743" y="1766407"/>
                  <a:ext cx="413559" cy="187333"/>
                  <a:chOff x="2978898" y="4007224"/>
                  <a:chExt cx="631078" cy="181162"/>
                </a:xfrm>
              </p:grpSpPr>
              <p:cxnSp>
                <p:nvCxnSpPr>
                  <p:cNvPr id="332" name="Elbow Connector 331">
                    <a:extLst>
                      <a:ext uri="{FF2B5EF4-FFF2-40B4-BE49-F238E27FC236}">
                        <a16:creationId xmlns:a16="http://schemas.microsoft.com/office/drawing/2014/main" id="{13E4B8D1-2CBB-124B-BC99-DE7E117D21F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33" name="Elbow Connector 332">
                    <a:extLst>
                      <a:ext uri="{FF2B5EF4-FFF2-40B4-BE49-F238E27FC236}">
                        <a16:creationId xmlns:a16="http://schemas.microsoft.com/office/drawing/2014/main" id="{1E544DF7-F04F-0447-9121-8408386471DF}"/>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30" name="Straight Connector 329">
                  <a:extLst>
                    <a:ext uri="{FF2B5EF4-FFF2-40B4-BE49-F238E27FC236}">
                      <a16:creationId xmlns:a16="http://schemas.microsoft.com/office/drawing/2014/main" id="{737349F9-6C4B-C642-8759-A276B1C6910D}"/>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31" name="Straight Connector 330">
                  <a:extLst>
                    <a:ext uri="{FF2B5EF4-FFF2-40B4-BE49-F238E27FC236}">
                      <a16:creationId xmlns:a16="http://schemas.microsoft.com/office/drawing/2014/main" id="{4EB63D28-3730-8747-A683-57FEA8D981C9}"/>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318" name="Oval 317">
                <a:extLst>
                  <a:ext uri="{FF2B5EF4-FFF2-40B4-BE49-F238E27FC236}">
                    <a16:creationId xmlns:a16="http://schemas.microsoft.com/office/drawing/2014/main" id="{3D7EB541-D210-5E4B-B5D8-AF0802C7AEA2}"/>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319" name="Oval 318">
                <a:extLst>
                  <a:ext uri="{FF2B5EF4-FFF2-40B4-BE49-F238E27FC236}">
                    <a16:creationId xmlns:a16="http://schemas.microsoft.com/office/drawing/2014/main" id="{47EA18AC-C7E9-9C45-826E-1302F91763E7}"/>
                  </a:ext>
                </a:extLst>
              </p:cNvPr>
              <p:cNvSpPr/>
              <p:nvPr/>
            </p:nvSpPr>
            <p:spPr bwMode="auto">
              <a:xfrm>
                <a:off x="7731660" y="2104948"/>
                <a:ext cx="72134" cy="7213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320" name="Oval 319">
                <a:extLst>
                  <a:ext uri="{FF2B5EF4-FFF2-40B4-BE49-F238E27FC236}">
                    <a16:creationId xmlns:a16="http://schemas.microsoft.com/office/drawing/2014/main" id="{ADB4CCCC-91A6-6140-BE58-91E3EB259F75}"/>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321" name="Oval 320">
                <a:extLst>
                  <a:ext uri="{FF2B5EF4-FFF2-40B4-BE49-F238E27FC236}">
                    <a16:creationId xmlns:a16="http://schemas.microsoft.com/office/drawing/2014/main" id="{AFCBDA71-801B-354A-8FA9-F9FF107BA67D}"/>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322" name="Oval 321">
                <a:extLst>
                  <a:ext uri="{FF2B5EF4-FFF2-40B4-BE49-F238E27FC236}">
                    <a16:creationId xmlns:a16="http://schemas.microsoft.com/office/drawing/2014/main" id="{60AE043D-A77C-3744-B06A-4FA8D01B0429}"/>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323" name="Group 322">
                <a:extLst>
                  <a:ext uri="{FF2B5EF4-FFF2-40B4-BE49-F238E27FC236}">
                    <a16:creationId xmlns:a16="http://schemas.microsoft.com/office/drawing/2014/main" id="{C512C913-1F78-B84C-A02B-EA06E1EEBEBC}"/>
                  </a:ext>
                </a:extLst>
              </p:cNvPr>
              <p:cNvGrpSpPr/>
              <p:nvPr/>
            </p:nvGrpSpPr>
            <p:grpSpPr>
              <a:xfrm>
                <a:off x="7996640" y="2323054"/>
                <a:ext cx="402110" cy="219021"/>
                <a:chOff x="7848878" y="4022302"/>
                <a:chExt cx="447327" cy="243650"/>
              </a:xfrm>
            </p:grpSpPr>
            <p:sp>
              <p:nvSpPr>
                <p:cNvPr id="327" name="Cube 326">
                  <a:extLst>
                    <a:ext uri="{FF2B5EF4-FFF2-40B4-BE49-F238E27FC236}">
                      <a16:creationId xmlns:a16="http://schemas.microsoft.com/office/drawing/2014/main" id="{AEDCB303-8DBA-7749-8559-1882B5F918DC}"/>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Cube 327">
                  <a:extLst>
                    <a:ext uri="{FF2B5EF4-FFF2-40B4-BE49-F238E27FC236}">
                      <a16:creationId xmlns:a16="http://schemas.microsoft.com/office/drawing/2014/main" id="{EB1CA4BC-BDCD-3548-96BB-2B4E35086E6D}"/>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4" name="Group 323">
                <a:extLst>
                  <a:ext uri="{FF2B5EF4-FFF2-40B4-BE49-F238E27FC236}">
                    <a16:creationId xmlns:a16="http://schemas.microsoft.com/office/drawing/2014/main" id="{E2863B0E-F6F4-DB4F-8E6E-2007CCF18492}"/>
                  </a:ext>
                </a:extLst>
              </p:cNvPr>
              <p:cNvGrpSpPr/>
              <p:nvPr/>
            </p:nvGrpSpPr>
            <p:grpSpPr>
              <a:xfrm>
                <a:off x="8626101" y="2322908"/>
                <a:ext cx="402110" cy="219021"/>
                <a:chOff x="7848878" y="4022302"/>
                <a:chExt cx="447327" cy="243650"/>
              </a:xfrm>
            </p:grpSpPr>
            <p:sp>
              <p:nvSpPr>
                <p:cNvPr id="325" name="Cube 324">
                  <a:extLst>
                    <a:ext uri="{FF2B5EF4-FFF2-40B4-BE49-F238E27FC236}">
                      <a16:creationId xmlns:a16="http://schemas.microsoft.com/office/drawing/2014/main" id="{AF27D465-B640-6443-93ED-F1074DE7E2F6}"/>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Cube 325">
                  <a:extLst>
                    <a:ext uri="{FF2B5EF4-FFF2-40B4-BE49-F238E27FC236}">
                      <a16:creationId xmlns:a16="http://schemas.microsoft.com/office/drawing/2014/main" id="{0DE23B38-511E-E241-8699-E73F2206C31C}"/>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339" name="Straight Connector 338">
              <a:extLst>
                <a:ext uri="{FF2B5EF4-FFF2-40B4-BE49-F238E27FC236}">
                  <a16:creationId xmlns:a16="http://schemas.microsoft.com/office/drawing/2014/main" id="{7E759C19-C964-B048-BBC2-3DC638EFCC17}"/>
                </a:ext>
              </a:extLst>
            </p:cNvPr>
            <p:cNvCxnSpPr>
              <a:cxnSpLocks/>
            </p:cNvCxnSpPr>
            <p:nvPr/>
          </p:nvCxnSpPr>
          <p:spPr bwMode="auto">
            <a:xfrm flipH="1">
              <a:off x="314320" y="4589542"/>
              <a:ext cx="1280123" cy="0"/>
            </a:xfrm>
            <a:prstGeom prst="line">
              <a:avLst/>
            </a:prstGeom>
            <a:ln w="19050">
              <a:solidFill>
                <a:schemeClr val="tx1">
                  <a:lumMod val="95000"/>
                  <a:lumOff val="5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40" name="Straight Connector 339">
              <a:extLst>
                <a:ext uri="{FF2B5EF4-FFF2-40B4-BE49-F238E27FC236}">
                  <a16:creationId xmlns:a16="http://schemas.microsoft.com/office/drawing/2014/main" id="{AB3A64A5-5923-4A46-B5FD-854BC4B91B24}"/>
                </a:ext>
              </a:extLst>
            </p:cNvPr>
            <p:cNvCxnSpPr>
              <a:cxnSpLocks/>
            </p:cNvCxnSpPr>
            <p:nvPr/>
          </p:nvCxnSpPr>
          <p:spPr bwMode="auto">
            <a:xfrm flipH="1">
              <a:off x="314319" y="4660479"/>
              <a:ext cx="1254303"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41" name="TextBox 340">
              <a:extLst>
                <a:ext uri="{FF2B5EF4-FFF2-40B4-BE49-F238E27FC236}">
                  <a16:creationId xmlns:a16="http://schemas.microsoft.com/office/drawing/2014/main" id="{2A3B8C64-CA61-8444-82B7-5D2D7BE1F9BD}"/>
                </a:ext>
              </a:extLst>
            </p:cNvPr>
            <p:cNvSpPr txBox="1"/>
            <p:nvPr/>
          </p:nvSpPr>
          <p:spPr>
            <a:xfrm rot="5400000">
              <a:off x="647443" y="4878917"/>
              <a:ext cx="343364" cy="407745"/>
            </a:xfrm>
            <a:prstGeom prst="rect">
              <a:avLst/>
            </a:prstGeom>
            <a:noFill/>
          </p:spPr>
          <p:txBody>
            <a:bodyPr wrap="none" rtlCol="0">
              <a:spAutoFit/>
            </a:bodyPr>
            <a:lstStyle/>
            <a:p>
              <a:r>
                <a:rPr lang="en-US" dirty="0"/>
                <a:t>…</a:t>
              </a:r>
            </a:p>
          </p:txBody>
        </p:sp>
        <p:sp>
          <p:nvSpPr>
            <p:cNvPr id="342" name="TextBox 341">
              <a:extLst>
                <a:ext uri="{FF2B5EF4-FFF2-40B4-BE49-F238E27FC236}">
                  <a16:creationId xmlns:a16="http://schemas.microsoft.com/office/drawing/2014/main" id="{28F940EC-408F-AD40-9B88-B893CCCD6D0F}"/>
                </a:ext>
              </a:extLst>
            </p:cNvPr>
            <p:cNvSpPr txBox="1"/>
            <p:nvPr/>
          </p:nvSpPr>
          <p:spPr>
            <a:xfrm rot="5400000">
              <a:off x="1093917" y="4878917"/>
              <a:ext cx="343364" cy="407745"/>
            </a:xfrm>
            <a:prstGeom prst="rect">
              <a:avLst/>
            </a:prstGeom>
            <a:noFill/>
          </p:spPr>
          <p:txBody>
            <a:bodyPr wrap="none" rtlCol="0">
              <a:spAutoFit/>
            </a:bodyPr>
            <a:lstStyle/>
            <a:p>
              <a:r>
                <a:rPr lang="en-US" dirty="0"/>
                <a:t>…</a:t>
              </a:r>
            </a:p>
          </p:txBody>
        </p:sp>
        <p:sp>
          <p:nvSpPr>
            <p:cNvPr id="343" name="TextBox 342">
              <a:extLst>
                <a:ext uri="{FF2B5EF4-FFF2-40B4-BE49-F238E27FC236}">
                  <a16:creationId xmlns:a16="http://schemas.microsoft.com/office/drawing/2014/main" id="{C07442F7-3C41-3548-801E-F8E5822084EA}"/>
                </a:ext>
              </a:extLst>
            </p:cNvPr>
            <p:cNvSpPr txBox="1"/>
            <p:nvPr/>
          </p:nvSpPr>
          <p:spPr>
            <a:xfrm rot="5400000">
              <a:off x="2857137" y="4874603"/>
              <a:ext cx="343364" cy="407745"/>
            </a:xfrm>
            <a:prstGeom prst="rect">
              <a:avLst/>
            </a:prstGeom>
            <a:noFill/>
          </p:spPr>
          <p:txBody>
            <a:bodyPr wrap="none" rtlCol="0">
              <a:spAutoFit/>
            </a:bodyPr>
            <a:lstStyle/>
            <a:p>
              <a:r>
                <a:rPr lang="en-US" dirty="0"/>
                <a:t>…</a:t>
              </a:r>
            </a:p>
          </p:txBody>
        </p:sp>
        <p:sp>
          <p:nvSpPr>
            <p:cNvPr id="344" name="TextBox 343">
              <a:extLst>
                <a:ext uri="{FF2B5EF4-FFF2-40B4-BE49-F238E27FC236}">
                  <a16:creationId xmlns:a16="http://schemas.microsoft.com/office/drawing/2014/main" id="{3EEC17DF-7EE2-0649-A705-481593550FDE}"/>
                </a:ext>
              </a:extLst>
            </p:cNvPr>
            <p:cNvSpPr txBox="1"/>
            <p:nvPr/>
          </p:nvSpPr>
          <p:spPr>
            <a:xfrm rot="5400000">
              <a:off x="3303611" y="4874603"/>
              <a:ext cx="343364" cy="407745"/>
            </a:xfrm>
            <a:prstGeom prst="rect">
              <a:avLst/>
            </a:prstGeom>
            <a:noFill/>
          </p:spPr>
          <p:txBody>
            <a:bodyPr wrap="none" rtlCol="0">
              <a:spAutoFit/>
            </a:bodyPr>
            <a:lstStyle/>
            <a:p>
              <a:r>
                <a:rPr lang="en-US" dirty="0"/>
                <a:t>…</a:t>
              </a:r>
            </a:p>
          </p:txBody>
        </p:sp>
        <p:sp>
          <p:nvSpPr>
            <p:cNvPr id="345" name="TextBox 344">
              <a:extLst>
                <a:ext uri="{FF2B5EF4-FFF2-40B4-BE49-F238E27FC236}">
                  <a16:creationId xmlns:a16="http://schemas.microsoft.com/office/drawing/2014/main" id="{661BB7F2-BE3B-6649-A615-439A5A510F3C}"/>
                </a:ext>
              </a:extLst>
            </p:cNvPr>
            <p:cNvSpPr txBox="1"/>
            <p:nvPr/>
          </p:nvSpPr>
          <p:spPr>
            <a:xfrm>
              <a:off x="1481909" y="4592210"/>
              <a:ext cx="1069271" cy="307777"/>
            </a:xfrm>
            <a:prstGeom prst="rect">
              <a:avLst/>
            </a:prstGeom>
            <a:noFill/>
          </p:spPr>
          <p:txBody>
            <a:bodyPr wrap="square" rtlCol="0">
              <a:spAutoFit/>
            </a:bodyPr>
            <a:lstStyle/>
            <a:p>
              <a:pPr algn="ctr"/>
              <a:r>
                <a:rPr lang="en-US" sz="1400" b="1" i="1" dirty="0">
                  <a:solidFill>
                    <a:schemeClr val="bg1">
                      <a:lumMod val="50000"/>
                    </a:schemeClr>
                  </a:solidFill>
                </a:rPr>
                <a:t>WL</a:t>
              </a:r>
              <a:r>
                <a:rPr lang="en-US" sz="1400" b="1" i="1" baseline="-25000" dirty="0">
                  <a:solidFill>
                    <a:schemeClr val="bg1">
                      <a:lumMod val="50000"/>
                    </a:schemeClr>
                  </a:solidFill>
                </a:rPr>
                <a:t>DB</a:t>
              </a:r>
              <a:r>
                <a:rPr lang="en-US" sz="1400" b="1" i="1" dirty="0">
                  <a:solidFill>
                    <a:schemeClr val="bg1">
                      <a:lumMod val="50000"/>
                    </a:schemeClr>
                  </a:solidFill>
                </a:rPr>
                <a:t>&lt;n&gt;</a:t>
              </a:r>
              <a:endParaRPr lang="en-US" sz="1400" b="1" i="1" baseline="-25000" dirty="0">
                <a:solidFill>
                  <a:schemeClr val="bg1">
                    <a:lumMod val="50000"/>
                  </a:schemeClr>
                </a:solidFill>
              </a:endParaRPr>
            </a:p>
          </p:txBody>
        </p:sp>
        <p:sp>
          <p:nvSpPr>
            <p:cNvPr id="346" name="TextBox 345">
              <a:extLst>
                <a:ext uri="{FF2B5EF4-FFF2-40B4-BE49-F238E27FC236}">
                  <a16:creationId xmlns:a16="http://schemas.microsoft.com/office/drawing/2014/main" id="{6A5DCC30-F82E-1549-8C3E-AF8C349000A8}"/>
                </a:ext>
              </a:extLst>
            </p:cNvPr>
            <p:cNvSpPr txBox="1"/>
            <p:nvPr/>
          </p:nvSpPr>
          <p:spPr>
            <a:xfrm rot="5400000">
              <a:off x="1868786" y="4825356"/>
              <a:ext cx="343364" cy="407745"/>
            </a:xfrm>
            <a:prstGeom prst="rect">
              <a:avLst/>
            </a:prstGeom>
            <a:noFill/>
          </p:spPr>
          <p:txBody>
            <a:bodyPr wrap="none" rtlCol="0">
              <a:spAutoFit/>
            </a:bodyPr>
            <a:lstStyle/>
            <a:p>
              <a:r>
                <a:rPr lang="en-US" dirty="0"/>
                <a:t>…</a:t>
              </a:r>
            </a:p>
          </p:txBody>
        </p:sp>
        <p:grpSp>
          <p:nvGrpSpPr>
            <p:cNvPr id="347" name="Group 346">
              <a:extLst>
                <a:ext uri="{FF2B5EF4-FFF2-40B4-BE49-F238E27FC236}">
                  <a16:creationId xmlns:a16="http://schemas.microsoft.com/office/drawing/2014/main" id="{5A5B9215-3B2C-BE49-8801-A465AB3CF3A4}"/>
                </a:ext>
              </a:extLst>
            </p:cNvPr>
            <p:cNvGrpSpPr/>
            <p:nvPr/>
          </p:nvGrpSpPr>
          <p:grpSpPr>
            <a:xfrm>
              <a:off x="657547" y="4960757"/>
              <a:ext cx="297494" cy="182279"/>
              <a:chOff x="2238667" y="1535982"/>
              <a:chExt cx="425767" cy="751974"/>
            </a:xfrm>
          </p:grpSpPr>
          <p:sp>
            <p:nvSpPr>
              <p:cNvPr id="348" name="Arc 347">
                <a:extLst>
                  <a:ext uri="{FF2B5EF4-FFF2-40B4-BE49-F238E27FC236}">
                    <a16:creationId xmlns:a16="http://schemas.microsoft.com/office/drawing/2014/main" id="{C6C80F6C-05B8-BA45-9592-336302C7833B}"/>
                  </a:ext>
                </a:extLst>
              </p:cNvPr>
              <p:cNvSpPr/>
              <p:nvPr/>
            </p:nvSpPr>
            <p:spPr>
              <a:xfrm>
                <a:off x="2238667" y="1535982"/>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349" name="Triangle 348">
                <a:extLst>
                  <a:ext uri="{FF2B5EF4-FFF2-40B4-BE49-F238E27FC236}">
                    <a16:creationId xmlns:a16="http://schemas.microsoft.com/office/drawing/2014/main" id="{660F20E4-EAE4-7F49-A63C-D582DE0481E3}"/>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0" name="Group 349">
              <a:extLst>
                <a:ext uri="{FF2B5EF4-FFF2-40B4-BE49-F238E27FC236}">
                  <a16:creationId xmlns:a16="http://schemas.microsoft.com/office/drawing/2014/main" id="{8219C97C-BCC1-8A47-ACC9-7248AF21AE2C}"/>
                </a:ext>
              </a:extLst>
            </p:cNvPr>
            <p:cNvGrpSpPr/>
            <p:nvPr/>
          </p:nvGrpSpPr>
          <p:grpSpPr>
            <a:xfrm>
              <a:off x="2807276" y="4129953"/>
              <a:ext cx="297494" cy="182279"/>
              <a:chOff x="2238667" y="1535982"/>
              <a:chExt cx="425767" cy="751974"/>
            </a:xfrm>
          </p:grpSpPr>
          <p:sp>
            <p:nvSpPr>
              <p:cNvPr id="351" name="Arc 350">
                <a:extLst>
                  <a:ext uri="{FF2B5EF4-FFF2-40B4-BE49-F238E27FC236}">
                    <a16:creationId xmlns:a16="http://schemas.microsoft.com/office/drawing/2014/main" id="{49583E60-D8E2-7C4B-8667-31BED5FFD8FC}"/>
                  </a:ext>
                </a:extLst>
              </p:cNvPr>
              <p:cNvSpPr/>
              <p:nvPr/>
            </p:nvSpPr>
            <p:spPr>
              <a:xfrm>
                <a:off x="2238667" y="1535982"/>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352" name="Triangle 351">
                <a:extLst>
                  <a:ext uri="{FF2B5EF4-FFF2-40B4-BE49-F238E27FC236}">
                    <a16:creationId xmlns:a16="http://schemas.microsoft.com/office/drawing/2014/main" id="{F60951DE-469B-DB48-AFDF-8E8A9407B9C9}"/>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3" name="Group 352">
              <a:extLst>
                <a:ext uri="{FF2B5EF4-FFF2-40B4-BE49-F238E27FC236}">
                  <a16:creationId xmlns:a16="http://schemas.microsoft.com/office/drawing/2014/main" id="{754EAB7E-A0C2-F94E-B424-EC1588FB9139}"/>
                </a:ext>
              </a:extLst>
            </p:cNvPr>
            <p:cNvGrpSpPr/>
            <p:nvPr/>
          </p:nvGrpSpPr>
          <p:grpSpPr>
            <a:xfrm>
              <a:off x="2830295" y="4955395"/>
              <a:ext cx="297494" cy="182279"/>
              <a:chOff x="2238667" y="1535982"/>
              <a:chExt cx="425767" cy="751974"/>
            </a:xfrm>
          </p:grpSpPr>
          <p:sp>
            <p:nvSpPr>
              <p:cNvPr id="354" name="Arc 353">
                <a:extLst>
                  <a:ext uri="{FF2B5EF4-FFF2-40B4-BE49-F238E27FC236}">
                    <a16:creationId xmlns:a16="http://schemas.microsoft.com/office/drawing/2014/main" id="{8AA0F06C-822B-FC47-B2C0-59774B4CB42E}"/>
                  </a:ext>
                </a:extLst>
              </p:cNvPr>
              <p:cNvSpPr/>
              <p:nvPr/>
            </p:nvSpPr>
            <p:spPr>
              <a:xfrm>
                <a:off x="2238667" y="1535982"/>
                <a:ext cx="395618" cy="751974"/>
              </a:xfrm>
              <a:prstGeom prst="arc">
                <a:avLst>
                  <a:gd name="adj1" fmla="val 15781313"/>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355" name="Triangle 354">
                <a:extLst>
                  <a:ext uri="{FF2B5EF4-FFF2-40B4-BE49-F238E27FC236}">
                    <a16:creationId xmlns:a16="http://schemas.microsoft.com/office/drawing/2014/main" id="{A838EF53-950A-F54D-B39F-91F4B9EBCF5C}"/>
                  </a:ext>
                </a:extLst>
              </p:cNvPr>
              <p:cNvSpPr/>
              <p:nvPr/>
            </p:nvSpPr>
            <p:spPr>
              <a:xfrm rot="10800000">
                <a:off x="2607321" y="1885775"/>
                <a:ext cx="57113" cy="75705"/>
              </a:xfrm>
              <a:prstGeom prst="triangle">
                <a:avLst/>
              </a:prstGeom>
              <a:solidFill>
                <a:srgbClr val="000EFF"/>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6" name="TextBox 355">
              <a:extLst>
                <a:ext uri="{FF2B5EF4-FFF2-40B4-BE49-F238E27FC236}">
                  <a16:creationId xmlns:a16="http://schemas.microsoft.com/office/drawing/2014/main" id="{FDDA6216-7A6F-1646-AC01-EF71E0D6C15E}"/>
                </a:ext>
              </a:extLst>
            </p:cNvPr>
            <p:cNvSpPr txBox="1"/>
            <p:nvPr/>
          </p:nvSpPr>
          <p:spPr>
            <a:xfrm>
              <a:off x="1501143" y="4422164"/>
              <a:ext cx="990606" cy="307777"/>
            </a:xfrm>
            <a:prstGeom prst="rect">
              <a:avLst/>
            </a:prstGeom>
            <a:noFill/>
          </p:spPr>
          <p:txBody>
            <a:bodyPr wrap="square" rtlCol="0">
              <a:spAutoFit/>
            </a:bodyPr>
            <a:lstStyle/>
            <a:p>
              <a:pPr algn="ctr"/>
              <a:r>
                <a:rPr lang="en-US" sz="1400" b="1" i="1" dirty="0"/>
                <a:t>WL</a:t>
              </a:r>
              <a:r>
                <a:rPr lang="en-US" sz="1400" b="1" i="1" baseline="-25000" dirty="0"/>
                <a:t>D</a:t>
              </a:r>
              <a:r>
                <a:rPr lang="en-US" sz="1400" b="1" i="1" dirty="0"/>
                <a:t>&lt;n&gt;</a:t>
              </a:r>
              <a:endParaRPr lang="en-US" sz="1400" b="1" i="1" baseline="-25000" dirty="0"/>
            </a:p>
          </p:txBody>
        </p:sp>
        <p:sp>
          <p:nvSpPr>
            <p:cNvPr id="367" name="TextBox 366">
              <a:extLst>
                <a:ext uri="{FF2B5EF4-FFF2-40B4-BE49-F238E27FC236}">
                  <a16:creationId xmlns:a16="http://schemas.microsoft.com/office/drawing/2014/main" id="{AD98A1BE-8A73-5C41-A47E-86E04515C9C9}"/>
                </a:ext>
              </a:extLst>
            </p:cNvPr>
            <p:cNvSpPr txBox="1"/>
            <p:nvPr/>
          </p:nvSpPr>
          <p:spPr>
            <a:xfrm>
              <a:off x="74724" y="1994531"/>
              <a:ext cx="1797442" cy="369332"/>
            </a:xfrm>
            <a:prstGeom prst="rect">
              <a:avLst/>
            </a:prstGeom>
            <a:noFill/>
          </p:spPr>
          <p:txBody>
            <a:bodyPr wrap="square" rtlCol="0">
              <a:spAutoFit/>
            </a:bodyPr>
            <a:lstStyle/>
            <a:p>
              <a:pPr algn="ctr"/>
              <a:r>
                <a:rPr lang="en-US" sz="1800" dirty="0">
                  <a:solidFill>
                    <a:srgbClr val="FF0000"/>
                  </a:solidFill>
                </a:rPr>
                <a:t>NOR (0,0,0…0)</a:t>
              </a:r>
              <a:endParaRPr lang="en-US" sz="1800" baseline="-25000" dirty="0">
                <a:solidFill>
                  <a:srgbClr val="FF0000"/>
                </a:solidFill>
              </a:endParaRPr>
            </a:p>
          </p:txBody>
        </p:sp>
        <p:sp>
          <p:nvSpPr>
            <p:cNvPr id="368" name="TextBox 367">
              <a:extLst>
                <a:ext uri="{FF2B5EF4-FFF2-40B4-BE49-F238E27FC236}">
                  <a16:creationId xmlns:a16="http://schemas.microsoft.com/office/drawing/2014/main" id="{F3BC0244-A899-434F-B937-0480E446CAD9}"/>
                </a:ext>
              </a:extLst>
            </p:cNvPr>
            <p:cNvSpPr txBox="1"/>
            <p:nvPr/>
          </p:nvSpPr>
          <p:spPr>
            <a:xfrm>
              <a:off x="2217476" y="1994927"/>
              <a:ext cx="1872096" cy="369332"/>
            </a:xfrm>
            <a:prstGeom prst="rect">
              <a:avLst/>
            </a:prstGeom>
            <a:noFill/>
          </p:spPr>
          <p:txBody>
            <a:bodyPr wrap="square" rtlCol="0">
              <a:spAutoFit/>
            </a:bodyPr>
            <a:lstStyle/>
            <a:p>
              <a:pPr algn="ctr"/>
              <a:r>
                <a:rPr lang="en-US" sz="1800" dirty="0">
                  <a:solidFill>
                    <a:srgbClr val="FF0000"/>
                  </a:solidFill>
                </a:rPr>
                <a:t>NOR (1,0,0…0)</a:t>
              </a:r>
              <a:endParaRPr lang="en-US" sz="1800" baseline="-25000" dirty="0">
                <a:solidFill>
                  <a:srgbClr val="FF0000"/>
                </a:solidFill>
              </a:endParaRPr>
            </a:p>
          </p:txBody>
        </p:sp>
      </p:grpSp>
      <p:sp>
        <p:nvSpPr>
          <p:cNvPr id="371" name="TextBox 370">
            <a:extLst>
              <a:ext uri="{FF2B5EF4-FFF2-40B4-BE49-F238E27FC236}">
                <a16:creationId xmlns:a16="http://schemas.microsoft.com/office/drawing/2014/main" id="{9491AA36-1750-7047-B633-E90C578D2017}"/>
              </a:ext>
            </a:extLst>
          </p:cNvPr>
          <p:cNvSpPr txBox="1"/>
          <p:nvPr/>
        </p:nvSpPr>
        <p:spPr>
          <a:xfrm>
            <a:off x="703464" y="5750970"/>
            <a:ext cx="576064" cy="461665"/>
          </a:xfrm>
          <a:prstGeom prst="rect">
            <a:avLst/>
          </a:prstGeom>
          <a:solidFill>
            <a:schemeClr val="bg1"/>
          </a:solid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1</a:t>
            </a:r>
          </a:p>
        </p:txBody>
      </p:sp>
      <p:sp>
        <p:nvSpPr>
          <p:cNvPr id="372" name="TextBox 371">
            <a:extLst>
              <a:ext uri="{FF2B5EF4-FFF2-40B4-BE49-F238E27FC236}">
                <a16:creationId xmlns:a16="http://schemas.microsoft.com/office/drawing/2014/main" id="{7617D429-57B5-4540-871B-999AA7AC8AD4}"/>
              </a:ext>
            </a:extLst>
          </p:cNvPr>
          <p:cNvSpPr txBox="1"/>
          <p:nvPr/>
        </p:nvSpPr>
        <p:spPr>
          <a:xfrm>
            <a:off x="2903058" y="5750970"/>
            <a:ext cx="576064" cy="461665"/>
          </a:xfrm>
          <a:prstGeom prst="rect">
            <a:avLst/>
          </a:prstGeom>
          <a:solidFill>
            <a:schemeClr val="bg1"/>
          </a:solid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0</a:t>
            </a:r>
          </a:p>
        </p:txBody>
      </p:sp>
      <p:grpSp>
        <p:nvGrpSpPr>
          <p:cNvPr id="8" name="Group 7">
            <a:extLst>
              <a:ext uri="{FF2B5EF4-FFF2-40B4-BE49-F238E27FC236}">
                <a16:creationId xmlns:a16="http://schemas.microsoft.com/office/drawing/2014/main" id="{DB32A1B9-D6EC-E24A-B052-B268003E2AC1}"/>
              </a:ext>
            </a:extLst>
          </p:cNvPr>
          <p:cNvGrpSpPr/>
          <p:nvPr/>
        </p:nvGrpSpPr>
        <p:grpSpPr>
          <a:xfrm>
            <a:off x="9025894" y="1995803"/>
            <a:ext cx="2451790" cy="1984574"/>
            <a:chOff x="9025894" y="1995803"/>
            <a:chExt cx="2451790" cy="1984574"/>
          </a:xfrm>
        </p:grpSpPr>
        <p:grpSp>
          <p:nvGrpSpPr>
            <p:cNvPr id="373" name="Group 372">
              <a:extLst>
                <a:ext uri="{FF2B5EF4-FFF2-40B4-BE49-F238E27FC236}">
                  <a16:creationId xmlns:a16="http://schemas.microsoft.com/office/drawing/2014/main" id="{D4759795-10FA-BC48-8305-A9A4F3D5FAF1}"/>
                </a:ext>
              </a:extLst>
            </p:cNvPr>
            <p:cNvGrpSpPr/>
            <p:nvPr/>
          </p:nvGrpSpPr>
          <p:grpSpPr>
            <a:xfrm>
              <a:off x="9325057" y="2223759"/>
              <a:ext cx="355035" cy="287242"/>
              <a:chOff x="1304923" y="3883497"/>
              <a:chExt cx="355035" cy="287242"/>
            </a:xfrm>
          </p:grpSpPr>
          <p:grpSp>
            <p:nvGrpSpPr>
              <p:cNvPr id="374" name="Group 373">
                <a:extLst>
                  <a:ext uri="{FF2B5EF4-FFF2-40B4-BE49-F238E27FC236}">
                    <a16:creationId xmlns:a16="http://schemas.microsoft.com/office/drawing/2014/main" id="{2EAB354A-B586-684F-BC17-D423D1EE0898}"/>
                  </a:ext>
                </a:extLst>
              </p:cNvPr>
              <p:cNvGrpSpPr/>
              <p:nvPr/>
            </p:nvGrpSpPr>
            <p:grpSpPr>
              <a:xfrm rot="16200000">
                <a:off x="1338820" y="3849600"/>
                <a:ext cx="287242" cy="355035"/>
                <a:chOff x="2586743" y="1442577"/>
                <a:chExt cx="413559" cy="511163"/>
              </a:xfrm>
            </p:grpSpPr>
            <p:grpSp>
              <p:nvGrpSpPr>
                <p:cNvPr id="376" name="Group 375">
                  <a:extLst>
                    <a:ext uri="{FF2B5EF4-FFF2-40B4-BE49-F238E27FC236}">
                      <a16:creationId xmlns:a16="http://schemas.microsoft.com/office/drawing/2014/main" id="{CEA8AA2F-8BF1-F94E-8C99-645319EB3ADA}"/>
                    </a:ext>
                  </a:extLst>
                </p:cNvPr>
                <p:cNvGrpSpPr/>
                <p:nvPr/>
              </p:nvGrpSpPr>
              <p:grpSpPr>
                <a:xfrm>
                  <a:off x="2586743" y="1766407"/>
                  <a:ext cx="413559" cy="187333"/>
                  <a:chOff x="2978898" y="4007224"/>
                  <a:chExt cx="631078" cy="181162"/>
                </a:xfrm>
              </p:grpSpPr>
              <p:cxnSp>
                <p:nvCxnSpPr>
                  <p:cNvPr id="379" name="Elbow Connector 378">
                    <a:extLst>
                      <a:ext uri="{FF2B5EF4-FFF2-40B4-BE49-F238E27FC236}">
                        <a16:creationId xmlns:a16="http://schemas.microsoft.com/office/drawing/2014/main" id="{B194D868-6607-7C44-8742-725CBE5BE731}"/>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80" name="Elbow Connector 379">
                    <a:extLst>
                      <a:ext uri="{FF2B5EF4-FFF2-40B4-BE49-F238E27FC236}">
                        <a16:creationId xmlns:a16="http://schemas.microsoft.com/office/drawing/2014/main" id="{3E7705EF-F1C0-2D49-91C5-3BA54E743CD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77" name="Straight Connector 376">
                  <a:extLst>
                    <a:ext uri="{FF2B5EF4-FFF2-40B4-BE49-F238E27FC236}">
                      <a16:creationId xmlns:a16="http://schemas.microsoft.com/office/drawing/2014/main" id="{545BFBA2-214C-7249-BF91-8CE2ABBF43F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8" name="Straight Connector 377">
                  <a:extLst>
                    <a:ext uri="{FF2B5EF4-FFF2-40B4-BE49-F238E27FC236}">
                      <a16:creationId xmlns:a16="http://schemas.microsoft.com/office/drawing/2014/main" id="{EE536249-4913-B847-9260-4B991354539C}"/>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375" name="Oval 374">
                <a:extLst>
                  <a:ext uri="{FF2B5EF4-FFF2-40B4-BE49-F238E27FC236}">
                    <a16:creationId xmlns:a16="http://schemas.microsoft.com/office/drawing/2014/main" id="{B3D5CCA1-CCEA-AA46-A67C-0346DA2FB9A9}"/>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381" name="Group 380">
              <a:extLst>
                <a:ext uri="{FF2B5EF4-FFF2-40B4-BE49-F238E27FC236}">
                  <a16:creationId xmlns:a16="http://schemas.microsoft.com/office/drawing/2014/main" id="{0DD3E16F-D804-BD49-8645-333FBC208C4D}"/>
                </a:ext>
              </a:extLst>
            </p:cNvPr>
            <p:cNvGrpSpPr/>
            <p:nvPr/>
          </p:nvGrpSpPr>
          <p:grpSpPr>
            <a:xfrm rot="16200000">
              <a:off x="9358766" y="2476836"/>
              <a:ext cx="287242" cy="355476"/>
              <a:chOff x="2586743" y="1441943"/>
              <a:chExt cx="413559" cy="511797"/>
            </a:xfrm>
          </p:grpSpPr>
          <p:grpSp>
            <p:nvGrpSpPr>
              <p:cNvPr id="382" name="Group 381">
                <a:extLst>
                  <a:ext uri="{FF2B5EF4-FFF2-40B4-BE49-F238E27FC236}">
                    <a16:creationId xmlns:a16="http://schemas.microsoft.com/office/drawing/2014/main" id="{6A916B17-F5D5-F147-8506-A677D63BC45D}"/>
                  </a:ext>
                </a:extLst>
              </p:cNvPr>
              <p:cNvGrpSpPr/>
              <p:nvPr/>
            </p:nvGrpSpPr>
            <p:grpSpPr>
              <a:xfrm>
                <a:off x="2586743" y="1766407"/>
                <a:ext cx="413559" cy="187333"/>
                <a:chOff x="2978898" y="4007224"/>
                <a:chExt cx="631078" cy="181162"/>
              </a:xfrm>
            </p:grpSpPr>
            <p:cxnSp>
              <p:nvCxnSpPr>
                <p:cNvPr id="385" name="Elbow Connector 384">
                  <a:extLst>
                    <a:ext uri="{FF2B5EF4-FFF2-40B4-BE49-F238E27FC236}">
                      <a16:creationId xmlns:a16="http://schemas.microsoft.com/office/drawing/2014/main" id="{32A0A1E0-6DD1-004B-B421-B6D7AC59FEAA}"/>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86" name="Elbow Connector 385">
                  <a:extLst>
                    <a:ext uri="{FF2B5EF4-FFF2-40B4-BE49-F238E27FC236}">
                      <a16:creationId xmlns:a16="http://schemas.microsoft.com/office/drawing/2014/main" id="{9B774993-14E6-244C-8935-063535968CBC}"/>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83" name="Straight Connector 382">
                <a:extLst>
                  <a:ext uri="{FF2B5EF4-FFF2-40B4-BE49-F238E27FC236}">
                    <a16:creationId xmlns:a16="http://schemas.microsoft.com/office/drawing/2014/main" id="{E7A7DAB5-BFC3-6144-B9A0-74307641C09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84" name="Straight Connector 383">
                <a:extLst>
                  <a:ext uri="{FF2B5EF4-FFF2-40B4-BE49-F238E27FC236}">
                    <a16:creationId xmlns:a16="http://schemas.microsoft.com/office/drawing/2014/main" id="{D5F749E5-D0C6-C840-8260-A8D1266789EA}"/>
                  </a:ext>
                </a:extLst>
              </p:cNvPr>
              <p:cNvCxnSpPr>
                <a:cxnSpLocks/>
              </p:cNvCxnSpPr>
              <p:nvPr/>
            </p:nvCxnSpPr>
            <p:spPr>
              <a:xfrm rot="5400000" flipH="1">
                <a:off x="2659343" y="1577289"/>
                <a:ext cx="270692" cy="0"/>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387" name="Straight Connector 386">
              <a:extLst>
                <a:ext uri="{FF2B5EF4-FFF2-40B4-BE49-F238E27FC236}">
                  <a16:creationId xmlns:a16="http://schemas.microsoft.com/office/drawing/2014/main" id="{8D3E2309-029B-304E-869F-D29866A86C1B}"/>
                </a:ext>
              </a:extLst>
            </p:cNvPr>
            <p:cNvCxnSpPr>
              <a:cxnSpLocks/>
            </p:cNvCxnSpPr>
            <p:nvPr/>
          </p:nvCxnSpPr>
          <p:spPr bwMode="auto">
            <a:xfrm>
              <a:off x="9324648" y="2363892"/>
              <a:ext cx="0" cy="290149"/>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88" name="Straight Connector 387">
              <a:extLst>
                <a:ext uri="{FF2B5EF4-FFF2-40B4-BE49-F238E27FC236}">
                  <a16:creationId xmlns:a16="http://schemas.microsoft.com/office/drawing/2014/main" id="{1D3B08A1-682D-F445-A883-51851B420270}"/>
                </a:ext>
              </a:extLst>
            </p:cNvPr>
            <p:cNvCxnSpPr>
              <a:cxnSpLocks/>
            </p:cNvCxnSpPr>
            <p:nvPr/>
          </p:nvCxnSpPr>
          <p:spPr bwMode="auto">
            <a:xfrm flipH="1">
              <a:off x="9645823" y="2224406"/>
              <a:ext cx="72518"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89" name="TextBox 388">
              <a:extLst>
                <a:ext uri="{FF2B5EF4-FFF2-40B4-BE49-F238E27FC236}">
                  <a16:creationId xmlns:a16="http://schemas.microsoft.com/office/drawing/2014/main" id="{78FA088B-E1AF-1747-86A2-E80BD24C96F7}"/>
                </a:ext>
              </a:extLst>
            </p:cNvPr>
            <p:cNvSpPr txBox="1"/>
            <p:nvPr/>
          </p:nvSpPr>
          <p:spPr>
            <a:xfrm>
              <a:off x="9025894" y="2757997"/>
              <a:ext cx="524503" cy="307777"/>
            </a:xfrm>
            <a:prstGeom prst="rect">
              <a:avLst/>
            </a:prstGeom>
            <a:noFill/>
          </p:spPr>
          <p:txBody>
            <a:bodyPr wrap="none" rtlCol="0">
              <a:spAutoFit/>
            </a:bodyPr>
            <a:lstStyle/>
            <a:p>
              <a:r>
                <a:rPr lang="en-US" sz="1400" i="1" dirty="0"/>
                <a:t>GND</a:t>
              </a:r>
            </a:p>
          </p:txBody>
        </p:sp>
        <p:sp>
          <p:nvSpPr>
            <p:cNvPr id="390" name="TextBox 389">
              <a:extLst>
                <a:ext uri="{FF2B5EF4-FFF2-40B4-BE49-F238E27FC236}">
                  <a16:creationId xmlns:a16="http://schemas.microsoft.com/office/drawing/2014/main" id="{3FBBE014-5409-EB44-8F6C-6802D0221A37}"/>
                </a:ext>
              </a:extLst>
            </p:cNvPr>
            <p:cNvSpPr txBox="1"/>
            <p:nvPr/>
          </p:nvSpPr>
          <p:spPr>
            <a:xfrm>
              <a:off x="9077230" y="1995803"/>
              <a:ext cx="508473" cy="307777"/>
            </a:xfrm>
            <a:prstGeom prst="rect">
              <a:avLst/>
            </a:prstGeom>
            <a:noFill/>
          </p:spPr>
          <p:txBody>
            <a:bodyPr wrap="none" rtlCol="0">
              <a:spAutoFit/>
            </a:bodyPr>
            <a:lstStyle/>
            <a:p>
              <a:r>
                <a:rPr lang="en-US" sz="1400" i="1" dirty="0"/>
                <a:t>VDD</a:t>
              </a:r>
            </a:p>
          </p:txBody>
        </p:sp>
        <p:cxnSp>
          <p:nvCxnSpPr>
            <p:cNvPr id="391" name="Straight Connector 390">
              <a:extLst>
                <a:ext uri="{FF2B5EF4-FFF2-40B4-BE49-F238E27FC236}">
                  <a16:creationId xmlns:a16="http://schemas.microsoft.com/office/drawing/2014/main" id="{87823F1B-3C57-804E-ABF8-092EB156A5C2}"/>
                </a:ext>
              </a:extLst>
            </p:cNvPr>
            <p:cNvCxnSpPr>
              <a:cxnSpLocks/>
            </p:cNvCxnSpPr>
            <p:nvPr/>
          </p:nvCxnSpPr>
          <p:spPr bwMode="auto">
            <a:xfrm flipH="1">
              <a:off x="9647243" y="2798196"/>
              <a:ext cx="79516"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392" name="Group 391">
              <a:extLst>
                <a:ext uri="{FF2B5EF4-FFF2-40B4-BE49-F238E27FC236}">
                  <a16:creationId xmlns:a16="http://schemas.microsoft.com/office/drawing/2014/main" id="{B735AD6A-0889-D842-B5FB-DD4ABAAC2052}"/>
                </a:ext>
              </a:extLst>
            </p:cNvPr>
            <p:cNvGrpSpPr/>
            <p:nvPr/>
          </p:nvGrpSpPr>
          <p:grpSpPr>
            <a:xfrm>
              <a:off x="9073738" y="2382232"/>
              <a:ext cx="208947" cy="149070"/>
              <a:chOff x="794414" y="4400721"/>
              <a:chExt cx="523591" cy="222799"/>
            </a:xfrm>
          </p:grpSpPr>
          <p:cxnSp>
            <p:nvCxnSpPr>
              <p:cNvPr id="393" name="Straight Connector 392">
                <a:extLst>
                  <a:ext uri="{FF2B5EF4-FFF2-40B4-BE49-F238E27FC236}">
                    <a16:creationId xmlns:a16="http://schemas.microsoft.com/office/drawing/2014/main" id="{F2D2F431-FB03-FC4D-9DDA-78EA0E792394}"/>
                  </a:ext>
                </a:extLst>
              </p:cNvPr>
              <p:cNvCxnSpPr>
                <a:cxnSpLocks/>
              </p:cNvCxnSpPr>
              <p:nvPr/>
            </p:nvCxnSpPr>
            <p:spPr bwMode="auto">
              <a:xfrm flipH="1" flipV="1">
                <a:off x="1008993" y="4400721"/>
                <a:ext cx="47199" cy="222799"/>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94" name="Straight Connector 393">
                <a:extLst>
                  <a:ext uri="{FF2B5EF4-FFF2-40B4-BE49-F238E27FC236}">
                    <a16:creationId xmlns:a16="http://schemas.microsoft.com/office/drawing/2014/main" id="{73243311-2AD5-D944-A7B6-77AECDEAE1C2}"/>
                  </a:ext>
                </a:extLst>
              </p:cNvPr>
              <p:cNvCxnSpPr>
                <a:cxnSpLocks/>
              </p:cNvCxnSpPr>
              <p:nvPr/>
            </p:nvCxnSpPr>
            <p:spPr bwMode="auto">
              <a:xfrm flipH="1">
                <a:off x="1031333" y="4612587"/>
                <a:ext cx="286672"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95" name="Straight Connector 394">
                <a:extLst>
                  <a:ext uri="{FF2B5EF4-FFF2-40B4-BE49-F238E27FC236}">
                    <a16:creationId xmlns:a16="http://schemas.microsoft.com/office/drawing/2014/main" id="{3B04E6B1-0E01-A345-AB64-7CBFAD0FB0D2}"/>
                  </a:ext>
                </a:extLst>
              </p:cNvPr>
              <p:cNvCxnSpPr>
                <a:cxnSpLocks/>
              </p:cNvCxnSpPr>
              <p:nvPr/>
            </p:nvCxnSpPr>
            <p:spPr bwMode="auto">
              <a:xfrm flipH="1">
                <a:off x="794414" y="4404299"/>
                <a:ext cx="236919"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396" name="Straight Connector 395">
              <a:extLst>
                <a:ext uri="{FF2B5EF4-FFF2-40B4-BE49-F238E27FC236}">
                  <a16:creationId xmlns:a16="http://schemas.microsoft.com/office/drawing/2014/main" id="{097F4080-840F-6E45-9289-62EDF061E788}"/>
                </a:ext>
              </a:extLst>
            </p:cNvPr>
            <p:cNvCxnSpPr>
              <a:cxnSpLocks/>
            </p:cNvCxnSpPr>
            <p:nvPr/>
          </p:nvCxnSpPr>
          <p:spPr bwMode="auto">
            <a:xfrm flipH="1">
              <a:off x="9676892" y="2502817"/>
              <a:ext cx="1142193"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97" name="TextBox 396">
              <a:extLst>
                <a:ext uri="{FF2B5EF4-FFF2-40B4-BE49-F238E27FC236}">
                  <a16:creationId xmlns:a16="http://schemas.microsoft.com/office/drawing/2014/main" id="{256CBCFF-BB8E-B141-A12B-6D03F319ACC7}"/>
                </a:ext>
              </a:extLst>
            </p:cNvPr>
            <p:cNvSpPr txBox="1"/>
            <p:nvPr/>
          </p:nvSpPr>
          <p:spPr>
            <a:xfrm>
              <a:off x="9953674" y="2205755"/>
              <a:ext cx="723275" cy="307777"/>
            </a:xfrm>
            <a:prstGeom prst="rect">
              <a:avLst/>
            </a:prstGeom>
            <a:noFill/>
          </p:spPr>
          <p:txBody>
            <a:bodyPr wrap="none" rtlCol="0">
              <a:spAutoFit/>
            </a:bodyPr>
            <a:lstStyle/>
            <a:p>
              <a:r>
                <a:rPr lang="en-US" sz="1400" b="1" i="1" dirty="0"/>
                <a:t>WL</a:t>
              </a:r>
              <a:r>
                <a:rPr lang="en-US" sz="1400" b="1" i="1" baseline="-25000" dirty="0"/>
                <a:t>NOR</a:t>
              </a:r>
              <a:r>
                <a:rPr lang="en-US" sz="1400" b="1" i="1" baseline="30000" dirty="0"/>
                <a:t>--</a:t>
              </a:r>
            </a:p>
          </p:txBody>
        </p:sp>
        <p:grpSp>
          <p:nvGrpSpPr>
            <p:cNvPr id="398" name="Group 397">
              <a:extLst>
                <a:ext uri="{FF2B5EF4-FFF2-40B4-BE49-F238E27FC236}">
                  <a16:creationId xmlns:a16="http://schemas.microsoft.com/office/drawing/2014/main" id="{B14C8451-EA39-484E-8F55-867D7CF98A1E}"/>
                </a:ext>
              </a:extLst>
            </p:cNvPr>
            <p:cNvGrpSpPr/>
            <p:nvPr/>
          </p:nvGrpSpPr>
          <p:grpSpPr>
            <a:xfrm rot="10800000">
              <a:off x="9900082" y="2974450"/>
              <a:ext cx="355035" cy="287242"/>
              <a:chOff x="1304923" y="3883497"/>
              <a:chExt cx="355035" cy="287242"/>
            </a:xfrm>
          </p:grpSpPr>
          <p:grpSp>
            <p:nvGrpSpPr>
              <p:cNvPr id="399" name="Group 398">
                <a:extLst>
                  <a:ext uri="{FF2B5EF4-FFF2-40B4-BE49-F238E27FC236}">
                    <a16:creationId xmlns:a16="http://schemas.microsoft.com/office/drawing/2014/main" id="{E2B5A9F1-B953-6A4E-8803-AEB6E84F67D4}"/>
                  </a:ext>
                </a:extLst>
              </p:cNvPr>
              <p:cNvGrpSpPr/>
              <p:nvPr/>
            </p:nvGrpSpPr>
            <p:grpSpPr>
              <a:xfrm rot="16200000">
                <a:off x="1338820" y="3849600"/>
                <a:ext cx="287242" cy="355035"/>
                <a:chOff x="2586743" y="1442577"/>
                <a:chExt cx="413559" cy="511163"/>
              </a:xfrm>
            </p:grpSpPr>
            <p:grpSp>
              <p:nvGrpSpPr>
                <p:cNvPr id="401" name="Group 400">
                  <a:extLst>
                    <a:ext uri="{FF2B5EF4-FFF2-40B4-BE49-F238E27FC236}">
                      <a16:creationId xmlns:a16="http://schemas.microsoft.com/office/drawing/2014/main" id="{9D4C65C0-3400-A147-B50A-BA69936A5996}"/>
                    </a:ext>
                  </a:extLst>
                </p:cNvPr>
                <p:cNvGrpSpPr/>
                <p:nvPr/>
              </p:nvGrpSpPr>
              <p:grpSpPr>
                <a:xfrm>
                  <a:off x="2586743" y="1766407"/>
                  <a:ext cx="413559" cy="187333"/>
                  <a:chOff x="2978898" y="4007224"/>
                  <a:chExt cx="631078" cy="181162"/>
                </a:xfrm>
              </p:grpSpPr>
              <p:cxnSp>
                <p:nvCxnSpPr>
                  <p:cNvPr id="404" name="Elbow Connector 403">
                    <a:extLst>
                      <a:ext uri="{FF2B5EF4-FFF2-40B4-BE49-F238E27FC236}">
                        <a16:creationId xmlns:a16="http://schemas.microsoft.com/office/drawing/2014/main" id="{496D4C58-6101-6544-A38C-22597CFAC976}"/>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05" name="Elbow Connector 404">
                    <a:extLst>
                      <a:ext uri="{FF2B5EF4-FFF2-40B4-BE49-F238E27FC236}">
                        <a16:creationId xmlns:a16="http://schemas.microsoft.com/office/drawing/2014/main" id="{826C22AB-6AF4-5145-BE54-7F782DDEE786}"/>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02" name="Straight Connector 401">
                  <a:extLst>
                    <a:ext uri="{FF2B5EF4-FFF2-40B4-BE49-F238E27FC236}">
                      <a16:creationId xmlns:a16="http://schemas.microsoft.com/office/drawing/2014/main" id="{9FF82371-E067-BA48-BEEE-196B512F67D4}"/>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3" name="Straight Connector 402">
                  <a:extLst>
                    <a:ext uri="{FF2B5EF4-FFF2-40B4-BE49-F238E27FC236}">
                      <a16:creationId xmlns:a16="http://schemas.microsoft.com/office/drawing/2014/main" id="{23577A01-75F1-2741-A3CD-D175834F06BF}"/>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400" name="Oval 399">
                <a:extLst>
                  <a:ext uri="{FF2B5EF4-FFF2-40B4-BE49-F238E27FC236}">
                    <a16:creationId xmlns:a16="http://schemas.microsoft.com/office/drawing/2014/main" id="{86AFDDAD-2DAF-9E46-8C38-4B6501587B8A}"/>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406" name="Group 405">
              <a:extLst>
                <a:ext uri="{FF2B5EF4-FFF2-40B4-BE49-F238E27FC236}">
                  <a16:creationId xmlns:a16="http://schemas.microsoft.com/office/drawing/2014/main" id="{99DB2CDE-5AA9-CF4E-AEB7-FDCB39861062}"/>
                </a:ext>
              </a:extLst>
            </p:cNvPr>
            <p:cNvGrpSpPr/>
            <p:nvPr/>
          </p:nvGrpSpPr>
          <p:grpSpPr>
            <a:xfrm>
              <a:off x="9324180" y="3405941"/>
              <a:ext cx="355035" cy="287242"/>
              <a:chOff x="1304923" y="3883497"/>
              <a:chExt cx="355035" cy="287242"/>
            </a:xfrm>
          </p:grpSpPr>
          <p:grpSp>
            <p:nvGrpSpPr>
              <p:cNvPr id="407" name="Group 406">
                <a:extLst>
                  <a:ext uri="{FF2B5EF4-FFF2-40B4-BE49-F238E27FC236}">
                    <a16:creationId xmlns:a16="http://schemas.microsoft.com/office/drawing/2014/main" id="{68AFFB81-9B14-B74D-9995-9191EABB340F}"/>
                  </a:ext>
                </a:extLst>
              </p:cNvPr>
              <p:cNvGrpSpPr/>
              <p:nvPr/>
            </p:nvGrpSpPr>
            <p:grpSpPr>
              <a:xfrm rot="16200000">
                <a:off x="1338820" y="3849600"/>
                <a:ext cx="287242" cy="355035"/>
                <a:chOff x="2586743" y="1442577"/>
                <a:chExt cx="413559" cy="511163"/>
              </a:xfrm>
            </p:grpSpPr>
            <p:grpSp>
              <p:nvGrpSpPr>
                <p:cNvPr id="409" name="Group 408">
                  <a:extLst>
                    <a:ext uri="{FF2B5EF4-FFF2-40B4-BE49-F238E27FC236}">
                      <a16:creationId xmlns:a16="http://schemas.microsoft.com/office/drawing/2014/main" id="{12D35D2A-99DF-2D4D-9041-BD618A9084EC}"/>
                    </a:ext>
                  </a:extLst>
                </p:cNvPr>
                <p:cNvGrpSpPr/>
                <p:nvPr/>
              </p:nvGrpSpPr>
              <p:grpSpPr>
                <a:xfrm>
                  <a:off x="2586743" y="1766407"/>
                  <a:ext cx="413559" cy="187333"/>
                  <a:chOff x="2978898" y="4007224"/>
                  <a:chExt cx="631078" cy="181162"/>
                </a:xfrm>
              </p:grpSpPr>
              <p:cxnSp>
                <p:nvCxnSpPr>
                  <p:cNvPr id="412" name="Elbow Connector 411">
                    <a:extLst>
                      <a:ext uri="{FF2B5EF4-FFF2-40B4-BE49-F238E27FC236}">
                        <a16:creationId xmlns:a16="http://schemas.microsoft.com/office/drawing/2014/main" id="{E9D8F2F9-15CE-EC4B-88E9-C58FBC233EC8}"/>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13" name="Elbow Connector 412">
                    <a:extLst>
                      <a:ext uri="{FF2B5EF4-FFF2-40B4-BE49-F238E27FC236}">
                        <a16:creationId xmlns:a16="http://schemas.microsoft.com/office/drawing/2014/main" id="{B98E8952-825C-0D43-8779-377E1FBE6565}"/>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10" name="Straight Connector 409">
                  <a:extLst>
                    <a:ext uri="{FF2B5EF4-FFF2-40B4-BE49-F238E27FC236}">
                      <a16:creationId xmlns:a16="http://schemas.microsoft.com/office/drawing/2014/main" id="{9AB4DB78-E58F-8648-B8D5-3523CF07770B}"/>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11" name="Straight Connector 410">
                  <a:extLst>
                    <a:ext uri="{FF2B5EF4-FFF2-40B4-BE49-F238E27FC236}">
                      <a16:creationId xmlns:a16="http://schemas.microsoft.com/office/drawing/2014/main" id="{A9ADCD79-19D9-DA41-A4F4-7254BDEEA7FF}"/>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408" name="Oval 407">
                <a:extLst>
                  <a:ext uri="{FF2B5EF4-FFF2-40B4-BE49-F238E27FC236}">
                    <a16:creationId xmlns:a16="http://schemas.microsoft.com/office/drawing/2014/main" id="{F1BB2E61-5522-BC45-94C3-F59BD530553C}"/>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414" name="Group 413">
              <a:extLst>
                <a:ext uri="{FF2B5EF4-FFF2-40B4-BE49-F238E27FC236}">
                  <a16:creationId xmlns:a16="http://schemas.microsoft.com/office/drawing/2014/main" id="{516F97ED-491E-0542-9A38-91350FD85ABA}"/>
                </a:ext>
              </a:extLst>
            </p:cNvPr>
            <p:cNvGrpSpPr/>
            <p:nvPr/>
          </p:nvGrpSpPr>
          <p:grpSpPr>
            <a:xfrm rot="16200000">
              <a:off x="9357889" y="3659018"/>
              <a:ext cx="287242" cy="355476"/>
              <a:chOff x="2586743" y="1441943"/>
              <a:chExt cx="413559" cy="511797"/>
            </a:xfrm>
          </p:grpSpPr>
          <p:grpSp>
            <p:nvGrpSpPr>
              <p:cNvPr id="415" name="Group 414">
                <a:extLst>
                  <a:ext uri="{FF2B5EF4-FFF2-40B4-BE49-F238E27FC236}">
                    <a16:creationId xmlns:a16="http://schemas.microsoft.com/office/drawing/2014/main" id="{C1885A4C-3A14-6546-A03B-8F9DABDCAB5C}"/>
                  </a:ext>
                </a:extLst>
              </p:cNvPr>
              <p:cNvGrpSpPr/>
              <p:nvPr/>
            </p:nvGrpSpPr>
            <p:grpSpPr>
              <a:xfrm>
                <a:off x="2586743" y="1766407"/>
                <a:ext cx="413559" cy="187333"/>
                <a:chOff x="2978898" y="4007224"/>
                <a:chExt cx="631078" cy="181162"/>
              </a:xfrm>
            </p:grpSpPr>
            <p:cxnSp>
              <p:nvCxnSpPr>
                <p:cNvPr id="418" name="Elbow Connector 417">
                  <a:extLst>
                    <a:ext uri="{FF2B5EF4-FFF2-40B4-BE49-F238E27FC236}">
                      <a16:creationId xmlns:a16="http://schemas.microsoft.com/office/drawing/2014/main" id="{29749288-80B8-F747-9DAF-743DA10F8C4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19" name="Elbow Connector 418">
                  <a:extLst>
                    <a:ext uri="{FF2B5EF4-FFF2-40B4-BE49-F238E27FC236}">
                      <a16:creationId xmlns:a16="http://schemas.microsoft.com/office/drawing/2014/main" id="{A4F1CF8B-92CA-9545-8F20-42430652CDD9}"/>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16" name="Straight Connector 415">
                <a:extLst>
                  <a:ext uri="{FF2B5EF4-FFF2-40B4-BE49-F238E27FC236}">
                    <a16:creationId xmlns:a16="http://schemas.microsoft.com/office/drawing/2014/main" id="{FB001E7E-3A1C-F44F-A2AC-97206660718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17" name="Straight Connector 416">
                <a:extLst>
                  <a:ext uri="{FF2B5EF4-FFF2-40B4-BE49-F238E27FC236}">
                    <a16:creationId xmlns:a16="http://schemas.microsoft.com/office/drawing/2014/main" id="{2A234EF7-BBD5-194D-995F-661084C27A9D}"/>
                  </a:ext>
                </a:extLst>
              </p:cNvPr>
              <p:cNvCxnSpPr>
                <a:cxnSpLocks/>
              </p:cNvCxnSpPr>
              <p:nvPr/>
            </p:nvCxnSpPr>
            <p:spPr>
              <a:xfrm rot="5400000" flipH="1">
                <a:off x="2659343" y="1577289"/>
                <a:ext cx="270692" cy="0"/>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420" name="Straight Connector 419">
              <a:extLst>
                <a:ext uri="{FF2B5EF4-FFF2-40B4-BE49-F238E27FC236}">
                  <a16:creationId xmlns:a16="http://schemas.microsoft.com/office/drawing/2014/main" id="{3282E034-774F-EF46-8FA1-1D5E850AC175}"/>
                </a:ext>
              </a:extLst>
            </p:cNvPr>
            <p:cNvCxnSpPr>
              <a:cxnSpLocks/>
            </p:cNvCxnSpPr>
            <p:nvPr/>
          </p:nvCxnSpPr>
          <p:spPr bwMode="auto">
            <a:xfrm>
              <a:off x="9323771" y="3546074"/>
              <a:ext cx="0" cy="290149"/>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1" name="Straight Connector 420">
              <a:extLst>
                <a:ext uri="{FF2B5EF4-FFF2-40B4-BE49-F238E27FC236}">
                  <a16:creationId xmlns:a16="http://schemas.microsoft.com/office/drawing/2014/main" id="{50A17485-F566-D04F-A2CC-1B69AA9837D5}"/>
                </a:ext>
              </a:extLst>
            </p:cNvPr>
            <p:cNvCxnSpPr>
              <a:cxnSpLocks/>
            </p:cNvCxnSpPr>
            <p:nvPr/>
          </p:nvCxnSpPr>
          <p:spPr bwMode="auto">
            <a:xfrm flipH="1">
              <a:off x="9644946" y="3406588"/>
              <a:ext cx="72518"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422" name="Group 421">
              <a:extLst>
                <a:ext uri="{FF2B5EF4-FFF2-40B4-BE49-F238E27FC236}">
                  <a16:creationId xmlns:a16="http://schemas.microsoft.com/office/drawing/2014/main" id="{A2089555-E3F4-D147-A1D3-C35C1C765023}"/>
                </a:ext>
              </a:extLst>
            </p:cNvPr>
            <p:cNvGrpSpPr/>
            <p:nvPr/>
          </p:nvGrpSpPr>
          <p:grpSpPr>
            <a:xfrm flipV="1">
              <a:off x="9034903" y="3603880"/>
              <a:ext cx="224406" cy="163518"/>
              <a:chOff x="753459" y="4400721"/>
              <a:chExt cx="562329" cy="222799"/>
            </a:xfrm>
          </p:grpSpPr>
          <p:cxnSp>
            <p:nvCxnSpPr>
              <p:cNvPr id="423" name="Straight Connector 422">
                <a:extLst>
                  <a:ext uri="{FF2B5EF4-FFF2-40B4-BE49-F238E27FC236}">
                    <a16:creationId xmlns:a16="http://schemas.microsoft.com/office/drawing/2014/main" id="{EA453BFB-5790-FA47-A5A4-C2DC8DCE9E5F}"/>
                  </a:ext>
                </a:extLst>
              </p:cNvPr>
              <p:cNvCxnSpPr>
                <a:cxnSpLocks/>
              </p:cNvCxnSpPr>
              <p:nvPr/>
            </p:nvCxnSpPr>
            <p:spPr bwMode="auto">
              <a:xfrm flipH="1" flipV="1">
                <a:off x="998720" y="4400721"/>
                <a:ext cx="47198" cy="222799"/>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4" name="Straight Connector 423">
                <a:extLst>
                  <a:ext uri="{FF2B5EF4-FFF2-40B4-BE49-F238E27FC236}">
                    <a16:creationId xmlns:a16="http://schemas.microsoft.com/office/drawing/2014/main" id="{18960007-DFF2-974E-94C5-24F16BD78B20}"/>
                  </a:ext>
                </a:extLst>
              </p:cNvPr>
              <p:cNvCxnSpPr>
                <a:cxnSpLocks/>
              </p:cNvCxnSpPr>
              <p:nvPr/>
            </p:nvCxnSpPr>
            <p:spPr bwMode="auto">
              <a:xfrm flipH="1">
                <a:off x="1029116" y="4617934"/>
                <a:ext cx="286672"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5" name="Straight Connector 424">
                <a:extLst>
                  <a:ext uri="{FF2B5EF4-FFF2-40B4-BE49-F238E27FC236}">
                    <a16:creationId xmlns:a16="http://schemas.microsoft.com/office/drawing/2014/main" id="{39DDA9C4-1B6E-4F4D-85D4-2A45D1F07094}"/>
                  </a:ext>
                </a:extLst>
              </p:cNvPr>
              <p:cNvCxnSpPr>
                <a:cxnSpLocks/>
              </p:cNvCxnSpPr>
              <p:nvPr/>
            </p:nvCxnSpPr>
            <p:spPr bwMode="auto">
              <a:xfrm flipH="1">
                <a:off x="753459" y="4417544"/>
                <a:ext cx="260611"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426" name="Straight Connector 425">
              <a:extLst>
                <a:ext uri="{FF2B5EF4-FFF2-40B4-BE49-F238E27FC236}">
                  <a16:creationId xmlns:a16="http://schemas.microsoft.com/office/drawing/2014/main" id="{9451F6DD-BCDD-1D41-A145-6A1F89659DD8}"/>
                </a:ext>
              </a:extLst>
            </p:cNvPr>
            <p:cNvCxnSpPr>
              <a:cxnSpLocks/>
            </p:cNvCxnSpPr>
            <p:nvPr/>
          </p:nvCxnSpPr>
          <p:spPr bwMode="auto">
            <a:xfrm flipH="1">
              <a:off x="9631107" y="3979468"/>
              <a:ext cx="96215"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7" name="Straight Connector 426">
              <a:extLst>
                <a:ext uri="{FF2B5EF4-FFF2-40B4-BE49-F238E27FC236}">
                  <a16:creationId xmlns:a16="http://schemas.microsoft.com/office/drawing/2014/main" id="{FD990927-B17A-D74F-96AD-84E95377B84A}"/>
                </a:ext>
              </a:extLst>
            </p:cNvPr>
            <p:cNvCxnSpPr>
              <a:cxnSpLocks/>
            </p:cNvCxnSpPr>
            <p:nvPr/>
          </p:nvCxnSpPr>
          <p:spPr bwMode="auto">
            <a:xfrm flipH="1">
              <a:off x="9681782" y="3691148"/>
              <a:ext cx="1142193"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8" name="Straight Connector 427">
              <a:extLst>
                <a:ext uri="{FF2B5EF4-FFF2-40B4-BE49-F238E27FC236}">
                  <a16:creationId xmlns:a16="http://schemas.microsoft.com/office/drawing/2014/main" id="{C5E6702F-BCF4-084B-B9EB-16E6FC10D940}"/>
                </a:ext>
              </a:extLst>
            </p:cNvPr>
            <p:cNvCxnSpPr>
              <a:cxnSpLocks/>
            </p:cNvCxnSpPr>
            <p:nvPr/>
          </p:nvCxnSpPr>
          <p:spPr bwMode="auto">
            <a:xfrm>
              <a:off x="9898538" y="2500432"/>
              <a:ext cx="0" cy="467288"/>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9" name="Straight Connector 428">
              <a:extLst>
                <a:ext uri="{FF2B5EF4-FFF2-40B4-BE49-F238E27FC236}">
                  <a16:creationId xmlns:a16="http://schemas.microsoft.com/office/drawing/2014/main" id="{1A03F1AE-FBC4-A44C-B0AA-8C6ACA58E597}"/>
                </a:ext>
              </a:extLst>
            </p:cNvPr>
            <p:cNvCxnSpPr>
              <a:cxnSpLocks/>
            </p:cNvCxnSpPr>
            <p:nvPr/>
          </p:nvCxnSpPr>
          <p:spPr bwMode="auto">
            <a:xfrm>
              <a:off x="9898538" y="3217337"/>
              <a:ext cx="0" cy="467288"/>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30" name="TextBox 429">
              <a:extLst>
                <a:ext uri="{FF2B5EF4-FFF2-40B4-BE49-F238E27FC236}">
                  <a16:creationId xmlns:a16="http://schemas.microsoft.com/office/drawing/2014/main" id="{741A7CFB-E63C-9A46-ACFC-3ABD29CD5046}"/>
                </a:ext>
              </a:extLst>
            </p:cNvPr>
            <p:cNvSpPr txBox="1"/>
            <p:nvPr/>
          </p:nvSpPr>
          <p:spPr>
            <a:xfrm>
              <a:off x="10037064" y="3102654"/>
              <a:ext cx="633507" cy="307777"/>
            </a:xfrm>
            <a:prstGeom prst="rect">
              <a:avLst/>
            </a:prstGeom>
            <a:noFill/>
          </p:spPr>
          <p:txBody>
            <a:bodyPr wrap="none" rtlCol="0">
              <a:spAutoFit/>
            </a:bodyPr>
            <a:lstStyle/>
            <a:p>
              <a:r>
                <a:rPr lang="en-US" sz="1400" i="1" dirty="0"/>
                <a:t>MEN1</a:t>
              </a:r>
            </a:p>
          </p:txBody>
        </p:sp>
        <p:grpSp>
          <p:nvGrpSpPr>
            <p:cNvPr id="431" name="Group 430">
              <a:extLst>
                <a:ext uri="{FF2B5EF4-FFF2-40B4-BE49-F238E27FC236}">
                  <a16:creationId xmlns:a16="http://schemas.microsoft.com/office/drawing/2014/main" id="{F4949A04-61F8-BF43-A1F2-BAE17735BA5C}"/>
                </a:ext>
              </a:extLst>
            </p:cNvPr>
            <p:cNvGrpSpPr/>
            <p:nvPr/>
          </p:nvGrpSpPr>
          <p:grpSpPr>
            <a:xfrm>
              <a:off x="10846295" y="2328330"/>
              <a:ext cx="338338" cy="248299"/>
              <a:chOff x="391470" y="2498966"/>
              <a:chExt cx="662269" cy="397884"/>
            </a:xfrm>
          </p:grpSpPr>
          <p:grpSp>
            <p:nvGrpSpPr>
              <p:cNvPr id="432" name="Group 431">
                <a:extLst>
                  <a:ext uri="{FF2B5EF4-FFF2-40B4-BE49-F238E27FC236}">
                    <a16:creationId xmlns:a16="http://schemas.microsoft.com/office/drawing/2014/main" id="{C93A46E1-135C-2343-A2C3-BEEAB4CA90D3}"/>
                  </a:ext>
                </a:extLst>
              </p:cNvPr>
              <p:cNvGrpSpPr/>
              <p:nvPr/>
            </p:nvGrpSpPr>
            <p:grpSpPr>
              <a:xfrm flipV="1">
                <a:off x="391470" y="2498966"/>
                <a:ext cx="662269" cy="397884"/>
                <a:chOff x="742244" y="4415649"/>
                <a:chExt cx="781168" cy="207871"/>
              </a:xfrm>
            </p:grpSpPr>
            <p:cxnSp>
              <p:nvCxnSpPr>
                <p:cNvPr id="434" name="Straight Connector 433">
                  <a:extLst>
                    <a:ext uri="{FF2B5EF4-FFF2-40B4-BE49-F238E27FC236}">
                      <a16:creationId xmlns:a16="http://schemas.microsoft.com/office/drawing/2014/main" id="{F22D2071-88C9-3041-A96E-21F86C23ABF8}"/>
                    </a:ext>
                  </a:extLst>
                </p:cNvPr>
                <p:cNvCxnSpPr>
                  <a:cxnSpLocks/>
                </p:cNvCxnSpPr>
                <p:nvPr/>
              </p:nvCxnSpPr>
              <p:spPr bwMode="auto">
                <a:xfrm flipH="1" flipV="1">
                  <a:off x="997943" y="4415649"/>
                  <a:ext cx="47978" cy="207871"/>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35" name="Straight Connector 434">
                  <a:extLst>
                    <a:ext uri="{FF2B5EF4-FFF2-40B4-BE49-F238E27FC236}">
                      <a16:creationId xmlns:a16="http://schemas.microsoft.com/office/drawing/2014/main" id="{D1845644-3165-4045-ABBF-54B79EAC4333}"/>
                    </a:ext>
                  </a:extLst>
                </p:cNvPr>
                <p:cNvCxnSpPr>
                  <a:cxnSpLocks/>
                </p:cNvCxnSpPr>
                <p:nvPr/>
              </p:nvCxnSpPr>
              <p:spPr bwMode="auto">
                <a:xfrm flipH="1" flipV="1">
                  <a:off x="1041479" y="4622342"/>
                  <a:ext cx="481933" cy="0"/>
                </a:xfrm>
                <a:prstGeom prst="line">
                  <a:avLst/>
                </a:prstGeom>
                <a:ln w="25400">
                  <a:solidFill>
                    <a:schemeClr val="tx1"/>
                  </a:solidFill>
                  <a:prstDash val="sysDot"/>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36" name="Straight Connector 435">
                  <a:extLst>
                    <a:ext uri="{FF2B5EF4-FFF2-40B4-BE49-F238E27FC236}">
                      <a16:creationId xmlns:a16="http://schemas.microsoft.com/office/drawing/2014/main" id="{5EDDD7BA-AFD6-7846-8EF4-C15837A687C8}"/>
                    </a:ext>
                  </a:extLst>
                </p:cNvPr>
                <p:cNvCxnSpPr>
                  <a:cxnSpLocks/>
                </p:cNvCxnSpPr>
                <p:nvPr/>
              </p:nvCxnSpPr>
              <p:spPr bwMode="auto">
                <a:xfrm flipH="1">
                  <a:off x="742244" y="4425064"/>
                  <a:ext cx="260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433" name="Straight Connector 432">
                <a:extLst>
                  <a:ext uri="{FF2B5EF4-FFF2-40B4-BE49-F238E27FC236}">
                    <a16:creationId xmlns:a16="http://schemas.microsoft.com/office/drawing/2014/main" id="{4125EAB3-476F-9245-8591-1F4C3D9E5EAA}"/>
                  </a:ext>
                </a:extLst>
              </p:cNvPr>
              <p:cNvCxnSpPr>
                <a:cxnSpLocks/>
              </p:cNvCxnSpPr>
              <p:nvPr/>
            </p:nvCxnSpPr>
            <p:spPr bwMode="auto">
              <a:xfrm flipH="1">
                <a:off x="638534" y="2613240"/>
                <a:ext cx="408579"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sp>
          <p:nvSpPr>
            <p:cNvPr id="437" name="TextBox 436">
              <a:extLst>
                <a:ext uri="{FF2B5EF4-FFF2-40B4-BE49-F238E27FC236}">
                  <a16:creationId xmlns:a16="http://schemas.microsoft.com/office/drawing/2014/main" id="{0C62C78E-F561-6545-865A-FD7DE1E1D027}"/>
                </a:ext>
              </a:extLst>
            </p:cNvPr>
            <p:cNvSpPr txBox="1"/>
            <p:nvPr/>
          </p:nvSpPr>
          <p:spPr>
            <a:xfrm>
              <a:off x="9866967" y="3654896"/>
              <a:ext cx="1050288" cy="307777"/>
            </a:xfrm>
            <a:prstGeom prst="rect">
              <a:avLst/>
            </a:prstGeom>
            <a:noFill/>
          </p:spPr>
          <p:txBody>
            <a:bodyPr wrap="none" rtlCol="0">
              <a:spAutoFit/>
            </a:bodyPr>
            <a:lstStyle/>
            <a:p>
              <a:r>
                <a:rPr lang="en-US" sz="1400" b="1" i="1" dirty="0"/>
                <a:t>WL</a:t>
              </a:r>
              <a:r>
                <a:rPr lang="en-US" sz="1400" b="1" i="1" baseline="-25000" dirty="0"/>
                <a:t>NAND</a:t>
              </a:r>
              <a:r>
                <a:rPr lang="en-US" sz="1400" b="1" i="1" baseline="30000" dirty="0"/>
                <a:t>-- </a:t>
              </a:r>
              <a:r>
                <a:rPr lang="en-US" sz="1400" b="1" i="1" dirty="0"/>
                <a:t>= 0</a:t>
              </a:r>
            </a:p>
          </p:txBody>
        </p:sp>
        <p:grpSp>
          <p:nvGrpSpPr>
            <p:cNvPr id="438" name="Group 437">
              <a:extLst>
                <a:ext uri="{FF2B5EF4-FFF2-40B4-BE49-F238E27FC236}">
                  <a16:creationId xmlns:a16="http://schemas.microsoft.com/office/drawing/2014/main" id="{D7FEB892-3CC8-914D-B4D7-B90DF636CD96}"/>
                </a:ext>
              </a:extLst>
            </p:cNvPr>
            <p:cNvGrpSpPr/>
            <p:nvPr/>
          </p:nvGrpSpPr>
          <p:grpSpPr>
            <a:xfrm rot="10800000">
              <a:off x="10703853" y="2981166"/>
              <a:ext cx="355035" cy="287242"/>
              <a:chOff x="1304923" y="3883497"/>
              <a:chExt cx="355035" cy="287242"/>
            </a:xfrm>
          </p:grpSpPr>
          <p:grpSp>
            <p:nvGrpSpPr>
              <p:cNvPr id="439" name="Group 438">
                <a:extLst>
                  <a:ext uri="{FF2B5EF4-FFF2-40B4-BE49-F238E27FC236}">
                    <a16:creationId xmlns:a16="http://schemas.microsoft.com/office/drawing/2014/main" id="{F965E75B-1F33-724C-B601-A01C53C779BA}"/>
                  </a:ext>
                </a:extLst>
              </p:cNvPr>
              <p:cNvGrpSpPr/>
              <p:nvPr/>
            </p:nvGrpSpPr>
            <p:grpSpPr>
              <a:xfrm rot="16200000">
                <a:off x="1338820" y="3849600"/>
                <a:ext cx="287242" cy="355035"/>
                <a:chOff x="2586743" y="1442577"/>
                <a:chExt cx="413559" cy="511163"/>
              </a:xfrm>
            </p:grpSpPr>
            <p:grpSp>
              <p:nvGrpSpPr>
                <p:cNvPr id="441" name="Group 440">
                  <a:extLst>
                    <a:ext uri="{FF2B5EF4-FFF2-40B4-BE49-F238E27FC236}">
                      <a16:creationId xmlns:a16="http://schemas.microsoft.com/office/drawing/2014/main" id="{537B77CE-7055-2E41-8B65-7ACE222C7356}"/>
                    </a:ext>
                  </a:extLst>
                </p:cNvPr>
                <p:cNvGrpSpPr/>
                <p:nvPr/>
              </p:nvGrpSpPr>
              <p:grpSpPr>
                <a:xfrm>
                  <a:off x="2586743" y="1766407"/>
                  <a:ext cx="413559" cy="187333"/>
                  <a:chOff x="2978898" y="4007224"/>
                  <a:chExt cx="631078" cy="181162"/>
                </a:xfrm>
              </p:grpSpPr>
              <p:cxnSp>
                <p:nvCxnSpPr>
                  <p:cNvPr id="444" name="Elbow Connector 443">
                    <a:extLst>
                      <a:ext uri="{FF2B5EF4-FFF2-40B4-BE49-F238E27FC236}">
                        <a16:creationId xmlns:a16="http://schemas.microsoft.com/office/drawing/2014/main" id="{0C404725-0FB8-164B-A1CE-881D2B12E8D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45" name="Elbow Connector 444">
                    <a:extLst>
                      <a:ext uri="{FF2B5EF4-FFF2-40B4-BE49-F238E27FC236}">
                        <a16:creationId xmlns:a16="http://schemas.microsoft.com/office/drawing/2014/main" id="{D8D4955C-8B06-F94B-A8ED-556E86CB88B2}"/>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42" name="Straight Connector 441">
                  <a:extLst>
                    <a:ext uri="{FF2B5EF4-FFF2-40B4-BE49-F238E27FC236}">
                      <a16:creationId xmlns:a16="http://schemas.microsoft.com/office/drawing/2014/main" id="{71E2AFB8-4E14-1148-9403-5A36BD1C02B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43" name="Straight Connector 442">
                  <a:extLst>
                    <a:ext uri="{FF2B5EF4-FFF2-40B4-BE49-F238E27FC236}">
                      <a16:creationId xmlns:a16="http://schemas.microsoft.com/office/drawing/2014/main" id="{995A2769-5959-EE4B-A585-679C9777C07D}"/>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440" name="Oval 439">
                <a:extLst>
                  <a:ext uri="{FF2B5EF4-FFF2-40B4-BE49-F238E27FC236}">
                    <a16:creationId xmlns:a16="http://schemas.microsoft.com/office/drawing/2014/main" id="{D2A260FF-C3A8-C042-AE87-5EB4129DEEC3}"/>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cxnSp>
          <p:nvCxnSpPr>
            <p:cNvPr id="446" name="Straight Connector 445">
              <a:extLst>
                <a:ext uri="{FF2B5EF4-FFF2-40B4-BE49-F238E27FC236}">
                  <a16:creationId xmlns:a16="http://schemas.microsoft.com/office/drawing/2014/main" id="{E10A9747-555F-0742-8AA0-2BEB2E05321A}"/>
                </a:ext>
              </a:extLst>
            </p:cNvPr>
            <p:cNvCxnSpPr>
              <a:cxnSpLocks/>
            </p:cNvCxnSpPr>
            <p:nvPr/>
          </p:nvCxnSpPr>
          <p:spPr bwMode="auto">
            <a:xfrm>
              <a:off x="10702309" y="2503973"/>
              <a:ext cx="0" cy="467288"/>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47" name="Straight Connector 446">
              <a:extLst>
                <a:ext uri="{FF2B5EF4-FFF2-40B4-BE49-F238E27FC236}">
                  <a16:creationId xmlns:a16="http://schemas.microsoft.com/office/drawing/2014/main" id="{476A89DE-9C51-E54E-837F-443B78E9F055}"/>
                </a:ext>
              </a:extLst>
            </p:cNvPr>
            <p:cNvCxnSpPr>
              <a:cxnSpLocks/>
            </p:cNvCxnSpPr>
            <p:nvPr/>
          </p:nvCxnSpPr>
          <p:spPr bwMode="auto">
            <a:xfrm>
              <a:off x="10702309" y="3224053"/>
              <a:ext cx="0" cy="467288"/>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48" name="TextBox 447">
              <a:extLst>
                <a:ext uri="{FF2B5EF4-FFF2-40B4-BE49-F238E27FC236}">
                  <a16:creationId xmlns:a16="http://schemas.microsoft.com/office/drawing/2014/main" id="{3AA0DECF-3EA2-6649-A553-1BA4CF491E90}"/>
                </a:ext>
              </a:extLst>
            </p:cNvPr>
            <p:cNvSpPr txBox="1"/>
            <p:nvPr/>
          </p:nvSpPr>
          <p:spPr>
            <a:xfrm>
              <a:off x="10844177" y="3102655"/>
              <a:ext cx="633507" cy="307777"/>
            </a:xfrm>
            <a:prstGeom prst="rect">
              <a:avLst/>
            </a:prstGeom>
            <a:noFill/>
          </p:spPr>
          <p:txBody>
            <a:bodyPr wrap="none" rtlCol="0">
              <a:spAutoFit/>
            </a:bodyPr>
            <a:lstStyle/>
            <a:p>
              <a:r>
                <a:rPr lang="en-US" sz="1400" i="1" dirty="0"/>
                <a:t>MEN2</a:t>
              </a:r>
            </a:p>
          </p:txBody>
        </p:sp>
      </p:grpSp>
      <p:graphicFrame>
        <p:nvGraphicFramePr>
          <p:cNvPr id="449" name="Table 448">
            <a:extLst>
              <a:ext uri="{FF2B5EF4-FFF2-40B4-BE49-F238E27FC236}">
                <a16:creationId xmlns:a16="http://schemas.microsoft.com/office/drawing/2014/main" id="{2EA012FA-0DC2-F149-9351-B219E4A83DE2}"/>
              </a:ext>
            </a:extLst>
          </p:cNvPr>
          <p:cNvGraphicFramePr>
            <a:graphicFrameLocks noGrp="1"/>
          </p:cNvGraphicFramePr>
          <p:nvPr>
            <p:extLst>
              <p:ext uri="{D42A27DB-BD31-4B8C-83A1-F6EECF244321}">
                <p14:modId xmlns:p14="http://schemas.microsoft.com/office/powerpoint/2010/main" val="3727468728"/>
              </p:ext>
            </p:extLst>
          </p:nvPr>
        </p:nvGraphicFramePr>
        <p:xfrm>
          <a:off x="8620946" y="4498356"/>
          <a:ext cx="3041087" cy="1488535"/>
        </p:xfrm>
        <a:graphic>
          <a:graphicData uri="http://schemas.openxmlformats.org/drawingml/2006/table">
            <a:tbl>
              <a:tblPr firstRow="1" bandRow="1">
                <a:tableStyleId>{7E9639D4-E3E2-4D34-9284-5A2195B3D0D7}</a:tableStyleId>
              </a:tblPr>
              <a:tblGrid>
                <a:gridCol w="951951">
                  <a:extLst>
                    <a:ext uri="{9D8B030D-6E8A-4147-A177-3AD203B41FA5}">
                      <a16:colId xmlns:a16="http://schemas.microsoft.com/office/drawing/2014/main" val="3139708889"/>
                    </a:ext>
                  </a:extLst>
                </a:gridCol>
                <a:gridCol w="2089136">
                  <a:extLst>
                    <a:ext uri="{9D8B030D-6E8A-4147-A177-3AD203B41FA5}">
                      <a16:colId xmlns:a16="http://schemas.microsoft.com/office/drawing/2014/main" val="4084892897"/>
                    </a:ext>
                  </a:extLst>
                </a:gridCol>
              </a:tblGrid>
              <a:tr h="112490">
                <a:tc>
                  <a:txBody>
                    <a:bodyPr/>
                    <a:lstStyle/>
                    <a:p>
                      <a:pPr algn="ctr" fontAlgn="ctr"/>
                      <a:r>
                        <a:rPr lang="en-IN" sz="1600" b="1" u="none" strike="noStrike" dirty="0">
                          <a:effectLst/>
                          <a:latin typeface="+mn-lt"/>
                          <a:cs typeface="Times New Roman" panose="02020603050405020304" pitchFamily="18" charset="0"/>
                        </a:rPr>
                        <a:t>MEN1, MEN2</a:t>
                      </a:r>
                      <a:endParaRPr lang="en-IN" sz="1600" b="1" i="0" u="none" strike="noStrike" dirty="0">
                        <a:solidFill>
                          <a:schemeClr val="bg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fontAlgn="ctr"/>
                      <a:r>
                        <a:rPr lang="en-IN" sz="1600" b="1" i="0" u="none" strike="noStrike" dirty="0">
                          <a:solidFill>
                            <a:schemeClr val="bg1"/>
                          </a:solidFill>
                          <a:effectLst/>
                          <a:latin typeface="+mn-lt"/>
                          <a:cs typeface="Times New Roman" panose="02020603050405020304" pitchFamily="18" charset="0"/>
                        </a:rPr>
                        <a:t>NOR logic (WL</a:t>
                      </a:r>
                      <a:r>
                        <a:rPr lang="en-IN" sz="1600" b="1" i="0" u="none" strike="noStrike" baseline="-25000" dirty="0">
                          <a:solidFill>
                            <a:schemeClr val="bg1"/>
                          </a:solidFill>
                          <a:effectLst/>
                          <a:latin typeface="+mn-lt"/>
                          <a:cs typeface="Times New Roman" panose="02020603050405020304" pitchFamily="18" charset="0"/>
                        </a:rPr>
                        <a:t>NOR</a:t>
                      </a:r>
                      <a:r>
                        <a:rPr lang="en-IN" sz="1600" b="1" i="0" u="none" strike="noStrike" baseline="30000" dirty="0">
                          <a:solidFill>
                            <a:schemeClr val="bg1"/>
                          </a:solidFill>
                          <a:effectLst/>
                          <a:latin typeface="+mn-lt"/>
                          <a:cs typeface="Times New Roman" panose="02020603050405020304" pitchFamily="18" charset="0"/>
                        </a:rPr>
                        <a:t>--</a:t>
                      </a:r>
                      <a:r>
                        <a:rPr lang="en-IN" sz="1600" b="1" i="0" u="none" strike="noStrike" baseline="0" dirty="0">
                          <a:solidFill>
                            <a:schemeClr val="bg1"/>
                          </a:solidFill>
                          <a:effectLst/>
                          <a:latin typeface="+mn-lt"/>
                          <a:cs typeface="Times New Roman" panose="02020603050405020304" pitchFamily="18" charset="0"/>
                        </a:rPr>
                        <a:t>)</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938404125"/>
                  </a:ext>
                </a:extLst>
              </a:tr>
              <a:tr h="191073">
                <a:tc>
                  <a:txBody>
                    <a:bodyPr/>
                    <a:lstStyle/>
                    <a:p>
                      <a:pPr algn="ctr" fontAlgn="ctr"/>
                      <a:r>
                        <a:rPr lang="en-IN" sz="1600" u="none" strike="noStrike" dirty="0">
                          <a:solidFill>
                            <a:schemeClr val="tx1"/>
                          </a:solidFill>
                          <a:effectLst/>
                          <a:latin typeface="+mn-lt"/>
                          <a:cs typeface="Times New Roman" panose="02020603050405020304" pitchFamily="18" charset="0"/>
                        </a:rPr>
                        <a:t>00</a:t>
                      </a:r>
                      <a:endParaRPr lang="en-IN" sz="1600" b="0" i="0" u="none" strike="noStrike" baseline="-25000" dirty="0">
                        <a:solidFill>
                          <a:schemeClr val="tx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baseline="0" dirty="0">
                          <a:solidFill>
                            <a:schemeClr val="tx1"/>
                          </a:solidFill>
                          <a:effectLst/>
                          <a:latin typeface="+mn-lt"/>
                          <a:cs typeface="Times New Roman" panose="02020603050405020304" pitchFamily="18" charset="0"/>
                        </a:rPr>
                        <a:t>VDD – △V1 – △V2</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4800482"/>
                  </a:ext>
                </a:extLst>
              </a:tr>
              <a:tr h="191073">
                <a:tc>
                  <a:txBody>
                    <a:bodyPr/>
                    <a:lstStyle/>
                    <a:p>
                      <a:pPr algn="ctr" fontAlgn="ctr"/>
                      <a:r>
                        <a:rPr lang="en-IN" sz="1600" b="0" i="0" u="none" strike="noStrike" dirty="0">
                          <a:solidFill>
                            <a:schemeClr val="tx1"/>
                          </a:solidFill>
                          <a:effectLst/>
                          <a:latin typeface="+mn-lt"/>
                          <a:cs typeface="Times New Roman" panose="02020603050405020304" pitchFamily="18" charset="0"/>
                        </a:rPr>
                        <a:t>01</a:t>
                      </a:r>
                      <a:endParaRPr lang="en-IN" sz="1600" b="0" i="0" u="none" strike="noStrike" baseline="-25000" dirty="0">
                        <a:solidFill>
                          <a:schemeClr val="tx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mn-lt"/>
                          <a:cs typeface="Times New Roman" panose="02020603050405020304" pitchFamily="18" charset="0"/>
                        </a:rPr>
                        <a:t>VDD </a:t>
                      </a:r>
                      <a:r>
                        <a:rPr lang="en-IN" sz="1600" b="0" i="0" u="none" strike="noStrike" baseline="0" dirty="0">
                          <a:solidFill>
                            <a:schemeClr val="tx1"/>
                          </a:solidFill>
                          <a:effectLst/>
                          <a:latin typeface="+mn-lt"/>
                          <a:cs typeface="Times New Roman" panose="02020603050405020304" pitchFamily="18" charset="0"/>
                        </a:rPr>
                        <a:t>– △V2</a:t>
                      </a:r>
                      <a:endParaRPr lang="en-IN" sz="1600" b="0" i="0" u="none" strike="noStrike" baseline="-25000" dirty="0">
                        <a:solidFill>
                          <a:schemeClr val="tx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0282461"/>
                  </a:ext>
                </a:extLst>
              </a:tr>
              <a:tr h="191073">
                <a:tc>
                  <a:txBody>
                    <a:bodyPr/>
                    <a:lstStyle/>
                    <a:p>
                      <a:pPr algn="ctr" fontAlgn="ctr"/>
                      <a:r>
                        <a:rPr lang="en-IN" sz="1600" b="0" u="none" strike="noStrike" dirty="0">
                          <a:solidFill>
                            <a:schemeClr val="tx1"/>
                          </a:solidFill>
                          <a:effectLst/>
                          <a:latin typeface="+mn-lt"/>
                          <a:cs typeface="Times New Roman" panose="02020603050405020304" pitchFamily="18" charset="0"/>
                        </a:rPr>
                        <a:t>10</a:t>
                      </a:r>
                      <a:endParaRPr lang="en-IN" sz="1600" b="0" i="0" u="none" strike="noStrike" dirty="0">
                        <a:solidFill>
                          <a:schemeClr val="tx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dirty="0">
                          <a:solidFill>
                            <a:schemeClr val="tx1"/>
                          </a:solidFill>
                          <a:effectLst/>
                          <a:latin typeface="+mn-lt"/>
                          <a:cs typeface="Times New Roman" panose="02020603050405020304" pitchFamily="18" charset="0"/>
                        </a:rPr>
                        <a:t>VDD </a:t>
                      </a:r>
                      <a:r>
                        <a:rPr lang="en-IN" sz="1600" b="0" i="0" u="none" strike="noStrike" baseline="0" dirty="0">
                          <a:solidFill>
                            <a:schemeClr val="tx1"/>
                          </a:solidFill>
                          <a:effectLst/>
                          <a:latin typeface="+mn-lt"/>
                          <a:cs typeface="Times New Roman" panose="02020603050405020304" pitchFamily="18" charset="0"/>
                        </a:rPr>
                        <a:t>– △V1</a:t>
                      </a:r>
                      <a:endParaRPr lang="en-IN" sz="1600" b="0" i="0" u="none" strike="noStrike" baseline="-25000" dirty="0">
                        <a:solidFill>
                          <a:schemeClr val="tx1"/>
                        </a:solidFill>
                        <a:effectLst/>
                        <a:latin typeface="+mn-lt"/>
                        <a:cs typeface="Times New Roman" panose="02020603050405020304" pitchFamily="18" charset="0"/>
                      </a:endParaRP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1729256"/>
                  </a:ext>
                </a:extLst>
              </a:tr>
              <a:tr h="191073">
                <a:tc>
                  <a:txBody>
                    <a:bodyPr/>
                    <a:lstStyle/>
                    <a:p>
                      <a:pPr algn="ctr" fontAlgn="ctr"/>
                      <a:r>
                        <a:rPr lang="en-IN" sz="1600" b="0" i="0" u="none" strike="noStrike" dirty="0">
                          <a:solidFill>
                            <a:schemeClr val="tx1"/>
                          </a:solidFill>
                          <a:effectLst/>
                          <a:latin typeface="+mn-lt"/>
                          <a:cs typeface="Times New Roman" panose="02020603050405020304" pitchFamily="18" charset="0"/>
                        </a:rPr>
                        <a:t>11</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IN" sz="1600" b="0" i="0" u="none" strike="noStrike" baseline="0" dirty="0">
                          <a:solidFill>
                            <a:schemeClr val="tx1"/>
                          </a:solidFill>
                          <a:effectLst/>
                          <a:latin typeface="+mn-lt"/>
                          <a:cs typeface="Times New Roman" panose="02020603050405020304" pitchFamily="18" charset="0"/>
                        </a:rPr>
                        <a:t>VDD</a:t>
                      </a:r>
                    </a:p>
                  </a:txBody>
                  <a:tcPr marL="5099" marR="5099" marT="50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4034224"/>
                  </a:ext>
                </a:extLst>
              </a:tr>
            </a:tbl>
          </a:graphicData>
        </a:graphic>
      </p:graphicFrame>
      <p:pic>
        <p:nvPicPr>
          <p:cNvPr id="529" name="Picture 528">
            <a:extLst>
              <a:ext uri="{FF2B5EF4-FFF2-40B4-BE49-F238E27FC236}">
                <a16:creationId xmlns:a16="http://schemas.microsoft.com/office/drawing/2014/main" id="{8F7FC0E9-3928-1C40-BB31-2A65BA96391C}"/>
              </a:ext>
            </a:extLst>
          </p:cNvPr>
          <p:cNvPicPr>
            <a:picLocks noChangeAspect="1"/>
          </p:cNvPicPr>
          <p:nvPr/>
        </p:nvPicPr>
        <p:blipFill>
          <a:blip r:embed="rId4"/>
          <a:stretch>
            <a:fillRect/>
          </a:stretch>
        </p:blipFill>
        <p:spPr>
          <a:xfrm>
            <a:off x="10659551" y="666342"/>
            <a:ext cx="1465918" cy="1148065"/>
          </a:xfrm>
          <a:prstGeom prst="rect">
            <a:avLst/>
          </a:prstGeom>
        </p:spPr>
      </p:pic>
      <p:grpSp>
        <p:nvGrpSpPr>
          <p:cNvPr id="9" name="Group 8">
            <a:extLst>
              <a:ext uri="{FF2B5EF4-FFF2-40B4-BE49-F238E27FC236}">
                <a16:creationId xmlns:a16="http://schemas.microsoft.com/office/drawing/2014/main" id="{06B6A782-C604-154E-AD50-7D0F53F3A16C}"/>
              </a:ext>
            </a:extLst>
          </p:cNvPr>
          <p:cNvGrpSpPr/>
          <p:nvPr/>
        </p:nvGrpSpPr>
        <p:grpSpPr>
          <a:xfrm>
            <a:off x="9378907" y="2101172"/>
            <a:ext cx="821522" cy="1978458"/>
            <a:chOff x="8054700" y="2101172"/>
            <a:chExt cx="821522" cy="1978458"/>
          </a:xfrm>
        </p:grpSpPr>
        <p:sp>
          <p:nvSpPr>
            <p:cNvPr id="530" name="Oval 529">
              <a:extLst>
                <a:ext uri="{FF2B5EF4-FFF2-40B4-BE49-F238E27FC236}">
                  <a16:creationId xmlns:a16="http://schemas.microsoft.com/office/drawing/2014/main" id="{CB319891-813C-8845-80E0-F315E98AD043}"/>
                </a:ext>
              </a:extLst>
            </p:cNvPr>
            <p:cNvSpPr/>
            <p:nvPr/>
          </p:nvSpPr>
          <p:spPr>
            <a:xfrm>
              <a:off x="8054700" y="2101172"/>
              <a:ext cx="432787" cy="493247"/>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1" name="Oval 530">
              <a:extLst>
                <a:ext uri="{FF2B5EF4-FFF2-40B4-BE49-F238E27FC236}">
                  <a16:creationId xmlns:a16="http://schemas.microsoft.com/office/drawing/2014/main" id="{8899FFED-80BA-544A-BE8F-A26C166A7D7D}"/>
                </a:ext>
              </a:extLst>
            </p:cNvPr>
            <p:cNvSpPr/>
            <p:nvPr/>
          </p:nvSpPr>
          <p:spPr>
            <a:xfrm>
              <a:off x="8443435" y="2869774"/>
              <a:ext cx="432787" cy="493247"/>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2" name="Oval 531">
              <a:extLst>
                <a:ext uri="{FF2B5EF4-FFF2-40B4-BE49-F238E27FC236}">
                  <a16:creationId xmlns:a16="http://schemas.microsoft.com/office/drawing/2014/main" id="{13005EED-C603-6442-865C-8FBE9D29F7CB}"/>
                </a:ext>
              </a:extLst>
            </p:cNvPr>
            <p:cNvSpPr/>
            <p:nvPr/>
          </p:nvSpPr>
          <p:spPr>
            <a:xfrm>
              <a:off x="8077963" y="3586383"/>
              <a:ext cx="432787" cy="493247"/>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7" name="Group 6">
            <a:extLst>
              <a:ext uri="{FF2B5EF4-FFF2-40B4-BE49-F238E27FC236}">
                <a16:creationId xmlns:a16="http://schemas.microsoft.com/office/drawing/2014/main" id="{BA251B10-5864-D440-ABD4-BBE60D7AF448}"/>
              </a:ext>
            </a:extLst>
          </p:cNvPr>
          <p:cNvGrpSpPr/>
          <p:nvPr/>
        </p:nvGrpSpPr>
        <p:grpSpPr>
          <a:xfrm>
            <a:off x="4545399" y="729963"/>
            <a:ext cx="3747994" cy="4116640"/>
            <a:chOff x="4545399" y="729963"/>
            <a:chExt cx="3747994" cy="4116640"/>
          </a:xfrm>
        </p:grpSpPr>
        <p:sp>
          <p:nvSpPr>
            <p:cNvPr id="535" name="Rectangle: Rounded Corners 46">
              <a:extLst>
                <a:ext uri="{FF2B5EF4-FFF2-40B4-BE49-F238E27FC236}">
                  <a16:creationId xmlns:a16="http://schemas.microsoft.com/office/drawing/2014/main" id="{B4FA1EE4-7A24-4F4A-BCCC-BF496C49D08D}"/>
                </a:ext>
              </a:extLst>
            </p:cNvPr>
            <p:cNvSpPr/>
            <p:nvPr/>
          </p:nvSpPr>
          <p:spPr>
            <a:xfrm>
              <a:off x="4613571" y="4207291"/>
              <a:ext cx="3606563" cy="614881"/>
            </a:xfrm>
            <a:prstGeom prst="roundRect">
              <a:avLst>
                <a:gd name="adj" fmla="val 7111"/>
              </a:avLst>
            </a:prstGeom>
            <a:solidFill>
              <a:srgbClr val="FF0000">
                <a:alpha val="15000"/>
              </a:srgbClr>
            </a:solidFill>
            <a:ln w="15875">
              <a:solidFill>
                <a:schemeClr val="tx1">
                  <a:alpha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mc:AlternateContent xmlns:mc="http://schemas.openxmlformats.org/markup-compatibility/2006" xmlns:a14="http://schemas.microsoft.com/office/drawing/2010/main">
          <mc:Choice Requires="a14">
            <p:sp>
              <p:nvSpPr>
                <p:cNvPr id="534" name="内容占位符 2">
                  <a:extLst>
                    <a:ext uri="{FF2B5EF4-FFF2-40B4-BE49-F238E27FC236}">
                      <a16:creationId xmlns:a16="http://schemas.microsoft.com/office/drawing/2014/main" id="{A4BEFB13-E41B-344C-B5E9-969D081CE5A7}"/>
                    </a:ext>
                  </a:extLst>
                </p:cNvPr>
                <p:cNvSpPr txBox="1">
                  <a:spLocks/>
                </p:cNvSpPr>
                <p:nvPr/>
              </p:nvSpPr>
              <p:spPr bwMode="auto">
                <a:xfrm>
                  <a:off x="4545399" y="729963"/>
                  <a:ext cx="3747994" cy="4116640"/>
                </a:xfrm>
                <a:prstGeom prst="rect">
                  <a:avLst/>
                </a:prstGeom>
                <a:noFill/>
                <a:ln w="12700">
                  <a:solidFill>
                    <a:schemeClr val="tx1"/>
                  </a:solidFill>
                  <a:prstDash val="sysDot"/>
                  <a:miter lim="800000"/>
                  <a:headEnd/>
                  <a:tailEnd/>
                </a:ln>
                <a:effectLst/>
                <a:extLst>
                  <a:ext uri="{909E8E84-426E-40DD-AFC4-6F175D3DCCD1}">
                    <a14:hiddenFill>
                      <a:solidFill>
                        <a:schemeClr val="accent1"/>
                      </a:solidFill>
                    </a14:hiddenFill>
                  </a:ext>
                  <a:ext uri="{AF507438-7753-43E0-B8FC-AC1667EBCBE1}">
                    <a14:hiddenEffects>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lgn="ctr">
                    <a:buNone/>
                  </a:pPr>
                  <a:r>
                    <a:rPr lang="en-US" altLang="zh-CN" kern="0" dirty="0"/>
                    <a:t>Calculate I</a:t>
                  </a:r>
                  <a:r>
                    <a:rPr lang="en-US" altLang="zh-CN" kern="0" baseline="-25000" dirty="0"/>
                    <a:t>ref </a:t>
                  </a:r>
                </a:p>
                <a:p>
                  <a:pPr marL="0" indent="0" algn="ctr">
                    <a:buNone/>
                  </a:pPr>
                  <a:r>
                    <a:rPr lang="en-US" altLang="zh-CN" kern="0" dirty="0"/>
                    <a:t>(</a:t>
                  </a:r>
                  <a:r>
                    <a:rPr lang="en-US" dirty="0"/>
                    <a:t>For e.g., </a:t>
                  </a:r>
                  <a:r>
                    <a:rPr lang="en-US" altLang="zh-CN" kern="0" dirty="0"/>
                    <a:t>3-16 Operands)</a:t>
                  </a:r>
                </a:p>
                <a:p>
                  <a:pPr marL="0" indent="0" algn="ctr">
                    <a:buNone/>
                  </a:pPr>
                  <a:endParaRPr lang="en-US" altLang="zh-CN" sz="1800" kern="0" dirty="0">
                    <a:solidFill>
                      <a:schemeClr val="tx1"/>
                    </a:solidFill>
                  </a:endParaRPr>
                </a:p>
                <a:p>
                  <a:pPr marL="0" indent="0">
                    <a:buNone/>
                  </a:pPr>
                  <a:r>
                    <a:rPr lang="en-US" altLang="zh-CN" sz="1800" kern="0" dirty="0">
                      <a:solidFill>
                        <a:schemeClr val="tx1"/>
                      </a:solidFill>
                    </a:rPr>
                    <a:t>  Worst cases </a:t>
                  </a:r>
                  <a:r>
                    <a:rPr lang="en-GB" sz="1800" b="1" kern="0" dirty="0">
                      <a:solidFill>
                        <a:srgbClr val="0066FF"/>
                      </a:solidFill>
                    </a:rPr>
                    <a:t>→</a:t>
                  </a:r>
                </a:p>
                <a:p>
                  <a:pPr marL="685800" lvl="1">
                    <a:buFont typeface="Arial" panose="020B0604020202020204" pitchFamily="34" charset="0"/>
                    <a:buChar char="•"/>
                  </a:pPr>
                  <a:r>
                    <a:rPr lang="en-US" sz="1800" dirty="0">
                      <a:solidFill>
                        <a:srgbClr val="0066FF"/>
                      </a:solidFill>
                    </a:rPr>
                    <a:t>0,0,0…0 ~ 16*I</a:t>
                  </a:r>
                  <a:r>
                    <a:rPr lang="en-US" sz="1800" baseline="-25000" dirty="0">
                      <a:solidFill>
                        <a:srgbClr val="0066FF"/>
                      </a:solidFill>
                    </a:rPr>
                    <a:t>OFF</a:t>
                  </a:r>
                </a:p>
                <a:p>
                  <a:pPr marL="685800" lvl="1">
                    <a:buFont typeface="Arial" panose="020B0604020202020204" pitchFamily="34" charset="0"/>
                    <a:buChar char="•"/>
                  </a:pPr>
                  <a:r>
                    <a:rPr lang="en-US" sz="1800" dirty="0">
                      <a:solidFill>
                        <a:srgbClr val="0066FF"/>
                      </a:solidFill>
                    </a:rPr>
                    <a:t>1,0,0 ~ I</a:t>
                  </a:r>
                  <a:r>
                    <a:rPr lang="en-US" sz="1800" baseline="-25000" dirty="0">
                      <a:solidFill>
                        <a:srgbClr val="0066FF"/>
                      </a:solidFill>
                    </a:rPr>
                    <a:t>ON</a:t>
                  </a:r>
                  <a:r>
                    <a:rPr lang="en-US" sz="1800" dirty="0">
                      <a:solidFill>
                        <a:srgbClr val="0066FF"/>
                      </a:solidFill>
                    </a:rPr>
                    <a:t> + 2*I</a:t>
                  </a:r>
                  <a:r>
                    <a:rPr lang="en-US" sz="1800" baseline="-25000" dirty="0">
                      <a:solidFill>
                        <a:srgbClr val="0066FF"/>
                      </a:solidFill>
                    </a:rPr>
                    <a:t>OFF</a:t>
                  </a:r>
                  <a:endParaRPr lang="en-US" sz="1800" dirty="0">
                    <a:solidFill>
                      <a:srgbClr val="0066FF"/>
                    </a:solidFill>
                  </a:endParaRPr>
                </a:p>
                <a:p>
                  <a:pPr marL="0" indent="0">
                    <a:buNone/>
                  </a:pPr>
                  <a:r>
                    <a:rPr lang="en-US" sz="1800" dirty="0">
                      <a:solidFill>
                        <a:schemeClr val="tx1"/>
                      </a:solidFill>
                    </a:rPr>
                    <a:t>  I</a:t>
                  </a:r>
                  <a:r>
                    <a:rPr lang="en-US" sz="1800" baseline="-25000" dirty="0">
                      <a:solidFill>
                        <a:schemeClr val="tx1"/>
                      </a:solidFill>
                    </a:rPr>
                    <a:t>ref</a:t>
                  </a:r>
                  <a:r>
                    <a:rPr lang="en-US" sz="1800" dirty="0">
                      <a:solidFill>
                        <a:schemeClr val="tx1"/>
                      </a:solidFill>
                    </a:rPr>
                    <a:t> should be in the middle</a:t>
                  </a:r>
                </a:p>
                <a:p>
                  <a:pPr marL="0" indent="0">
                    <a:buNone/>
                  </a:pPr>
                  <a:endParaRPr lang="en-US" sz="1800" dirty="0">
                    <a:solidFill>
                      <a:schemeClr val="tx1"/>
                    </a:solidFill>
                  </a:endParaRPr>
                </a:p>
                <a:p>
                  <a:pPr marL="0" indent="0">
                    <a:buNone/>
                  </a:pPr>
                  <a:r>
                    <a:rPr lang="en-US" sz="1800" dirty="0">
                      <a:solidFill>
                        <a:schemeClr val="tx1"/>
                      </a:solidFill>
                    </a:rPr>
                    <a:t>  For e.g., up to 16-operand NOR,</a:t>
                  </a:r>
                </a:p>
                <a:p>
                  <a:pPr marL="400050" lvl="1" indent="0">
                    <a:buNone/>
                  </a:pPr>
                  <a:endParaRPr lang="en-US" sz="1800" i="1" dirty="0">
                    <a:solidFill>
                      <a:srgbClr val="0066FF"/>
                    </a:solidFill>
                    <a:latin typeface="Cambria Math" panose="02040503050406030204" pitchFamily="18" charset="0"/>
                  </a:endParaRPr>
                </a:p>
                <a:p>
                  <a:pPr marL="400050" lvl="1" indent="0">
                    <a:buNone/>
                  </a:pPr>
                  <a:r>
                    <a:rPr lang="en-US" sz="1800" dirty="0">
                      <a:solidFill>
                        <a:srgbClr val="0066FF"/>
                      </a:solidFill>
                    </a:rPr>
                    <a:t>I</a:t>
                  </a:r>
                  <a:r>
                    <a:rPr lang="en-US" sz="1800" baseline="-25000" dirty="0">
                      <a:solidFill>
                        <a:srgbClr val="0066FF"/>
                      </a:solidFill>
                    </a:rPr>
                    <a:t>ref</a:t>
                  </a:r>
                  <a:r>
                    <a:rPr lang="en-US" sz="1800" dirty="0">
                      <a:solidFill>
                        <a:srgbClr val="0066FF"/>
                      </a:solidFill>
                    </a:rPr>
                    <a:t> = </a:t>
                  </a:r>
                  <a14:m>
                    <m:oMath xmlns:m="http://schemas.openxmlformats.org/officeDocument/2006/math">
                      <m:f>
                        <m:fPr>
                          <m:ctrlPr>
                            <a:rPr lang="en-US" sz="1800" i="1" smtClean="0">
                              <a:solidFill>
                                <a:srgbClr val="0066FF"/>
                              </a:solidFill>
                              <a:latin typeface="Cambria Math" panose="02040503050406030204" pitchFamily="18" charset="0"/>
                            </a:rPr>
                          </m:ctrlPr>
                        </m:fPr>
                        <m:num>
                          <m:r>
                            <m:rPr>
                              <m:nor/>
                            </m:rPr>
                            <a:rPr lang="en-US" sz="1800" b="0" i="0" dirty="0" smtClean="0">
                              <a:solidFill>
                                <a:srgbClr val="0066FF"/>
                              </a:solidFill>
                            </a:rPr>
                            <m:t>16∗</m:t>
                          </m:r>
                          <m:r>
                            <m:rPr>
                              <m:nor/>
                            </m:rPr>
                            <a:rPr lang="en-US" sz="1800" dirty="0">
                              <a:solidFill>
                                <a:srgbClr val="0066FF"/>
                              </a:solidFill>
                            </a:rPr>
                            <m:t>I</m:t>
                          </m:r>
                          <m:r>
                            <m:rPr>
                              <m:nor/>
                            </m:rPr>
                            <a:rPr lang="en-US" sz="1800" baseline="-25000" dirty="0">
                              <a:solidFill>
                                <a:srgbClr val="0066FF"/>
                              </a:solidFill>
                            </a:rPr>
                            <m:t>OFF</m:t>
                          </m:r>
                          <m:r>
                            <m:rPr>
                              <m:nor/>
                            </m:rPr>
                            <a:rPr lang="en-US" sz="1800" dirty="0">
                              <a:solidFill>
                                <a:srgbClr val="0066FF"/>
                              </a:solidFill>
                            </a:rPr>
                            <m:t> + </m:t>
                          </m:r>
                          <m:r>
                            <m:rPr>
                              <m:nor/>
                            </m:rPr>
                            <a:rPr lang="en-US" sz="1800" dirty="0">
                              <a:solidFill>
                                <a:srgbClr val="0066FF"/>
                              </a:solidFill>
                            </a:rPr>
                            <m:t>ION</m:t>
                          </m:r>
                          <m:r>
                            <m:rPr>
                              <m:nor/>
                            </m:rPr>
                            <a:rPr lang="en-US" sz="1800" dirty="0">
                              <a:solidFill>
                                <a:srgbClr val="0066FF"/>
                              </a:solidFill>
                            </a:rPr>
                            <m:t> + 2∗</m:t>
                          </m:r>
                          <m:r>
                            <m:rPr>
                              <m:nor/>
                            </m:rPr>
                            <a:rPr lang="en-US" sz="1800" dirty="0">
                              <a:solidFill>
                                <a:srgbClr val="0066FF"/>
                              </a:solidFill>
                            </a:rPr>
                            <m:t>IOFF</m:t>
                          </m:r>
                        </m:num>
                        <m:den>
                          <m:r>
                            <a:rPr lang="en-US" sz="1800" b="0" i="1" smtClean="0">
                              <a:solidFill>
                                <a:srgbClr val="0066FF"/>
                              </a:solidFill>
                              <a:latin typeface="Cambria Math" panose="02040503050406030204" pitchFamily="18" charset="0"/>
                            </a:rPr>
                            <m:t>2</m:t>
                          </m:r>
                        </m:den>
                      </m:f>
                    </m:oMath>
                  </a14:m>
                  <a:endParaRPr lang="en-US" sz="1800" dirty="0">
                    <a:solidFill>
                      <a:srgbClr val="0066FF"/>
                    </a:solidFill>
                  </a:endParaRPr>
                </a:p>
              </p:txBody>
            </p:sp>
          </mc:Choice>
          <mc:Fallback xmlns="">
            <p:sp>
              <p:nvSpPr>
                <p:cNvPr id="534" name="内容占位符 2">
                  <a:extLst>
                    <a:ext uri="{FF2B5EF4-FFF2-40B4-BE49-F238E27FC236}">
                      <a16:creationId xmlns:a16="http://schemas.microsoft.com/office/drawing/2014/main" id="{A4BEFB13-E41B-344C-B5E9-969D081CE5A7}"/>
                    </a:ext>
                  </a:extLst>
                </p:cNvPr>
                <p:cNvSpPr txBox="1">
                  <a:spLocks noRot="1" noChangeAspect="1" noMove="1" noResize="1" noEditPoints="1" noAdjustHandles="1" noChangeArrowheads="1" noChangeShapeType="1" noTextEdit="1"/>
                </p:cNvSpPr>
                <p:nvPr/>
              </p:nvSpPr>
              <p:spPr bwMode="auto">
                <a:xfrm>
                  <a:off x="4545399" y="729963"/>
                  <a:ext cx="3747994" cy="4116640"/>
                </a:xfrm>
                <a:prstGeom prst="rect">
                  <a:avLst/>
                </a:prstGeom>
                <a:blipFill>
                  <a:blip r:embed="rId5"/>
                  <a:stretch>
                    <a:fillRect l="-673" t="-1227" r="-673"/>
                  </a:stretch>
                </a:blip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sp>
        <p:nvSpPr>
          <p:cNvPr id="369" name="TextBox 368">
            <a:extLst>
              <a:ext uri="{FF2B5EF4-FFF2-40B4-BE49-F238E27FC236}">
                <a16:creationId xmlns:a16="http://schemas.microsoft.com/office/drawing/2014/main" id="{53F6C181-0774-884C-AE42-C569FB5B6822}"/>
              </a:ext>
            </a:extLst>
          </p:cNvPr>
          <p:cNvSpPr txBox="1"/>
          <p:nvPr/>
        </p:nvSpPr>
        <p:spPr>
          <a:xfrm rot="18978432">
            <a:off x="450050" y="2452223"/>
            <a:ext cx="413896" cy="646331"/>
          </a:xfrm>
          <a:prstGeom prst="rect">
            <a:avLst/>
          </a:prstGeom>
          <a:noFill/>
        </p:spPr>
        <p:txBody>
          <a:bodyPr wrap="none" rtlCol="0">
            <a:spAutoFit/>
          </a:bodyPr>
          <a:lstStyle/>
          <a:p>
            <a:r>
              <a:rPr lang="en-US" sz="3600" b="1" dirty="0">
                <a:solidFill>
                  <a:srgbClr val="FF0000"/>
                </a:solidFill>
              </a:rPr>
              <a:t>+</a:t>
            </a:r>
          </a:p>
        </p:txBody>
      </p:sp>
      <p:sp>
        <p:nvSpPr>
          <p:cNvPr id="370" name="TextBox 369">
            <a:extLst>
              <a:ext uri="{FF2B5EF4-FFF2-40B4-BE49-F238E27FC236}">
                <a16:creationId xmlns:a16="http://schemas.microsoft.com/office/drawing/2014/main" id="{3E649050-FD1A-534D-961E-AFF266394237}"/>
              </a:ext>
            </a:extLst>
          </p:cNvPr>
          <p:cNvSpPr txBox="1"/>
          <p:nvPr/>
        </p:nvSpPr>
        <p:spPr>
          <a:xfrm rot="18978432">
            <a:off x="2671636" y="2452223"/>
            <a:ext cx="413896" cy="646331"/>
          </a:xfrm>
          <a:prstGeom prst="rect">
            <a:avLst/>
          </a:prstGeom>
          <a:noFill/>
        </p:spPr>
        <p:txBody>
          <a:bodyPr wrap="none" rtlCol="0">
            <a:spAutoFit/>
          </a:bodyPr>
          <a:lstStyle/>
          <a:p>
            <a:r>
              <a:rPr lang="en-US" sz="3600" b="1" dirty="0">
                <a:solidFill>
                  <a:srgbClr val="FF0000"/>
                </a:solidFill>
              </a:rPr>
              <a:t>+</a:t>
            </a:r>
          </a:p>
        </p:txBody>
      </p:sp>
    </p:spTree>
    <p:custDataLst>
      <p:tags r:id="rId1"/>
    </p:custDataLst>
    <p:extLst>
      <p:ext uri="{BB962C8B-B14F-4D97-AF65-F5344CB8AC3E}">
        <p14:creationId xmlns:p14="http://schemas.microsoft.com/office/powerpoint/2010/main" val="202756715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4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71" grpId="0" animBg="1"/>
      <p:bldP spid="372" grpId="0" animBg="1"/>
      <p:bldP spid="369" grpId="0"/>
      <p:bldP spid="370"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a:t>
            </a:r>
            <a:r>
              <a:rPr lang="en-US" b="1" dirty="0"/>
              <a:t>Scheme: </a:t>
            </a:r>
            <a:r>
              <a:rPr lang="en-US" b="0" dirty="0"/>
              <a:t>Multi-Operand Logic</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14</a:t>
            </a:fld>
            <a:endParaRPr lang="en-US" altLang="en-US" dirty="0"/>
          </a:p>
        </p:txBody>
      </p:sp>
      <p:sp>
        <p:nvSpPr>
          <p:cNvPr id="33" name="内容占位符 2">
            <a:extLst>
              <a:ext uri="{FF2B5EF4-FFF2-40B4-BE49-F238E27FC236}">
                <a16:creationId xmlns:a16="http://schemas.microsoft.com/office/drawing/2014/main" id="{910FC845-61A1-C546-BE12-A78DF8DD4A25}"/>
              </a:ext>
            </a:extLst>
          </p:cNvPr>
          <p:cNvSpPr txBox="1">
            <a:spLocks/>
          </p:cNvSpPr>
          <p:nvPr/>
        </p:nvSpPr>
        <p:spPr bwMode="auto">
          <a:xfrm>
            <a:off x="5735960" y="2564904"/>
            <a:ext cx="6192688"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685800" lvl="1">
              <a:buFont typeface="Arial" panose="020B0604020202020204" pitchFamily="34" charset="0"/>
              <a:buChar char="•"/>
            </a:pPr>
            <a:r>
              <a:rPr lang="en-US" dirty="0">
                <a:solidFill>
                  <a:srgbClr val="0066FF"/>
                </a:solidFill>
              </a:rPr>
              <a:t>Single reference for arbitrary NAND, NOR</a:t>
            </a:r>
          </a:p>
          <a:p>
            <a:pPr marL="685800" lvl="1">
              <a:buFont typeface="Arial" panose="020B0604020202020204" pitchFamily="34" charset="0"/>
              <a:buChar char="•"/>
            </a:pPr>
            <a:r>
              <a:rPr lang="en-US" dirty="0">
                <a:solidFill>
                  <a:srgbClr val="0066FF"/>
                </a:solidFill>
              </a:rPr>
              <a:t>Smaller margins are avoided</a:t>
            </a:r>
          </a:p>
          <a:p>
            <a:pPr marL="685800" lvl="1">
              <a:buFont typeface="Arial" panose="020B0604020202020204" pitchFamily="34" charset="0"/>
              <a:buChar char="•"/>
            </a:pPr>
            <a:r>
              <a:rPr lang="en-US" kern="0" dirty="0">
                <a:solidFill>
                  <a:srgbClr val="0066FF"/>
                </a:solidFill>
              </a:rPr>
              <a:t>Address RC delay mismatch</a:t>
            </a:r>
          </a:p>
          <a:p>
            <a:pPr marL="685800" lvl="1">
              <a:buFont typeface="Arial" panose="020B0604020202020204" pitchFamily="34" charset="0"/>
              <a:buChar char="•"/>
            </a:pPr>
            <a:r>
              <a:rPr lang="en-US" kern="0" dirty="0">
                <a:solidFill>
                  <a:srgbClr val="0066FF"/>
                </a:solidFill>
              </a:rPr>
              <a:t>Same SA</a:t>
            </a:r>
          </a:p>
          <a:p>
            <a:pPr marL="685800" lvl="1">
              <a:buFont typeface="Arial" panose="020B0604020202020204" pitchFamily="34" charset="0"/>
              <a:buChar char="•"/>
            </a:pPr>
            <a:r>
              <a:rPr lang="en-US" b="1" kern="0" dirty="0">
                <a:solidFill>
                  <a:srgbClr val="0066FF"/>
                </a:solidFill>
              </a:rPr>
              <a:t>Multi-operand is not a bottleneck anymore</a:t>
            </a:r>
          </a:p>
        </p:txBody>
      </p:sp>
      <p:grpSp>
        <p:nvGrpSpPr>
          <p:cNvPr id="3" name="Group 2">
            <a:extLst>
              <a:ext uri="{FF2B5EF4-FFF2-40B4-BE49-F238E27FC236}">
                <a16:creationId xmlns:a16="http://schemas.microsoft.com/office/drawing/2014/main" id="{FA2FFDB0-AA2A-7245-91B9-5A3C25EC6954}"/>
              </a:ext>
            </a:extLst>
          </p:cNvPr>
          <p:cNvGrpSpPr/>
          <p:nvPr/>
        </p:nvGrpSpPr>
        <p:grpSpPr>
          <a:xfrm>
            <a:off x="767408" y="836712"/>
            <a:ext cx="4536504" cy="5543455"/>
            <a:chOff x="767408" y="836712"/>
            <a:chExt cx="4536504" cy="5543455"/>
          </a:xfrm>
        </p:grpSpPr>
        <p:pic>
          <p:nvPicPr>
            <p:cNvPr id="21" name="Picture 20">
              <a:extLst>
                <a:ext uri="{FF2B5EF4-FFF2-40B4-BE49-F238E27FC236}">
                  <a16:creationId xmlns:a16="http://schemas.microsoft.com/office/drawing/2014/main" id="{19A754E1-6228-1C4C-9DC4-F03A3718E560}"/>
                </a:ext>
              </a:extLst>
            </p:cNvPr>
            <p:cNvPicPr>
              <a:picLocks noChangeAspect="1"/>
            </p:cNvPicPr>
            <p:nvPr/>
          </p:nvPicPr>
          <p:blipFill>
            <a:blip r:embed="rId4"/>
            <a:stretch>
              <a:fillRect/>
            </a:stretch>
          </p:blipFill>
          <p:spPr>
            <a:xfrm>
              <a:off x="767408" y="836712"/>
              <a:ext cx="4536504" cy="5363748"/>
            </a:xfrm>
            <a:prstGeom prst="rect">
              <a:avLst/>
            </a:prstGeom>
          </p:spPr>
        </p:pic>
        <p:sp>
          <p:nvSpPr>
            <p:cNvPr id="6" name="TextBox 5">
              <a:extLst>
                <a:ext uri="{FF2B5EF4-FFF2-40B4-BE49-F238E27FC236}">
                  <a16:creationId xmlns:a16="http://schemas.microsoft.com/office/drawing/2014/main" id="{86823B93-D083-3141-BA23-9FF5757B08F0}"/>
                </a:ext>
              </a:extLst>
            </p:cNvPr>
            <p:cNvSpPr txBox="1"/>
            <p:nvPr/>
          </p:nvSpPr>
          <p:spPr>
            <a:xfrm>
              <a:off x="3287688" y="5949280"/>
              <a:ext cx="360040" cy="430887"/>
            </a:xfrm>
            <a:prstGeom prst="rect">
              <a:avLst/>
            </a:prstGeom>
            <a:solidFill>
              <a:schemeClr val="bg1"/>
            </a:solidFill>
            <a:ln>
              <a:noFill/>
            </a:ln>
          </p:spPr>
          <p:txBody>
            <a:bodyPr wrap="square" rtlCol="0">
              <a:spAutoFit/>
            </a:bodyPr>
            <a:lstStyle/>
            <a:p>
              <a:pPr algn="ctr"/>
              <a:endParaRPr lang="en-US" sz="2200" b="1" dirty="0">
                <a:latin typeface="Times New Roman" panose="02020603050405020304" pitchFamily="18" charset="0"/>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388373995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a:t>  Design for Reliability: </a:t>
            </a:r>
            <a:r>
              <a:rPr lang="en-US" b="0" dirty="0"/>
              <a:t>Concept &amp; Design Implementations</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15</a:t>
            </a:fld>
            <a:endParaRPr lang="en-US" altLang="en-US" dirty="0"/>
          </a:p>
        </p:txBody>
      </p:sp>
      <p:sp>
        <p:nvSpPr>
          <p:cNvPr id="17" name="内容占位符 2">
            <a:extLst>
              <a:ext uri="{FF2B5EF4-FFF2-40B4-BE49-F238E27FC236}">
                <a16:creationId xmlns:a16="http://schemas.microsoft.com/office/drawing/2014/main" id="{C5B65152-C423-E642-B6EB-7EEDA3E279D4}"/>
              </a:ext>
            </a:extLst>
          </p:cNvPr>
          <p:cNvSpPr txBox="1">
            <a:spLocks/>
          </p:cNvSpPr>
          <p:nvPr/>
        </p:nvSpPr>
        <p:spPr bwMode="auto">
          <a:xfrm>
            <a:off x="263353" y="764704"/>
            <a:ext cx="3989828" cy="157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sz="2200" kern="0" dirty="0"/>
              <a:t>Read Disturb</a:t>
            </a:r>
          </a:p>
          <a:p>
            <a:pPr marL="0" indent="0">
              <a:buFont typeface="Times" panose="02020603050405020304" pitchFamily="18" charset="0"/>
              <a:buNone/>
            </a:pPr>
            <a:r>
              <a:rPr lang="en-US" altLang="zh-CN" sz="2200" kern="0" dirty="0">
                <a:solidFill>
                  <a:schemeClr val="tx1"/>
                </a:solidFill>
              </a:rPr>
              <a:t>Unwanted bit-flip due to</a:t>
            </a:r>
          </a:p>
          <a:p>
            <a:pPr marL="457200" indent="-457200">
              <a:buFont typeface="+mj-lt"/>
              <a:buAutoNum type="arabicPeriod"/>
            </a:pPr>
            <a:r>
              <a:rPr lang="en-US" altLang="zh-CN" sz="2000" kern="0" dirty="0">
                <a:solidFill>
                  <a:schemeClr val="tx1"/>
                </a:solidFill>
              </a:rPr>
              <a:t>More # of operations</a:t>
            </a:r>
          </a:p>
          <a:p>
            <a:pPr marL="457200" indent="-457200">
              <a:buFont typeface="+mj-lt"/>
              <a:buAutoNum type="arabicPeriod"/>
            </a:pPr>
            <a:r>
              <a:rPr lang="en-US" altLang="zh-CN" sz="2000" kern="0" dirty="0">
                <a:solidFill>
                  <a:schemeClr val="tx1"/>
                </a:solidFill>
              </a:rPr>
              <a:t>High voltage of operation</a:t>
            </a:r>
          </a:p>
        </p:txBody>
      </p:sp>
      <p:sp>
        <p:nvSpPr>
          <p:cNvPr id="20" name="内容占位符 2">
            <a:extLst>
              <a:ext uri="{FF2B5EF4-FFF2-40B4-BE49-F238E27FC236}">
                <a16:creationId xmlns:a16="http://schemas.microsoft.com/office/drawing/2014/main" id="{38503C67-3CD4-BA45-88AD-E70965EC1B2D}"/>
              </a:ext>
            </a:extLst>
          </p:cNvPr>
          <p:cNvSpPr txBox="1">
            <a:spLocks/>
          </p:cNvSpPr>
          <p:nvPr/>
        </p:nvSpPr>
        <p:spPr bwMode="auto">
          <a:xfrm>
            <a:off x="263354" y="2674946"/>
            <a:ext cx="3994848"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57150" indent="0">
              <a:buNone/>
            </a:pPr>
            <a:r>
              <a:rPr lang="en-US" altLang="zh-CN" sz="2200" kern="0" dirty="0"/>
              <a:t>Solution</a:t>
            </a:r>
          </a:p>
          <a:p>
            <a:pPr marL="457200" indent="-457200">
              <a:buFont typeface="+mj-lt"/>
              <a:buAutoNum type="arabicPeriod"/>
            </a:pPr>
            <a:r>
              <a:rPr lang="en-GB" sz="2000" kern="0" dirty="0">
                <a:solidFill>
                  <a:schemeClr val="tx1"/>
                </a:solidFill>
              </a:rPr>
              <a:t>Reduce the # of operations</a:t>
            </a:r>
          </a:p>
          <a:p>
            <a:pPr marL="457200" indent="-457200">
              <a:buFont typeface="+mj-lt"/>
              <a:buAutoNum type="arabicPeriod"/>
            </a:pPr>
            <a:r>
              <a:rPr lang="en-GB" sz="2000" kern="0" dirty="0">
                <a:solidFill>
                  <a:schemeClr val="tx1"/>
                </a:solidFill>
              </a:rPr>
              <a:t>Reduce voltage of operation</a:t>
            </a:r>
          </a:p>
        </p:txBody>
      </p:sp>
      <p:sp>
        <p:nvSpPr>
          <p:cNvPr id="21" name="内容占位符 2">
            <a:extLst>
              <a:ext uri="{FF2B5EF4-FFF2-40B4-BE49-F238E27FC236}">
                <a16:creationId xmlns:a16="http://schemas.microsoft.com/office/drawing/2014/main" id="{0FF35BED-12FA-4D4F-95B5-AA4CD51E9B93}"/>
              </a:ext>
            </a:extLst>
          </p:cNvPr>
          <p:cNvSpPr txBox="1">
            <a:spLocks/>
          </p:cNvSpPr>
          <p:nvPr/>
        </p:nvSpPr>
        <p:spPr bwMode="auto">
          <a:xfrm>
            <a:off x="268373" y="4293096"/>
            <a:ext cx="3811404"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57150" indent="0">
              <a:buNone/>
            </a:pPr>
            <a:r>
              <a:rPr lang="en-US" altLang="zh-CN" sz="2200" kern="0" dirty="0"/>
              <a:t>Circuit Design</a:t>
            </a:r>
          </a:p>
          <a:p>
            <a:pPr marL="457200" indent="-457200">
              <a:buFont typeface="+mj-lt"/>
              <a:buAutoNum type="arabicPeriod"/>
            </a:pPr>
            <a:r>
              <a:rPr lang="en-GB" sz="2000" kern="0" dirty="0">
                <a:solidFill>
                  <a:srgbClr val="0066FF"/>
                </a:solidFill>
              </a:rPr>
              <a:t>Allow more operations (multi-operands) in a single cycle</a:t>
            </a:r>
          </a:p>
          <a:p>
            <a:pPr marL="457200" indent="-457200">
              <a:buFont typeface="+mj-lt"/>
              <a:buAutoNum type="arabicPeriod"/>
            </a:pPr>
            <a:r>
              <a:rPr lang="en-GB" sz="2000" kern="0" dirty="0">
                <a:solidFill>
                  <a:schemeClr val="tx1"/>
                </a:solidFill>
              </a:rPr>
              <a:t>Pre-charge (DFR-P) or pre-discharge (DFR-N) to a lower voltage</a:t>
            </a:r>
          </a:p>
        </p:txBody>
      </p:sp>
      <p:grpSp>
        <p:nvGrpSpPr>
          <p:cNvPr id="5" name="Group 4">
            <a:extLst>
              <a:ext uri="{FF2B5EF4-FFF2-40B4-BE49-F238E27FC236}">
                <a16:creationId xmlns:a16="http://schemas.microsoft.com/office/drawing/2014/main" id="{BF0644CC-766A-3943-8E50-1A789295F1D3}"/>
              </a:ext>
            </a:extLst>
          </p:cNvPr>
          <p:cNvGrpSpPr/>
          <p:nvPr/>
        </p:nvGrpSpPr>
        <p:grpSpPr>
          <a:xfrm>
            <a:off x="4689322" y="1236224"/>
            <a:ext cx="2262518" cy="2375123"/>
            <a:chOff x="4689322" y="1236224"/>
            <a:chExt cx="2262518" cy="2375123"/>
          </a:xfrm>
        </p:grpSpPr>
        <p:pic>
          <p:nvPicPr>
            <p:cNvPr id="7" name="Picture 6">
              <a:extLst>
                <a:ext uri="{FF2B5EF4-FFF2-40B4-BE49-F238E27FC236}">
                  <a16:creationId xmlns:a16="http://schemas.microsoft.com/office/drawing/2014/main" id="{F7B09AC7-8B40-6840-A316-69E69BEF7A29}"/>
                </a:ext>
              </a:extLst>
            </p:cNvPr>
            <p:cNvPicPr>
              <a:picLocks noChangeAspect="1"/>
            </p:cNvPicPr>
            <p:nvPr/>
          </p:nvPicPr>
          <p:blipFill>
            <a:blip r:embed="rId4"/>
            <a:stretch>
              <a:fillRect/>
            </a:stretch>
          </p:blipFill>
          <p:spPr>
            <a:xfrm>
              <a:off x="4689322" y="1514535"/>
              <a:ext cx="2262518" cy="2096812"/>
            </a:xfrm>
            <a:prstGeom prst="rect">
              <a:avLst/>
            </a:prstGeom>
          </p:spPr>
        </p:pic>
        <p:sp>
          <p:nvSpPr>
            <p:cNvPr id="23" name="TextBox 22">
              <a:extLst>
                <a:ext uri="{FF2B5EF4-FFF2-40B4-BE49-F238E27FC236}">
                  <a16:creationId xmlns:a16="http://schemas.microsoft.com/office/drawing/2014/main" id="{96F3B7C5-1F7A-724F-AF51-2308E38874F5}"/>
                </a:ext>
              </a:extLst>
            </p:cNvPr>
            <p:cNvSpPr txBox="1"/>
            <p:nvPr/>
          </p:nvSpPr>
          <p:spPr>
            <a:xfrm>
              <a:off x="5501620" y="1236224"/>
              <a:ext cx="936104" cy="338554"/>
            </a:xfrm>
            <a:prstGeom prst="rect">
              <a:avLst/>
            </a:prstGeom>
            <a:solidFill>
              <a:schemeClr val="bg1"/>
            </a:solidFill>
          </p:spPr>
          <p:txBody>
            <a:bodyPr wrap="square" rtlCol="0">
              <a:spAutoFit/>
            </a:bodyPr>
            <a:lstStyle/>
            <a:p>
              <a:pPr algn="ctr"/>
              <a:r>
                <a:rPr lang="en-US" sz="1600" b="1" dirty="0"/>
                <a:t>DFR-P</a:t>
              </a:r>
              <a:endParaRPr lang="en-US" sz="1600" dirty="0"/>
            </a:p>
          </p:txBody>
        </p:sp>
      </p:grpSp>
      <p:grpSp>
        <p:nvGrpSpPr>
          <p:cNvPr id="6" name="Group 5">
            <a:extLst>
              <a:ext uri="{FF2B5EF4-FFF2-40B4-BE49-F238E27FC236}">
                <a16:creationId xmlns:a16="http://schemas.microsoft.com/office/drawing/2014/main" id="{7134DBCA-E845-F345-9A70-2A35AB3CED29}"/>
              </a:ext>
            </a:extLst>
          </p:cNvPr>
          <p:cNvGrpSpPr/>
          <p:nvPr/>
        </p:nvGrpSpPr>
        <p:grpSpPr>
          <a:xfrm>
            <a:off x="4689322" y="3828098"/>
            <a:ext cx="2262519" cy="2283230"/>
            <a:chOff x="4689322" y="3828098"/>
            <a:chExt cx="2262519" cy="2283230"/>
          </a:xfrm>
        </p:grpSpPr>
        <p:pic>
          <p:nvPicPr>
            <p:cNvPr id="3" name="Picture 2">
              <a:extLst>
                <a:ext uri="{FF2B5EF4-FFF2-40B4-BE49-F238E27FC236}">
                  <a16:creationId xmlns:a16="http://schemas.microsoft.com/office/drawing/2014/main" id="{8E6D85FA-98A4-1744-9686-62B715CD25B8}"/>
                </a:ext>
              </a:extLst>
            </p:cNvPr>
            <p:cNvPicPr>
              <a:picLocks noChangeAspect="1"/>
            </p:cNvPicPr>
            <p:nvPr/>
          </p:nvPicPr>
          <p:blipFill>
            <a:blip r:embed="rId5"/>
            <a:stretch>
              <a:fillRect/>
            </a:stretch>
          </p:blipFill>
          <p:spPr>
            <a:xfrm>
              <a:off x="4689322" y="4075061"/>
              <a:ext cx="2262519" cy="2036267"/>
            </a:xfrm>
            <a:prstGeom prst="rect">
              <a:avLst/>
            </a:prstGeom>
          </p:spPr>
        </p:pic>
        <p:sp>
          <p:nvSpPr>
            <p:cNvPr id="24" name="TextBox 23">
              <a:extLst>
                <a:ext uri="{FF2B5EF4-FFF2-40B4-BE49-F238E27FC236}">
                  <a16:creationId xmlns:a16="http://schemas.microsoft.com/office/drawing/2014/main" id="{4D5D2DBF-82BA-6B44-805E-B0F6C543CC08}"/>
                </a:ext>
              </a:extLst>
            </p:cNvPr>
            <p:cNvSpPr txBox="1"/>
            <p:nvPr/>
          </p:nvSpPr>
          <p:spPr>
            <a:xfrm>
              <a:off x="5519936" y="3828098"/>
              <a:ext cx="936104" cy="338554"/>
            </a:xfrm>
            <a:prstGeom prst="rect">
              <a:avLst/>
            </a:prstGeom>
            <a:solidFill>
              <a:schemeClr val="bg1"/>
            </a:solidFill>
          </p:spPr>
          <p:txBody>
            <a:bodyPr wrap="square" rtlCol="0">
              <a:spAutoFit/>
            </a:bodyPr>
            <a:lstStyle/>
            <a:p>
              <a:pPr algn="ctr"/>
              <a:r>
                <a:rPr lang="en-US" sz="1600" b="1" dirty="0"/>
                <a:t>DFR-N</a:t>
              </a:r>
              <a:endParaRPr lang="en-US" sz="1600" dirty="0"/>
            </a:p>
          </p:txBody>
        </p:sp>
      </p:grpSp>
      <p:grpSp>
        <p:nvGrpSpPr>
          <p:cNvPr id="9" name="Group 8">
            <a:extLst>
              <a:ext uri="{FF2B5EF4-FFF2-40B4-BE49-F238E27FC236}">
                <a16:creationId xmlns:a16="http://schemas.microsoft.com/office/drawing/2014/main" id="{3BC07E95-248B-8E42-A7B7-5CA7222E46CF}"/>
              </a:ext>
            </a:extLst>
          </p:cNvPr>
          <p:cNvGrpSpPr/>
          <p:nvPr/>
        </p:nvGrpSpPr>
        <p:grpSpPr>
          <a:xfrm>
            <a:off x="7135972" y="770667"/>
            <a:ext cx="5056028" cy="5103369"/>
            <a:chOff x="7135972" y="770667"/>
            <a:chExt cx="5056028" cy="5103369"/>
          </a:xfrm>
        </p:grpSpPr>
        <p:sp>
          <p:nvSpPr>
            <p:cNvPr id="11" name="TextBox 10">
              <a:extLst>
                <a:ext uri="{FF2B5EF4-FFF2-40B4-BE49-F238E27FC236}">
                  <a16:creationId xmlns:a16="http://schemas.microsoft.com/office/drawing/2014/main" id="{F95C6FC5-914B-9B4B-9479-A5468F85492C}"/>
                </a:ext>
              </a:extLst>
            </p:cNvPr>
            <p:cNvSpPr txBox="1"/>
            <p:nvPr/>
          </p:nvSpPr>
          <p:spPr>
            <a:xfrm>
              <a:off x="7135972" y="770667"/>
              <a:ext cx="5056028" cy="584775"/>
            </a:xfrm>
            <a:prstGeom prst="rect">
              <a:avLst/>
            </a:prstGeom>
            <a:solidFill>
              <a:schemeClr val="bg1"/>
            </a:solidFill>
          </p:spPr>
          <p:txBody>
            <a:bodyPr wrap="square" rtlCol="0">
              <a:spAutoFit/>
            </a:bodyPr>
            <a:lstStyle/>
            <a:p>
              <a:pPr algn="ctr"/>
              <a:r>
                <a:rPr lang="en-US" sz="1600" b="1" dirty="0"/>
                <a:t>Timing Diagrams: </a:t>
              </a:r>
              <a:r>
                <a:rPr lang="en-US" sz="1600" dirty="0"/>
                <a:t>Configurable voltage levels achieved with configuring the duration of BLDIS signal</a:t>
              </a:r>
            </a:p>
          </p:txBody>
        </p:sp>
        <p:grpSp>
          <p:nvGrpSpPr>
            <p:cNvPr id="40" name="Group 39">
              <a:extLst>
                <a:ext uri="{FF2B5EF4-FFF2-40B4-BE49-F238E27FC236}">
                  <a16:creationId xmlns:a16="http://schemas.microsoft.com/office/drawing/2014/main" id="{70C6EC6F-4055-F649-8183-CC77FEF87DFE}"/>
                </a:ext>
              </a:extLst>
            </p:cNvPr>
            <p:cNvGrpSpPr/>
            <p:nvPr/>
          </p:nvGrpSpPr>
          <p:grpSpPr>
            <a:xfrm>
              <a:off x="7362361" y="1434262"/>
              <a:ext cx="4627858" cy="4439774"/>
              <a:chOff x="7362361" y="1434262"/>
              <a:chExt cx="4627858" cy="4439774"/>
            </a:xfrm>
          </p:grpSpPr>
          <p:pic>
            <p:nvPicPr>
              <p:cNvPr id="8" name="Picture 7">
                <a:extLst>
                  <a:ext uri="{FF2B5EF4-FFF2-40B4-BE49-F238E27FC236}">
                    <a16:creationId xmlns:a16="http://schemas.microsoft.com/office/drawing/2014/main" id="{65105966-25B9-7B44-AEB3-B4196E69DC9F}"/>
                  </a:ext>
                </a:extLst>
              </p:cNvPr>
              <p:cNvPicPr>
                <a:picLocks noChangeAspect="1"/>
              </p:cNvPicPr>
              <p:nvPr/>
            </p:nvPicPr>
            <p:blipFill>
              <a:blip r:embed="rId6"/>
              <a:stretch>
                <a:fillRect/>
              </a:stretch>
            </p:blipFill>
            <p:spPr>
              <a:xfrm>
                <a:off x="7362361" y="1656856"/>
                <a:ext cx="4627858" cy="4217180"/>
              </a:xfrm>
              <a:prstGeom prst="rect">
                <a:avLst/>
              </a:prstGeom>
            </p:spPr>
          </p:pic>
          <p:sp>
            <p:nvSpPr>
              <p:cNvPr id="32" name="TextBox 31">
                <a:extLst>
                  <a:ext uri="{FF2B5EF4-FFF2-40B4-BE49-F238E27FC236}">
                    <a16:creationId xmlns:a16="http://schemas.microsoft.com/office/drawing/2014/main" id="{51F472DF-E4FA-E44E-AC12-5EC5AA5E4652}"/>
                  </a:ext>
                </a:extLst>
              </p:cNvPr>
              <p:cNvSpPr txBox="1"/>
              <p:nvPr/>
            </p:nvSpPr>
            <p:spPr>
              <a:xfrm>
                <a:off x="7686163" y="1434262"/>
                <a:ext cx="513988" cy="338554"/>
              </a:xfrm>
              <a:prstGeom prst="rect">
                <a:avLst/>
              </a:prstGeom>
              <a:noFill/>
            </p:spPr>
            <p:txBody>
              <a:bodyPr wrap="square" rtlCol="0">
                <a:spAutoFit/>
              </a:bodyPr>
              <a:lstStyle/>
              <a:p>
                <a:pPr algn="ctr"/>
                <a:r>
                  <a:rPr lang="en-US" sz="1600" dirty="0"/>
                  <a:t>V</a:t>
                </a:r>
              </a:p>
            </p:txBody>
          </p:sp>
        </p:grpSp>
      </p:grpSp>
      <p:cxnSp>
        <p:nvCxnSpPr>
          <p:cNvPr id="34" name="Straight Arrow Connector 33">
            <a:extLst>
              <a:ext uri="{FF2B5EF4-FFF2-40B4-BE49-F238E27FC236}">
                <a16:creationId xmlns:a16="http://schemas.microsoft.com/office/drawing/2014/main" id="{2E1EAFD3-D289-A248-9B0F-5716D7939583}"/>
              </a:ext>
            </a:extLst>
          </p:cNvPr>
          <p:cNvCxnSpPr>
            <a:cxnSpLocks/>
          </p:cNvCxnSpPr>
          <p:nvPr/>
        </p:nvCxnSpPr>
        <p:spPr bwMode="auto">
          <a:xfrm flipV="1">
            <a:off x="8181051" y="2438700"/>
            <a:ext cx="795269" cy="1"/>
          </a:xfrm>
          <a:prstGeom prst="straightConnector1">
            <a:avLst/>
          </a:prstGeom>
          <a:noFill/>
          <a:ln w="25400" cap="flat" cmpd="sng" algn="ctr">
            <a:solidFill>
              <a:srgbClr val="0100FF"/>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AF7D34AF-CA01-7941-AC2C-F43F8895B960}"/>
              </a:ext>
            </a:extLst>
          </p:cNvPr>
          <p:cNvCxnSpPr>
            <a:cxnSpLocks/>
          </p:cNvCxnSpPr>
          <p:nvPr/>
        </p:nvCxnSpPr>
        <p:spPr bwMode="auto">
          <a:xfrm flipV="1">
            <a:off x="8181051" y="2140178"/>
            <a:ext cx="491824" cy="1"/>
          </a:xfrm>
          <a:prstGeom prst="straightConnector1">
            <a:avLst/>
          </a:prstGeom>
          <a:noFill/>
          <a:ln w="25400" cap="flat" cmpd="sng" algn="ctr">
            <a:solidFill>
              <a:srgbClr val="FF0000"/>
            </a:solidFill>
            <a:prstDash val="solid"/>
            <a:round/>
            <a:headEnd type="none" w="med" len="med"/>
            <a:tailEnd type="triangle"/>
          </a:ln>
          <a:effectLst/>
        </p:spPr>
      </p:cxnSp>
      <p:sp>
        <p:nvSpPr>
          <p:cNvPr id="37" name="TextBox 36">
            <a:extLst>
              <a:ext uri="{FF2B5EF4-FFF2-40B4-BE49-F238E27FC236}">
                <a16:creationId xmlns:a16="http://schemas.microsoft.com/office/drawing/2014/main" id="{570D116B-6306-B34E-B3CB-227E35D46EED}"/>
              </a:ext>
            </a:extLst>
          </p:cNvPr>
          <p:cNvSpPr txBox="1"/>
          <p:nvPr/>
        </p:nvSpPr>
        <p:spPr>
          <a:xfrm>
            <a:off x="8041472" y="1852245"/>
            <a:ext cx="770982" cy="307777"/>
          </a:xfrm>
          <a:prstGeom prst="rect">
            <a:avLst/>
          </a:prstGeom>
          <a:noFill/>
        </p:spPr>
        <p:txBody>
          <a:bodyPr wrap="square" rtlCol="0">
            <a:spAutoFit/>
          </a:bodyPr>
          <a:lstStyle/>
          <a:p>
            <a:pPr algn="ctr"/>
            <a:r>
              <a:rPr lang="en-US" sz="1400" dirty="0">
                <a:solidFill>
                  <a:srgbClr val="FF0000"/>
                </a:solidFill>
              </a:rPr>
              <a:t>300ps</a:t>
            </a:r>
          </a:p>
        </p:txBody>
      </p:sp>
      <p:sp>
        <p:nvSpPr>
          <p:cNvPr id="38" name="TextBox 37">
            <a:extLst>
              <a:ext uri="{FF2B5EF4-FFF2-40B4-BE49-F238E27FC236}">
                <a16:creationId xmlns:a16="http://schemas.microsoft.com/office/drawing/2014/main" id="{00FC62E3-EEDA-A744-81DD-21900F823421}"/>
              </a:ext>
            </a:extLst>
          </p:cNvPr>
          <p:cNvSpPr txBox="1"/>
          <p:nvPr/>
        </p:nvSpPr>
        <p:spPr>
          <a:xfrm>
            <a:off x="8177583" y="2179865"/>
            <a:ext cx="770982" cy="307777"/>
          </a:xfrm>
          <a:prstGeom prst="rect">
            <a:avLst/>
          </a:prstGeom>
          <a:noFill/>
        </p:spPr>
        <p:txBody>
          <a:bodyPr wrap="square" rtlCol="0">
            <a:spAutoFit/>
          </a:bodyPr>
          <a:lstStyle/>
          <a:p>
            <a:pPr algn="ctr"/>
            <a:r>
              <a:rPr lang="en-US" sz="1400" dirty="0">
                <a:solidFill>
                  <a:srgbClr val="0100FF"/>
                </a:solidFill>
              </a:rPr>
              <a:t>500ps</a:t>
            </a:r>
          </a:p>
        </p:txBody>
      </p:sp>
      <p:cxnSp>
        <p:nvCxnSpPr>
          <p:cNvPr id="19" name="Curved Connector 18">
            <a:extLst>
              <a:ext uri="{FF2B5EF4-FFF2-40B4-BE49-F238E27FC236}">
                <a16:creationId xmlns:a16="http://schemas.microsoft.com/office/drawing/2014/main" id="{280173A9-6079-4A46-866D-A10E324771BD}"/>
              </a:ext>
            </a:extLst>
          </p:cNvPr>
          <p:cNvCxnSpPr>
            <a:cxnSpLocks/>
          </p:cNvCxnSpPr>
          <p:nvPr/>
        </p:nvCxnSpPr>
        <p:spPr>
          <a:xfrm>
            <a:off x="7011140" y="2693029"/>
            <a:ext cx="576064" cy="288032"/>
          </a:xfrm>
          <a:prstGeom prst="curvedConnector3">
            <a:avLst>
              <a:gd name="adj1" fmla="val 50000"/>
            </a:avLst>
          </a:prstGeom>
          <a:ln w="6350">
            <a:tailEnd type="triangle"/>
          </a:ln>
        </p:spPr>
        <p:style>
          <a:lnRef idx="3">
            <a:schemeClr val="dk1"/>
          </a:lnRef>
          <a:fillRef idx="0">
            <a:schemeClr val="dk1"/>
          </a:fillRef>
          <a:effectRef idx="2">
            <a:schemeClr val="dk1"/>
          </a:effectRef>
          <a:fontRef idx="minor">
            <a:schemeClr val="tx1"/>
          </a:fontRef>
        </p:style>
      </p:cxnSp>
      <p:cxnSp>
        <p:nvCxnSpPr>
          <p:cNvPr id="31" name="Curved Connector 30">
            <a:extLst>
              <a:ext uri="{FF2B5EF4-FFF2-40B4-BE49-F238E27FC236}">
                <a16:creationId xmlns:a16="http://schemas.microsoft.com/office/drawing/2014/main" id="{C70C2454-6465-6D42-BB1A-4D917F0B0BAA}"/>
              </a:ext>
            </a:extLst>
          </p:cNvPr>
          <p:cNvCxnSpPr>
            <a:cxnSpLocks/>
          </p:cNvCxnSpPr>
          <p:nvPr/>
        </p:nvCxnSpPr>
        <p:spPr>
          <a:xfrm>
            <a:off x="7009622" y="4509120"/>
            <a:ext cx="576064" cy="288032"/>
          </a:xfrm>
          <a:prstGeom prst="curvedConnector3">
            <a:avLst>
              <a:gd name="adj1" fmla="val 50000"/>
            </a:avLst>
          </a:prstGeom>
          <a:ln w="6350">
            <a:tailEnd type="triangle"/>
          </a:ln>
        </p:spPr>
        <p:style>
          <a:lnRef idx="3">
            <a:schemeClr val="dk1"/>
          </a:lnRef>
          <a:fillRef idx="0">
            <a:schemeClr val="dk1"/>
          </a:fillRef>
          <a:effectRef idx="2">
            <a:schemeClr val="dk1"/>
          </a:effectRef>
          <a:fontRef idx="minor">
            <a:schemeClr val="tx1"/>
          </a:fontRef>
        </p:style>
      </p:cxnSp>
      <p:sp>
        <p:nvSpPr>
          <p:cNvPr id="25" name="Oval 24">
            <a:extLst>
              <a:ext uri="{FF2B5EF4-FFF2-40B4-BE49-F238E27FC236}">
                <a16:creationId xmlns:a16="http://schemas.microsoft.com/office/drawing/2014/main" id="{043741EC-9A29-1C40-A047-D98C5E18A842}"/>
              </a:ext>
            </a:extLst>
          </p:cNvPr>
          <p:cNvSpPr/>
          <p:nvPr/>
        </p:nvSpPr>
        <p:spPr>
          <a:xfrm>
            <a:off x="5988253" y="1632911"/>
            <a:ext cx="550952" cy="707609"/>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Oval 25">
            <a:extLst>
              <a:ext uri="{FF2B5EF4-FFF2-40B4-BE49-F238E27FC236}">
                <a16:creationId xmlns:a16="http://schemas.microsoft.com/office/drawing/2014/main" id="{234343DF-D59E-DE4E-8CEC-C42CB18CED1F}"/>
              </a:ext>
            </a:extLst>
          </p:cNvPr>
          <p:cNvSpPr/>
          <p:nvPr/>
        </p:nvSpPr>
        <p:spPr>
          <a:xfrm>
            <a:off x="5437036" y="4229880"/>
            <a:ext cx="550952" cy="707609"/>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custDataLst>
      <p:tags r:id="rId1"/>
    </p:custDataLst>
    <p:extLst>
      <p:ext uri="{BB962C8B-B14F-4D97-AF65-F5344CB8AC3E}">
        <p14:creationId xmlns:p14="http://schemas.microsoft.com/office/powerpoint/2010/main" val="126405314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P spid="37" grpId="0"/>
      <p:bldP spid="38" grpId="0"/>
      <p:bldP spid="25" grpId="0" animBg="1"/>
      <p:bldP spid="26" grpId="0" animBg="1"/>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a:t>  Simulation Results:</a:t>
            </a:r>
            <a:r>
              <a:rPr lang="en-US" b="0" dirty="0"/>
              <a:t> Setup</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16</a:t>
            </a:fld>
            <a:endParaRPr lang="en-US" altLang="en-US" dirty="0"/>
          </a:p>
        </p:txBody>
      </p:sp>
      <p:graphicFrame>
        <p:nvGraphicFramePr>
          <p:cNvPr id="3" name="Table 4">
            <a:extLst>
              <a:ext uri="{FF2B5EF4-FFF2-40B4-BE49-F238E27FC236}">
                <a16:creationId xmlns:a16="http://schemas.microsoft.com/office/drawing/2014/main" id="{FA85E6A3-16E1-4045-9837-056366A89EC0}"/>
              </a:ext>
            </a:extLst>
          </p:cNvPr>
          <p:cNvGraphicFramePr>
            <a:graphicFrameLocks noGrp="1"/>
          </p:cNvGraphicFramePr>
          <p:nvPr>
            <p:extLst>
              <p:ext uri="{D42A27DB-BD31-4B8C-83A1-F6EECF244321}">
                <p14:modId xmlns:p14="http://schemas.microsoft.com/office/powerpoint/2010/main" val="3838436998"/>
              </p:ext>
            </p:extLst>
          </p:nvPr>
        </p:nvGraphicFramePr>
        <p:xfrm>
          <a:off x="6242750" y="1484784"/>
          <a:ext cx="5758300" cy="2961789"/>
        </p:xfrm>
        <a:graphic>
          <a:graphicData uri="http://schemas.openxmlformats.org/drawingml/2006/table">
            <a:tbl>
              <a:tblPr firstRow="1" bandRow="1">
                <a:tableStyleId>{2A488322-F2BA-4B5B-9748-0D474271808F}</a:tableStyleId>
              </a:tblPr>
              <a:tblGrid>
                <a:gridCol w="2879150">
                  <a:extLst>
                    <a:ext uri="{9D8B030D-6E8A-4147-A177-3AD203B41FA5}">
                      <a16:colId xmlns:a16="http://schemas.microsoft.com/office/drawing/2014/main" val="2684824681"/>
                    </a:ext>
                  </a:extLst>
                </a:gridCol>
                <a:gridCol w="2879150">
                  <a:extLst>
                    <a:ext uri="{9D8B030D-6E8A-4147-A177-3AD203B41FA5}">
                      <a16:colId xmlns:a16="http://schemas.microsoft.com/office/drawing/2014/main" val="4221152582"/>
                    </a:ext>
                  </a:extLst>
                </a:gridCol>
              </a:tblGrid>
              <a:tr h="231942">
                <a:tc>
                  <a:txBody>
                    <a:bodyPr/>
                    <a:lstStyle/>
                    <a:p>
                      <a:pPr algn="ctr"/>
                      <a:r>
                        <a:rPr lang="en-US" dirty="0"/>
                        <a:t>RRAM Bitcell</a:t>
                      </a:r>
                    </a:p>
                  </a:txBody>
                  <a:tcPr/>
                </a:tc>
                <a:tc>
                  <a:txBody>
                    <a:bodyPr/>
                    <a:lstStyle/>
                    <a:p>
                      <a:pPr algn="ctr"/>
                      <a:r>
                        <a:rPr lang="en-US" dirty="0"/>
                        <a:t>Specifications</a:t>
                      </a:r>
                    </a:p>
                  </a:txBody>
                  <a:tcPr/>
                </a:tc>
                <a:extLst>
                  <a:ext uri="{0D108BD9-81ED-4DB2-BD59-A6C34878D82A}">
                    <a16:rowId xmlns:a16="http://schemas.microsoft.com/office/drawing/2014/main" val="1313395225"/>
                  </a:ext>
                </a:extLst>
              </a:tr>
              <a:tr h="401469">
                <a:tc>
                  <a:txBody>
                    <a:bodyPr/>
                    <a:lstStyle/>
                    <a:p>
                      <a:pPr algn="ctr"/>
                      <a:r>
                        <a:rPr lang="en-US" dirty="0"/>
                        <a:t>RRAM device</a:t>
                      </a:r>
                    </a:p>
                  </a:txBody>
                  <a:tcPr/>
                </a:tc>
                <a:tc>
                  <a:txBody>
                    <a:bodyPr/>
                    <a:lstStyle/>
                    <a:p>
                      <a:pPr algn="ctr"/>
                      <a:r>
                        <a:rPr lang="en-US" dirty="0"/>
                        <a:t>HfO</a:t>
                      </a:r>
                      <a:r>
                        <a:rPr lang="en-US" baseline="-25000" dirty="0"/>
                        <a:t>2</a:t>
                      </a:r>
                      <a:r>
                        <a:rPr lang="en-US" dirty="0"/>
                        <a:t>/TiO</a:t>
                      </a:r>
                      <a:r>
                        <a:rPr lang="en-US" baseline="-25000" dirty="0"/>
                        <a:t>x</a:t>
                      </a:r>
                      <a:r>
                        <a:rPr lang="en-US" baseline="0" dirty="0"/>
                        <a:t> [Kim Nature‘16]</a:t>
                      </a:r>
                      <a:endParaRPr lang="en-US" baseline="-25000" dirty="0"/>
                    </a:p>
                  </a:txBody>
                  <a:tcPr/>
                </a:tc>
                <a:extLst>
                  <a:ext uri="{0D108BD9-81ED-4DB2-BD59-A6C34878D82A}">
                    <a16:rowId xmlns:a16="http://schemas.microsoft.com/office/drawing/2014/main" val="3791143816"/>
                  </a:ext>
                </a:extLst>
              </a:tr>
              <a:tr h="231942">
                <a:tc>
                  <a:txBody>
                    <a:bodyPr/>
                    <a:lstStyle/>
                    <a:p>
                      <a:pPr algn="ctr"/>
                      <a:r>
                        <a:rPr lang="en-US" dirty="0"/>
                        <a:t>HCS / LCS</a:t>
                      </a:r>
                    </a:p>
                  </a:txBody>
                  <a:tcPr/>
                </a:tc>
                <a:tc>
                  <a:txBody>
                    <a:bodyPr/>
                    <a:lstStyle/>
                    <a:p>
                      <a:pPr algn="ctr"/>
                      <a:r>
                        <a:rPr lang="en-US" dirty="0"/>
                        <a:t>100KΩ / 3KΩ </a:t>
                      </a:r>
                    </a:p>
                  </a:txBody>
                  <a:tcPr/>
                </a:tc>
                <a:extLst>
                  <a:ext uri="{0D108BD9-81ED-4DB2-BD59-A6C34878D82A}">
                    <a16:rowId xmlns:a16="http://schemas.microsoft.com/office/drawing/2014/main" val="306125407"/>
                  </a:ext>
                </a:extLst>
              </a:tr>
              <a:tr h="231942">
                <a:tc>
                  <a:txBody>
                    <a:bodyPr/>
                    <a:lstStyle/>
                    <a:p>
                      <a:pPr algn="ctr"/>
                      <a:r>
                        <a:rPr lang="en-US" dirty="0"/>
                        <a:t>RRAM variations</a:t>
                      </a:r>
                    </a:p>
                  </a:txBody>
                  <a:tcPr/>
                </a:tc>
                <a:tc>
                  <a:txBody>
                    <a:bodyPr/>
                    <a:lstStyle/>
                    <a:p>
                      <a:pPr algn="ctr"/>
                      <a:r>
                        <a:rPr lang="en-US" dirty="0"/>
                        <a:t>20% (parametric)</a:t>
                      </a:r>
                    </a:p>
                  </a:txBody>
                  <a:tcPr/>
                </a:tc>
                <a:extLst>
                  <a:ext uri="{0D108BD9-81ED-4DB2-BD59-A6C34878D82A}">
                    <a16:rowId xmlns:a16="http://schemas.microsoft.com/office/drawing/2014/main" val="875794352"/>
                  </a:ext>
                </a:extLst>
              </a:tr>
              <a:tr h="231942">
                <a:tc>
                  <a:txBody>
                    <a:bodyPr/>
                    <a:lstStyle/>
                    <a:p>
                      <a:pPr algn="ctr"/>
                      <a:r>
                        <a:rPr lang="en-US" dirty="0"/>
                        <a:t>Bitcell Config.</a:t>
                      </a:r>
                    </a:p>
                  </a:txBody>
                  <a:tcPr/>
                </a:tc>
                <a:tc>
                  <a:txBody>
                    <a:bodyPr/>
                    <a:lstStyle/>
                    <a:p>
                      <a:pPr algn="ctr"/>
                      <a:r>
                        <a:rPr lang="en-US" dirty="0"/>
                        <a:t>2T2R</a:t>
                      </a:r>
                    </a:p>
                  </a:txBody>
                  <a:tcPr/>
                </a:tc>
                <a:extLst>
                  <a:ext uri="{0D108BD9-81ED-4DB2-BD59-A6C34878D82A}">
                    <a16:rowId xmlns:a16="http://schemas.microsoft.com/office/drawing/2014/main" val="2623615280"/>
                  </a:ext>
                </a:extLst>
              </a:tr>
              <a:tr h="231942">
                <a:tc>
                  <a:txBody>
                    <a:bodyPr/>
                    <a:lstStyle/>
                    <a:p>
                      <a:pPr algn="ctr"/>
                      <a:r>
                        <a:rPr lang="en-US" dirty="0"/>
                        <a:t>Pass Transistor</a:t>
                      </a:r>
                    </a:p>
                  </a:txBody>
                  <a:tcPr/>
                </a:tc>
                <a:tc>
                  <a:txBody>
                    <a:bodyPr/>
                    <a:lstStyle/>
                    <a:p>
                      <a:pPr algn="ctr"/>
                      <a:r>
                        <a:rPr lang="en-US" dirty="0"/>
                        <a:t>540nm / 40nm</a:t>
                      </a:r>
                    </a:p>
                  </a:txBody>
                  <a:tcPr/>
                </a:tc>
                <a:extLst>
                  <a:ext uri="{0D108BD9-81ED-4DB2-BD59-A6C34878D82A}">
                    <a16:rowId xmlns:a16="http://schemas.microsoft.com/office/drawing/2014/main" val="1691105820"/>
                  </a:ext>
                </a:extLst>
              </a:tr>
              <a:tr h="231942">
                <a:tc>
                  <a:txBody>
                    <a:bodyPr/>
                    <a:lstStyle/>
                    <a:p>
                      <a:pPr algn="ctr"/>
                      <a:r>
                        <a:rPr lang="en-US" dirty="0"/>
                        <a:t>BL (WL) res. /bitcell</a:t>
                      </a:r>
                    </a:p>
                  </a:txBody>
                  <a:tcPr/>
                </a:tc>
                <a:tc>
                  <a:txBody>
                    <a:bodyPr/>
                    <a:lstStyle/>
                    <a:p>
                      <a:pPr algn="ctr"/>
                      <a:r>
                        <a:rPr lang="en-US" dirty="0"/>
                        <a:t>0.4Ω / 0.8Ω </a:t>
                      </a:r>
                    </a:p>
                  </a:txBody>
                  <a:tcPr/>
                </a:tc>
                <a:extLst>
                  <a:ext uri="{0D108BD9-81ED-4DB2-BD59-A6C34878D82A}">
                    <a16:rowId xmlns:a16="http://schemas.microsoft.com/office/drawing/2014/main" val="1424630873"/>
                  </a:ext>
                </a:extLst>
              </a:tr>
              <a:tr h="231942">
                <a:tc>
                  <a:txBody>
                    <a:bodyPr/>
                    <a:lstStyle/>
                    <a:p>
                      <a:pPr algn="ctr"/>
                      <a:r>
                        <a:rPr lang="en-US" dirty="0"/>
                        <a:t>BL (WL) cap. /bitcell</a:t>
                      </a:r>
                    </a:p>
                  </a:txBody>
                  <a:tcPr/>
                </a:tc>
                <a:tc>
                  <a:txBody>
                    <a:bodyPr/>
                    <a:lstStyle/>
                    <a:p>
                      <a:pPr algn="ctr"/>
                      <a:r>
                        <a:rPr lang="en-US" dirty="0"/>
                        <a:t>0.3fF / 0.6fF</a:t>
                      </a:r>
                    </a:p>
                  </a:txBody>
                  <a:tcPr/>
                </a:tc>
                <a:extLst>
                  <a:ext uri="{0D108BD9-81ED-4DB2-BD59-A6C34878D82A}">
                    <a16:rowId xmlns:a16="http://schemas.microsoft.com/office/drawing/2014/main" val="2285410419"/>
                  </a:ext>
                </a:extLst>
              </a:tr>
            </a:tbl>
          </a:graphicData>
        </a:graphic>
      </p:graphicFrame>
      <mc:AlternateContent xmlns:mc="http://schemas.openxmlformats.org/markup-compatibility/2006" xmlns:a14="http://schemas.microsoft.com/office/drawing/2010/main">
        <mc:Choice Requires="a14">
          <p:graphicFrame>
            <p:nvGraphicFramePr>
              <p:cNvPr id="11" name="Table 4">
                <a:extLst>
                  <a:ext uri="{FF2B5EF4-FFF2-40B4-BE49-F238E27FC236}">
                    <a16:creationId xmlns:a16="http://schemas.microsoft.com/office/drawing/2014/main" id="{FF7BD43F-79C2-5A42-95CC-76084ECB6198}"/>
                  </a:ext>
                </a:extLst>
              </p:cNvPr>
              <p:cNvGraphicFramePr>
                <a:graphicFrameLocks noGrp="1"/>
              </p:cNvGraphicFramePr>
              <p:nvPr/>
            </p:nvGraphicFramePr>
            <p:xfrm>
              <a:off x="193684" y="980728"/>
              <a:ext cx="5758300" cy="2230269"/>
            </p:xfrm>
            <a:graphic>
              <a:graphicData uri="http://schemas.openxmlformats.org/drawingml/2006/table">
                <a:tbl>
                  <a:tblPr firstRow="1" bandRow="1">
                    <a:tableStyleId>{85BE263C-DBD7-4A20-BB59-AAB30ACAA65A}</a:tableStyleId>
                  </a:tblPr>
                  <a:tblGrid>
                    <a:gridCol w="2879150">
                      <a:extLst>
                        <a:ext uri="{9D8B030D-6E8A-4147-A177-3AD203B41FA5}">
                          <a16:colId xmlns:a16="http://schemas.microsoft.com/office/drawing/2014/main" val="2684824681"/>
                        </a:ext>
                      </a:extLst>
                    </a:gridCol>
                    <a:gridCol w="2879150">
                      <a:extLst>
                        <a:ext uri="{9D8B030D-6E8A-4147-A177-3AD203B41FA5}">
                          <a16:colId xmlns:a16="http://schemas.microsoft.com/office/drawing/2014/main" val="4221152582"/>
                        </a:ext>
                      </a:extLst>
                    </a:gridCol>
                  </a:tblGrid>
                  <a:tr h="231942">
                    <a:tc>
                      <a:txBody>
                        <a:bodyPr/>
                        <a:lstStyle/>
                        <a:p>
                          <a:pPr algn="ctr"/>
                          <a:r>
                            <a:rPr lang="en-US" dirty="0"/>
                            <a:t>Simulation Platform</a:t>
                          </a:r>
                        </a:p>
                      </a:txBody>
                      <a:tcPr/>
                    </a:tc>
                    <a:tc>
                      <a:txBody>
                        <a:bodyPr/>
                        <a:lstStyle/>
                        <a:p>
                          <a:pPr algn="ctr"/>
                          <a:r>
                            <a:rPr lang="en-US" dirty="0"/>
                            <a:t>Specifications</a:t>
                          </a:r>
                        </a:p>
                      </a:txBody>
                      <a:tcPr/>
                    </a:tc>
                    <a:extLst>
                      <a:ext uri="{0D108BD9-81ED-4DB2-BD59-A6C34878D82A}">
                        <a16:rowId xmlns:a16="http://schemas.microsoft.com/office/drawing/2014/main" val="1313395225"/>
                      </a:ext>
                    </a:extLst>
                  </a:tr>
                  <a:tr h="401469">
                    <a:tc>
                      <a:txBody>
                        <a:bodyPr/>
                        <a:lstStyle/>
                        <a:p>
                          <a:pPr algn="ctr"/>
                          <a:r>
                            <a:rPr lang="en-US" dirty="0"/>
                            <a:t>Simulator</a:t>
                          </a:r>
                        </a:p>
                      </a:txBody>
                      <a:tcPr/>
                    </a:tc>
                    <a:tc>
                      <a:txBody>
                        <a:bodyPr/>
                        <a:lstStyle/>
                        <a:p>
                          <a:pPr algn="ctr"/>
                          <a:r>
                            <a:rPr lang="en-US" dirty="0"/>
                            <a:t>Cadence Spectre</a:t>
                          </a:r>
                          <a:endParaRPr lang="en-US" baseline="-25000" dirty="0"/>
                        </a:p>
                      </a:txBody>
                      <a:tcPr/>
                    </a:tc>
                    <a:extLst>
                      <a:ext uri="{0D108BD9-81ED-4DB2-BD59-A6C34878D82A}">
                        <a16:rowId xmlns:a16="http://schemas.microsoft.com/office/drawing/2014/main" val="3791143816"/>
                      </a:ext>
                    </a:extLst>
                  </a:tr>
                  <a:tr h="231942">
                    <a:tc>
                      <a:txBody>
                        <a:bodyPr/>
                        <a:lstStyle/>
                        <a:p>
                          <a:pPr algn="ctr"/>
                          <a:r>
                            <a:rPr lang="en-US" dirty="0"/>
                            <a:t>Simulator Version</a:t>
                          </a:r>
                        </a:p>
                      </a:txBody>
                      <a:tcPr/>
                    </a:tc>
                    <a:tc>
                      <a:txBody>
                        <a:bodyPr/>
                        <a:lstStyle/>
                        <a:p>
                          <a:pPr algn="ctr"/>
                          <a:r>
                            <a:rPr lang="en-US" dirty="0"/>
                            <a:t>MMSIM_14.10.765</a:t>
                          </a:r>
                        </a:p>
                      </a:txBody>
                      <a:tcPr/>
                    </a:tc>
                    <a:extLst>
                      <a:ext uri="{0D108BD9-81ED-4DB2-BD59-A6C34878D82A}">
                        <a16:rowId xmlns:a16="http://schemas.microsoft.com/office/drawing/2014/main" val="306125407"/>
                      </a:ext>
                    </a:extLst>
                  </a:tr>
                  <a:tr h="231942">
                    <a:tc>
                      <a:txBody>
                        <a:bodyPr/>
                        <a:lstStyle/>
                        <a:p>
                          <a:pPr algn="ctr"/>
                          <a:r>
                            <a:rPr lang="en-US" dirty="0"/>
                            <a:t>Voltage supply</a:t>
                          </a:r>
                        </a:p>
                      </a:txBody>
                      <a:tcPr/>
                    </a:tc>
                    <a:tc>
                      <a:txBody>
                        <a:bodyPr/>
                        <a:lstStyle/>
                        <a:p>
                          <a:pPr algn="ctr"/>
                          <a:r>
                            <a:rPr lang="en-US" dirty="0"/>
                            <a:t>0.9V </a:t>
                          </a:r>
                          <a14:m>
                            <m:oMath xmlns:m="http://schemas.openxmlformats.org/officeDocument/2006/math">
                              <m:r>
                                <a:rPr lang="en-US" b="0" smtClean="0">
                                  <a:latin typeface="Cambria Math" panose="02040503050406030204" pitchFamily="18" charset="0"/>
                                </a:rPr>
                                <m:t>±</m:t>
                              </m:r>
                            </m:oMath>
                          </a14:m>
                          <a:r>
                            <a:rPr lang="en-US" dirty="0"/>
                            <a:t> 10%</a:t>
                          </a:r>
                        </a:p>
                      </a:txBody>
                      <a:tcPr/>
                    </a:tc>
                    <a:extLst>
                      <a:ext uri="{0D108BD9-81ED-4DB2-BD59-A6C34878D82A}">
                        <a16:rowId xmlns:a16="http://schemas.microsoft.com/office/drawing/2014/main" val="1691105820"/>
                      </a:ext>
                    </a:extLst>
                  </a:tr>
                  <a:tr h="231942">
                    <a:tc>
                      <a:txBody>
                        <a:bodyPr/>
                        <a:lstStyle/>
                        <a:p>
                          <a:pPr algn="ctr"/>
                          <a:r>
                            <a:rPr lang="en-US" dirty="0"/>
                            <a:t>CMOS</a:t>
                          </a:r>
                        </a:p>
                      </a:txBody>
                      <a:tcPr/>
                    </a:tc>
                    <a:tc>
                      <a:txBody>
                        <a:bodyPr/>
                        <a:lstStyle/>
                        <a:p>
                          <a:pPr algn="ctr"/>
                          <a:r>
                            <a:rPr lang="en-US" dirty="0"/>
                            <a:t>RVT, 40nm TSMC (3</a:t>
                          </a:r>
                          <a14:m>
                            <m:oMath xmlns:m="http://schemas.openxmlformats.org/officeDocument/2006/math">
                              <m:r>
                                <a:rPr lang="en-US" b="0" smtClean="0">
                                  <a:latin typeface="Cambria Math" panose="02040503050406030204" pitchFamily="18" charset="0"/>
                                </a:rPr>
                                <m:t>𝜎</m:t>
                              </m:r>
                            </m:oMath>
                          </a14:m>
                          <a:r>
                            <a:rPr lang="en-US" dirty="0"/>
                            <a:t>)</a:t>
                          </a:r>
                        </a:p>
                      </a:txBody>
                      <a:tcPr/>
                    </a:tc>
                    <a:extLst>
                      <a:ext uri="{0D108BD9-81ED-4DB2-BD59-A6C34878D82A}">
                        <a16:rowId xmlns:a16="http://schemas.microsoft.com/office/drawing/2014/main" val="1593223706"/>
                      </a:ext>
                    </a:extLst>
                  </a:tr>
                  <a:tr h="231942">
                    <a:tc>
                      <a:txBody>
                        <a:bodyPr/>
                        <a:lstStyle/>
                        <a:p>
                          <a:pPr algn="ctr"/>
                          <a:r>
                            <a:rPr lang="en-US" dirty="0"/>
                            <a:t>Temperature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-40℃ to 125℃</a:t>
                          </a:r>
                        </a:p>
                      </a:txBody>
                      <a:tcPr/>
                    </a:tc>
                    <a:extLst>
                      <a:ext uri="{0D108BD9-81ED-4DB2-BD59-A6C34878D82A}">
                        <a16:rowId xmlns:a16="http://schemas.microsoft.com/office/drawing/2014/main" val="2299349728"/>
                      </a:ext>
                    </a:extLst>
                  </a:tr>
                </a:tbl>
              </a:graphicData>
            </a:graphic>
          </p:graphicFrame>
        </mc:Choice>
        <mc:Fallback xmlns="">
          <p:graphicFrame>
            <p:nvGraphicFramePr>
              <p:cNvPr id="11" name="Table 4">
                <a:extLst>
                  <a:ext uri="{FF2B5EF4-FFF2-40B4-BE49-F238E27FC236}">
                    <a16:creationId xmlns:a16="http://schemas.microsoft.com/office/drawing/2014/main" id="{FF7BD43F-79C2-5A42-95CC-76084ECB6198}"/>
                  </a:ext>
                </a:extLst>
              </p:cNvPr>
              <p:cNvGraphicFramePr>
                <a:graphicFrameLocks noGrp="1"/>
              </p:cNvGraphicFramePr>
              <p:nvPr/>
            </p:nvGraphicFramePr>
            <p:xfrm>
              <a:off x="193684" y="980728"/>
              <a:ext cx="5758300" cy="2230269"/>
            </p:xfrm>
            <a:graphic>
              <a:graphicData uri="http://schemas.openxmlformats.org/drawingml/2006/table">
                <a:tbl>
                  <a:tblPr firstRow="1" bandRow="1">
                    <a:tableStyleId>{85BE263C-DBD7-4A20-BB59-AAB30ACAA65A}</a:tableStyleId>
                  </a:tblPr>
                  <a:tblGrid>
                    <a:gridCol w="2879150">
                      <a:extLst>
                        <a:ext uri="{9D8B030D-6E8A-4147-A177-3AD203B41FA5}">
                          <a16:colId xmlns:a16="http://schemas.microsoft.com/office/drawing/2014/main" val="2684824681"/>
                        </a:ext>
                      </a:extLst>
                    </a:gridCol>
                    <a:gridCol w="2879150">
                      <a:extLst>
                        <a:ext uri="{9D8B030D-6E8A-4147-A177-3AD203B41FA5}">
                          <a16:colId xmlns:a16="http://schemas.microsoft.com/office/drawing/2014/main" val="4221152582"/>
                        </a:ext>
                      </a:extLst>
                    </a:gridCol>
                  </a:tblGrid>
                  <a:tr h="365760">
                    <a:tc>
                      <a:txBody>
                        <a:bodyPr/>
                        <a:lstStyle/>
                        <a:p>
                          <a:pPr algn="ctr"/>
                          <a:r>
                            <a:rPr lang="en-US" dirty="0"/>
                            <a:t>Simulation Platform</a:t>
                          </a:r>
                        </a:p>
                      </a:txBody>
                      <a:tcPr/>
                    </a:tc>
                    <a:tc>
                      <a:txBody>
                        <a:bodyPr/>
                        <a:lstStyle/>
                        <a:p>
                          <a:pPr algn="ctr"/>
                          <a:r>
                            <a:rPr lang="en-US" dirty="0"/>
                            <a:t>Specifications</a:t>
                          </a:r>
                        </a:p>
                      </a:txBody>
                      <a:tcPr/>
                    </a:tc>
                    <a:extLst>
                      <a:ext uri="{0D108BD9-81ED-4DB2-BD59-A6C34878D82A}">
                        <a16:rowId xmlns:a16="http://schemas.microsoft.com/office/drawing/2014/main" val="1313395225"/>
                      </a:ext>
                    </a:extLst>
                  </a:tr>
                  <a:tr h="401469">
                    <a:tc>
                      <a:txBody>
                        <a:bodyPr/>
                        <a:lstStyle/>
                        <a:p>
                          <a:pPr algn="ctr"/>
                          <a:r>
                            <a:rPr lang="en-US" dirty="0"/>
                            <a:t>Simulator</a:t>
                          </a:r>
                        </a:p>
                      </a:txBody>
                      <a:tcPr/>
                    </a:tc>
                    <a:tc>
                      <a:txBody>
                        <a:bodyPr/>
                        <a:lstStyle/>
                        <a:p>
                          <a:pPr algn="ctr"/>
                          <a:r>
                            <a:rPr lang="en-US" dirty="0"/>
                            <a:t>Cadence Spectre</a:t>
                          </a:r>
                          <a:endParaRPr lang="en-US" baseline="-25000" dirty="0"/>
                        </a:p>
                      </a:txBody>
                      <a:tcPr/>
                    </a:tc>
                    <a:extLst>
                      <a:ext uri="{0D108BD9-81ED-4DB2-BD59-A6C34878D82A}">
                        <a16:rowId xmlns:a16="http://schemas.microsoft.com/office/drawing/2014/main" val="3791143816"/>
                      </a:ext>
                    </a:extLst>
                  </a:tr>
                  <a:tr h="365760">
                    <a:tc>
                      <a:txBody>
                        <a:bodyPr/>
                        <a:lstStyle/>
                        <a:p>
                          <a:pPr algn="ctr"/>
                          <a:r>
                            <a:rPr lang="en-US" dirty="0"/>
                            <a:t>Simulator Version</a:t>
                          </a:r>
                        </a:p>
                      </a:txBody>
                      <a:tcPr/>
                    </a:tc>
                    <a:tc>
                      <a:txBody>
                        <a:bodyPr/>
                        <a:lstStyle/>
                        <a:p>
                          <a:pPr algn="ctr"/>
                          <a:r>
                            <a:rPr lang="en-US" dirty="0"/>
                            <a:t>MMSIM_14.10.765</a:t>
                          </a:r>
                        </a:p>
                      </a:txBody>
                      <a:tcPr/>
                    </a:tc>
                    <a:extLst>
                      <a:ext uri="{0D108BD9-81ED-4DB2-BD59-A6C34878D82A}">
                        <a16:rowId xmlns:a16="http://schemas.microsoft.com/office/drawing/2014/main" val="306125407"/>
                      </a:ext>
                    </a:extLst>
                  </a:tr>
                  <a:tr h="365760">
                    <a:tc>
                      <a:txBody>
                        <a:bodyPr/>
                        <a:lstStyle/>
                        <a:p>
                          <a:pPr algn="ctr"/>
                          <a:r>
                            <a:rPr lang="en-US" dirty="0"/>
                            <a:t>Voltage supply</a:t>
                          </a:r>
                        </a:p>
                      </a:txBody>
                      <a:tcPr/>
                    </a:tc>
                    <a:tc>
                      <a:txBody>
                        <a:bodyPr/>
                        <a:lstStyle/>
                        <a:p>
                          <a:endParaRPr lang="en-US"/>
                        </a:p>
                      </a:txBody>
                      <a:tcPr>
                        <a:blipFill>
                          <a:blip r:embed="rId4"/>
                          <a:stretch>
                            <a:fillRect l="-100441" t="-317241" r="-441" b="-227586"/>
                          </a:stretch>
                        </a:blipFill>
                      </a:tcPr>
                    </a:tc>
                    <a:extLst>
                      <a:ext uri="{0D108BD9-81ED-4DB2-BD59-A6C34878D82A}">
                        <a16:rowId xmlns:a16="http://schemas.microsoft.com/office/drawing/2014/main" val="1691105820"/>
                      </a:ext>
                    </a:extLst>
                  </a:tr>
                  <a:tr h="365760">
                    <a:tc>
                      <a:txBody>
                        <a:bodyPr/>
                        <a:lstStyle/>
                        <a:p>
                          <a:pPr algn="ctr"/>
                          <a:r>
                            <a:rPr lang="en-US" dirty="0"/>
                            <a:t>CMOS</a:t>
                          </a:r>
                        </a:p>
                      </a:txBody>
                      <a:tcPr/>
                    </a:tc>
                    <a:tc>
                      <a:txBody>
                        <a:bodyPr/>
                        <a:lstStyle/>
                        <a:p>
                          <a:endParaRPr lang="en-US"/>
                        </a:p>
                      </a:txBody>
                      <a:tcPr>
                        <a:blipFill>
                          <a:blip r:embed="rId4"/>
                          <a:stretch>
                            <a:fillRect l="-100441" t="-417241" r="-441" b="-127586"/>
                          </a:stretch>
                        </a:blipFill>
                      </a:tcPr>
                    </a:tc>
                    <a:extLst>
                      <a:ext uri="{0D108BD9-81ED-4DB2-BD59-A6C34878D82A}">
                        <a16:rowId xmlns:a16="http://schemas.microsoft.com/office/drawing/2014/main" val="1593223706"/>
                      </a:ext>
                    </a:extLst>
                  </a:tr>
                  <a:tr h="365760">
                    <a:tc>
                      <a:txBody>
                        <a:bodyPr/>
                        <a:lstStyle/>
                        <a:p>
                          <a:pPr algn="ctr"/>
                          <a:r>
                            <a:rPr lang="en-US" dirty="0"/>
                            <a:t>Temperature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-40℃ to 125℃</a:t>
                          </a:r>
                        </a:p>
                      </a:txBody>
                      <a:tcPr/>
                    </a:tc>
                    <a:extLst>
                      <a:ext uri="{0D108BD9-81ED-4DB2-BD59-A6C34878D82A}">
                        <a16:rowId xmlns:a16="http://schemas.microsoft.com/office/drawing/2014/main" val="2299349728"/>
                      </a:ext>
                    </a:extLst>
                  </a:tr>
                </a:tbl>
              </a:graphicData>
            </a:graphic>
          </p:graphicFrame>
        </mc:Fallback>
      </mc:AlternateContent>
      <p:graphicFrame>
        <p:nvGraphicFramePr>
          <p:cNvPr id="12" name="Table 4">
            <a:extLst>
              <a:ext uri="{FF2B5EF4-FFF2-40B4-BE49-F238E27FC236}">
                <a16:creationId xmlns:a16="http://schemas.microsoft.com/office/drawing/2014/main" id="{DB74A780-EC2F-D84A-A461-83DAC4EB8423}"/>
              </a:ext>
            </a:extLst>
          </p:cNvPr>
          <p:cNvGraphicFramePr>
            <a:graphicFrameLocks noGrp="1"/>
          </p:cNvGraphicFramePr>
          <p:nvPr/>
        </p:nvGraphicFramePr>
        <p:xfrm>
          <a:off x="191344" y="3789040"/>
          <a:ext cx="5758300" cy="1498749"/>
        </p:xfrm>
        <a:graphic>
          <a:graphicData uri="http://schemas.openxmlformats.org/drawingml/2006/table">
            <a:tbl>
              <a:tblPr firstRow="1" bandRow="1">
                <a:tableStyleId>{2A488322-F2BA-4B5B-9748-0D474271808F}</a:tableStyleId>
              </a:tblPr>
              <a:tblGrid>
                <a:gridCol w="2879150">
                  <a:extLst>
                    <a:ext uri="{9D8B030D-6E8A-4147-A177-3AD203B41FA5}">
                      <a16:colId xmlns:a16="http://schemas.microsoft.com/office/drawing/2014/main" val="2684824681"/>
                    </a:ext>
                  </a:extLst>
                </a:gridCol>
                <a:gridCol w="2879150">
                  <a:extLst>
                    <a:ext uri="{9D8B030D-6E8A-4147-A177-3AD203B41FA5}">
                      <a16:colId xmlns:a16="http://schemas.microsoft.com/office/drawing/2014/main" val="4221152582"/>
                    </a:ext>
                  </a:extLst>
                </a:gridCol>
              </a:tblGrid>
              <a:tr h="231942">
                <a:tc>
                  <a:txBody>
                    <a:bodyPr/>
                    <a:lstStyle/>
                    <a:p>
                      <a:pPr algn="ctr"/>
                      <a:r>
                        <a:rPr lang="en-US" dirty="0"/>
                        <a:t>CIM Core</a:t>
                      </a:r>
                    </a:p>
                  </a:txBody>
                  <a:tcPr/>
                </a:tc>
                <a:tc>
                  <a:txBody>
                    <a:bodyPr/>
                    <a:lstStyle/>
                    <a:p>
                      <a:pPr algn="ctr"/>
                      <a:r>
                        <a:rPr lang="en-US" dirty="0"/>
                        <a:t>Specifications</a:t>
                      </a:r>
                    </a:p>
                  </a:txBody>
                  <a:tcPr/>
                </a:tc>
                <a:extLst>
                  <a:ext uri="{0D108BD9-81ED-4DB2-BD59-A6C34878D82A}">
                    <a16:rowId xmlns:a16="http://schemas.microsoft.com/office/drawing/2014/main" val="1313395225"/>
                  </a:ext>
                </a:extLst>
              </a:tr>
              <a:tr h="401469">
                <a:tc>
                  <a:txBody>
                    <a:bodyPr/>
                    <a:lstStyle/>
                    <a:p>
                      <a:pPr algn="ctr"/>
                      <a:r>
                        <a:rPr lang="en-US" dirty="0"/>
                        <a:t>Crossbar size</a:t>
                      </a:r>
                    </a:p>
                  </a:txBody>
                  <a:tcPr/>
                </a:tc>
                <a:tc>
                  <a:txBody>
                    <a:bodyPr/>
                    <a:lstStyle/>
                    <a:p>
                      <a:pPr algn="ctr"/>
                      <a:r>
                        <a:rPr lang="en-US" dirty="0"/>
                        <a:t>512x512 (256 </a:t>
                      </a:r>
                      <a:r>
                        <a:rPr lang="en-US" dirty="0" err="1"/>
                        <a:t>Kb</a:t>
                      </a:r>
                      <a:r>
                        <a:rPr lang="en-US" dirty="0"/>
                        <a:t>)</a:t>
                      </a:r>
                    </a:p>
                  </a:txBody>
                  <a:tcPr/>
                </a:tc>
                <a:extLst>
                  <a:ext uri="{0D108BD9-81ED-4DB2-BD59-A6C34878D82A}">
                    <a16:rowId xmlns:a16="http://schemas.microsoft.com/office/drawing/2014/main" val="3791143816"/>
                  </a:ext>
                </a:extLst>
              </a:tr>
              <a:tr h="231942">
                <a:tc>
                  <a:txBody>
                    <a:bodyPr/>
                    <a:lstStyle/>
                    <a:p>
                      <a:pPr algn="ctr"/>
                      <a:r>
                        <a:rPr lang="en-US" dirty="0"/>
                        <a:t>Sense Amplifier (SA)</a:t>
                      </a:r>
                    </a:p>
                  </a:txBody>
                  <a:tcPr/>
                </a:tc>
                <a:tc>
                  <a:txBody>
                    <a:bodyPr/>
                    <a:lstStyle/>
                    <a:p>
                      <a:pPr algn="ctr"/>
                      <a:r>
                        <a:rPr lang="en-US" dirty="0"/>
                        <a:t>5T voltage-based</a:t>
                      </a:r>
                    </a:p>
                  </a:txBody>
                  <a:tcPr/>
                </a:tc>
                <a:extLst>
                  <a:ext uri="{0D108BD9-81ED-4DB2-BD59-A6C34878D82A}">
                    <a16:rowId xmlns:a16="http://schemas.microsoft.com/office/drawing/2014/main" val="306125407"/>
                  </a:ext>
                </a:extLst>
              </a:tr>
              <a:tr h="231942">
                <a:tc>
                  <a:txBody>
                    <a:bodyPr/>
                    <a:lstStyle/>
                    <a:p>
                      <a:pPr algn="ctr"/>
                      <a:r>
                        <a:rPr lang="en-US" dirty="0"/>
                        <a:t>SA min. sensing margin</a:t>
                      </a:r>
                    </a:p>
                  </a:txBody>
                  <a:tcPr/>
                </a:tc>
                <a:tc>
                  <a:txBody>
                    <a:bodyPr/>
                    <a:lstStyle/>
                    <a:p>
                      <a:pPr algn="ctr"/>
                      <a:r>
                        <a:rPr lang="en-US" dirty="0"/>
                        <a:t>40mV</a:t>
                      </a:r>
                    </a:p>
                  </a:txBody>
                  <a:tcPr/>
                </a:tc>
                <a:extLst>
                  <a:ext uri="{0D108BD9-81ED-4DB2-BD59-A6C34878D82A}">
                    <a16:rowId xmlns:a16="http://schemas.microsoft.com/office/drawing/2014/main" val="875794352"/>
                  </a:ext>
                </a:extLst>
              </a:tr>
            </a:tbl>
          </a:graphicData>
        </a:graphic>
      </p:graphicFrame>
    </p:spTree>
    <p:custDataLst>
      <p:tags r:id="rId1"/>
    </p:custDataLst>
    <p:extLst>
      <p:ext uri="{BB962C8B-B14F-4D97-AF65-F5344CB8AC3E}">
        <p14:creationId xmlns:p14="http://schemas.microsoft.com/office/powerpoint/2010/main" val="239187697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  Simulation Results:</a:t>
            </a:r>
            <a:r>
              <a:rPr lang="en-US" b="0" dirty="0"/>
              <a:t> Multi-operand Validation</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17</a:t>
            </a:fld>
            <a:endParaRPr lang="en-US" altLang="en-US" dirty="0"/>
          </a:p>
        </p:txBody>
      </p:sp>
      <p:sp>
        <p:nvSpPr>
          <p:cNvPr id="11" name="内容占位符 2">
            <a:extLst>
              <a:ext uri="{FF2B5EF4-FFF2-40B4-BE49-F238E27FC236}">
                <a16:creationId xmlns:a16="http://schemas.microsoft.com/office/drawing/2014/main" id="{87DC0996-4B2B-AC4C-BDC2-1DC3DB44BD6F}"/>
              </a:ext>
            </a:extLst>
          </p:cNvPr>
          <p:cNvSpPr txBox="1">
            <a:spLocks/>
          </p:cNvSpPr>
          <p:nvPr/>
        </p:nvSpPr>
        <p:spPr bwMode="auto">
          <a:xfrm>
            <a:off x="6851600" y="5264808"/>
            <a:ext cx="482453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685800" lvl="1">
              <a:buFont typeface="Arial" panose="020B0604020202020204" pitchFamily="34" charset="0"/>
              <a:buChar char="•"/>
            </a:pPr>
            <a:r>
              <a:rPr lang="en-US" dirty="0">
                <a:solidFill>
                  <a:srgbClr val="0066FF"/>
                </a:solidFill>
              </a:rPr>
              <a:t>Margins diminishes with I</a:t>
            </a:r>
            <a:r>
              <a:rPr lang="en-US" baseline="-25000" dirty="0">
                <a:solidFill>
                  <a:srgbClr val="0066FF"/>
                </a:solidFill>
              </a:rPr>
              <a:t>ON</a:t>
            </a:r>
            <a:r>
              <a:rPr lang="en-US" dirty="0">
                <a:solidFill>
                  <a:srgbClr val="0066FF"/>
                </a:solidFill>
              </a:rPr>
              <a:t> currents </a:t>
            </a:r>
          </a:p>
          <a:p>
            <a:pPr marL="685800" lvl="1">
              <a:buFont typeface="Arial" panose="020B0604020202020204" pitchFamily="34" charset="0"/>
              <a:buChar char="•"/>
            </a:pPr>
            <a:r>
              <a:rPr lang="en-US" dirty="0">
                <a:solidFill>
                  <a:srgbClr val="0066FF"/>
                </a:solidFill>
              </a:rPr>
              <a:t>We only deal with I</a:t>
            </a:r>
            <a:r>
              <a:rPr lang="en-US" baseline="-25000" dirty="0">
                <a:solidFill>
                  <a:srgbClr val="0066FF"/>
                </a:solidFill>
              </a:rPr>
              <a:t>OFF</a:t>
            </a:r>
            <a:r>
              <a:rPr lang="en-US" dirty="0">
                <a:solidFill>
                  <a:srgbClr val="0066FF"/>
                </a:solidFill>
              </a:rPr>
              <a:t> currents</a:t>
            </a:r>
          </a:p>
        </p:txBody>
      </p:sp>
      <p:grpSp>
        <p:nvGrpSpPr>
          <p:cNvPr id="14" name="Group 13">
            <a:extLst>
              <a:ext uri="{FF2B5EF4-FFF2-40B4-BE49-F238E27FC236}">
                <a16:creationId xmlns:a16="http://schemas.microsoft.com/office/drawing/2014/main" id="{869B8214-CAE9-9342-9BA6-5972600968BD}"/>
              </a:ext>
            </a:extLst>
          </p:cNvPr>
          <p:cNvGrpSpPr/>
          <p:nvPr/>
        </p:nvGrpSpPr>
        <p:grpSpPr>
          <a:xfrm>
            <a:off x="0" y="1206839"/>
            <a:ext cx="5697173" cy="3829550"/>
            <a:chOff x="-5719" y="629258"/>
            <a:chExt cx="6317741" cy="4246686"/>
          </a:xfrm>
        </p:grpSpPr>
        <p:pic>
          <p:nvPicPr>
            <p:cNvPr id="3" name="Picture 2">
              <a:extLst>
                <a:ext uri="{FF2B5EF4-FFF2-40B4-BE49-F238E27FC236}">
                  <a16:creationId xmlns:a16="http://schemas.microsoft.com/office/drawing/2014/main" id="{CC377BCE-3622-F34C-8390-39984F182E99}"/>
                </a:ext>
              </a:extLst>
            </p:cNvPr>
            <p:cNvPicPr>
              <a:picLocks noChangeAspect="1"/>
            </p:cNvPicPr>
            <p:nvPr/>
          </p:nvPicPr>
          <p:blipFill>
            <a:blip r:embed="rId4"/>
            <a:stretch>
              <a:fillRect/>
            </a:stretch>
          </p:blipFill>
          <p:spPr>
            <a:xfrm>
              <a:off x="-5719" y="841668"/>
              <a:ext cx="6317741" cy="4034276"/>
            </a:xfrm>
            <a:prstGeom prst="rect">
              <a:avLst/>
            </a:prstGeom>
          </p:spPr>
        </p:pic>
        <p:sp>
          <p:nvSpPr>
            <p:cNvPr id="63" name="TextBox 62">
              <a:extLst>
                <a:ext uri="{FF2B5EF4-FFF2-40B4-BE49-F238E27FC236}">
                  <a16:creationId xmlns:a16="http://schemas.microsoft.com/office/drawing/2014/main" id="{EB79CCDD-A429-3946-92EB-FAD91AEFACD9}"/>
                </a:ext>
              </a:extLst>
            </p:cNvPr>
            <p:cNvSpPr txBox="1"/>
            <p:nvPr/>
          </p:nvSpPr>
          <p:spPr>
            <a:xfrm>
              <a:off x="1019446" y="629258"/>
              <a:ext cx="4675094" cy="375431"/>
            </a:xfrm>
            <a:prstGeom prst="rect">
              <a:avLst/>
            </a:prstGeom>
            <a:solidFill>
              <a:schemeClr val="bg1"/>
            </a:solidFill>
          </p:spPr>
          <p:txBody>
            <a:bodyPr wrap="square" rtlCol="0">
              <a:spAutoFit/>
            </a:bodyPr>
            <a:lstStyle/>
            <a:p>
              <a:pPr algn="ctr"/>
              <a:r>
                <a:rPr lang="en-US" sz="1600" b="1" dirty="0"/>
                <a:t>Limitation of the Conventional scheme</a:t>
              </a:r>
              <a:endParaRPr lang="en-US" sz="1600" dirty="0"/>
            </a:p>
          </p:txBody>
        </p:sp>
      </p:grpSp>
      <p:sp>
        <p:nvSpPr>
          <p:cNvPr id="16" name="TextBox 15">
            <a:extLst>
              <a:ext uri="{FF2B5EF4-FFF2-40B4-BE49-F238E27FC236}">
                <a16:creationId xmlns:a16="http://schemas.microsoft.com/office/drawing/2014/main" id="{AC89B5BD-014F-3643-9282-787C53739933}"/>
              </a:ext>
            </a:extLst>
          </p:cNvPr>
          <p:cNvSpPr txBox="1"/>
          <p:nvPr/>
        </p:nvSpPr>
        <p:spPr>
          <a:xfrm>
            <a:off x="1708469" y="6165304"/>
            <a:ext cx="8775062" cy="369332"/>
          </a:xfrm>
          <a:prstGeom prst="rect">
            <a:avLst/>
          </a:prstGeom>
          <a:solidFill>
            <a:srgbClr val="FF0000"/>
          </a:solidFill>
        </p:spPr>
        <p:txBody>
          <a:bodyPr wrap="square" rtlCol="0">
            <a:spAutoFit/>
          </a:bodyPr>
          <a:lstStyle/>
          <a:p>
            <a:pPr algn="ctr"/>
            <a:r>
              <a:rPr lang="en-US" sz="1800" b="1" dirty="0">
                <a:solidFill>
                  <a:schemeClr val="bg1"/>
                </a:solidFill>
              </a:rPr>
              <a:t>We enable up to 56-operand logic compared to 4-operand in a single cycle</a:t>
            </a:r>
            <a:endParaRPr lang="en-US" sz="1800" dirty="0">
              <a:solidFill>
                <a:schemeClr val="bg1"/>
              </a:solidFill>
            </a:endParaRPr>
          </a:p>
        </p:txBody>
      </p:sp>
      <p:grpSp>
        <p:nvGrpSpPr>
          <p:cNvPr id="8" name="Group 7">
            <a:extLst>
              <a:ext uri="{FF2B5EF4-FFF2-40B4-BE49-F238E27FC236}">
                <a16:creationId xmlns:a16="http://schemas.microsoft.com/office/drawing/2014/main" id="{5E721A72-44FA-6240-AA8A-17CC7F8FD3EB}"/>
              </a:ext>
            </a:extLst>
          </p:cNvPr>
          <p:cNvGrpSpPr/>
          <p:nvPr/>
        </p:nvGrpSpPr>
        <p:grpSpPr>
          <a:xfrm>
            <a:off x="5387239" y="1208471"/>
            <a:ext cx="5697174" cy="3823610"/>
            <a:chOff x="5874258" y="630889"/>
            <a:chExt cx="6317742" cy="4240099"/>
          </a:xfrm>
        </p:grpSpPr>
        <p:grpSp>
          <p:nvGrpSpPr>
            <p:cNvPr id="6" name="Group 5">
              <a:extLst>
                <a:ext uri="{FF2B5EF4-FFF2-40B4-BE49-F238E27FC236}">
                  <a16:creationId xmlns:a16="http://schemas.microsoft.com/office/drawing/2014/main" id="{8AFE770E-7EDF-4941-8BAA-AA9C14CFB6B5}"/>
                </a:ext>
              </a:extLst>
            </p:cNvPr>
            <p:cNvGrpSpPr/>
            <p:nvPr/>
          </p:nvGrpSpPr>
          <p:grpSpPr>
            <a:xfrm>
              <a:off x="5874258" y="836712"/>
              <a:ext cx="6317742" cy="4034276"/>
              <a:chOff x="5874258" y="836712"/>
              <a:chExt cx="6317742" cy="4034276"/>
            </a:xfrm>
          </p:grpSpPr>
          <p:sp>
            <p:nvSpPr>
              <p:cNvPr id="15" name="TextBox 14">
                <a:extLst>
                  <a:ext uri="{FF2B5EF4-FFF2-40B4-BE49-F238E27FC236}">
                    <a16:creationId xmlns:a16="http://schemas.microsoft.com/office/drawing/2014/main" id="{846E5B61-72A9-D445-A394-FC0F661988AD}"/>
                  </a:ext>
                </a:extLst>
              </p:cNvPr>
              <p:cNvSpPr txBox="1"/>
              <p:nvPr/>
            </p:nvSpPr>
            <p:spPr>
              <a:xfrm>
                <a:off x="6610072" y="837790"/>
                <a:ext cx="206008" cy="233876"/>
              </a:xfrm>
              <a:prstGeom prst="rect">
                <a:avLst/>
              </a:prstGeom>
              <a:solidFill>
                <a:schemeClr val="bg1"/>
              </a:solidFill>
            </p:spPr>
            <p:txBody>
              <a:bodyPr wrap="square" rtlCol="0">
                <a:spAutoFit/>
              </a:bodyPr>
              <a:lstStyle/>
              <a:p>
                <a:pPr algn="ctr"/>
                <a:endParaRPr lang="en-US" sz="400" b="1" dirty="0"/>
              </a:p>
            </p:txBody>
          </p:sp>
          <p:pic>
            <p:nvPicPr>
              <p:cNvPr id="5" name="Picture 4">
                <a:extLst>
                  <a:ext uri="{FF2B5EF4-FFF2-40B4-BE49-F238E27FC236}">
                    <a16:creationId xmlns:a16="http://schemas.microsoft.com/office/drawing/2014/main" id="{6C7D8E77-8E74-8F46-AC8D-3D989656F20A}"/>
                  </a:ext>
                </a:extLst>
              </p:cNvPr>
              <p:cNvPicPr>
                <a:picLocks noChangeAspect="1"/>
              </p:cNvPicPr>
              <p:nvPr/>
            </p:nvPicPr>
            <p:blipFill>
              <a:blip r:embed="rId5"/>
              <a:stretch>
                <a:fillRect/>
              </a:stretch>
            </p:blipFill>
            <p:spPr>
              <a:xfrm>
                <a:off x="5874258" y="836712"/>
                <a:ext cx="6317742" cy="4034276"/>
              </a:xfrm>
              <a:prstGeom prst="rect">
                <a:avLst/>
              </a:prstGeom>
            </p:spPr>
          </p:pic>
        </p:grpSp>
        <p:sp>
          <p:nvSpPr>
            <p:cNvPr id="12" name="TextBox 11">
              <a:extLst>
                <a:ext uri="{FF2B5EF4-FFF2-40B4-BE49-F238E27FC236}">
                  <a16:creationId xmlns:a16="http://schemas.microsoft.com/office/drawing/2014/main" id="{B5FB5CBC-9D7C-F344-96CE-49C0AA60662C}"/>
                </a:ext>
              </a:extLst>
            </p:cNvPr>
            <p:cNvSpPr txBox="1"/>
            <p:nvPr/>
          </p:nvSpPr>
          <p:spPr>
            <a:xfrm>
              <a:off x="7392122" y="630889"/>
              <a:ext cx="3600400" cy="338554"/>
            </a:xfrm>
            <a:prstGeom prst="rect">
              <a:avLst/>
            </a:prstGeom>
            <a:solidFill>
              <a:schemeClr val="bg1"/>
            </a:solidFill>
          </p:spPr>
          <p:txBody>
            <a:bodyPr wrap="square" rtlCol="0">
              <a:spAutoFit/>
            </a:bodyPr>
            <a:lstStyle/>
            <a:p>
              <a:pPr algn="ctr"/>
              <a:r>
                <a:rPr lang="en-US" sz="1600" b="1" dirty="0"/>
                <a:t>Proposed scheme</a:t>
              </a:r>
              <a:endParaRPr lang="en-US" sz="1600" dirty="0"/>
            </a:p>
          </p:txBody>
        </p:sp>
      </p:grpSp>
      <p:sp>
        <p:nvSpPr>
          <p:cNvPr id="18" name="内容占位符 2">
            <a:extLst>
              <a:ext uri="{FF2B5EF4-FFF2-40B4-BE49-F238E27FC236}">
                <a16:creationId xmlns:a16="http://schemas.microsoft.com/office/drawing/2014/main" id="{66B5811F-6363-434B-AA0C-5D43428C6D19}"/>
              </a:ext>
            </a:extLst>
          </p:cNvPr>
          <p:cNvSpPr txBox="1">
            <a:spLocks/>
          </p:cNvSpPr>
          <p:nvPr/>
        </p:nvSpPr>
        <p:spPr bwMode="auto">
          <a:xfrm>
            <a:off x="9992424" y="584611"/>
            <a:ext cx="2120240" cy="92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57150" indent="0">
              <a:buFont typeface="Times" panose="02020603050405020304" pitchFamily="18" charset="0"/>
              <a:buNone/>
            </a:pPr>
            <a:r>
              <a:rPr lang="en-GB" sz="1600" kern="0" dirty="0">
                <a:solidFill>
                  <a:srgbClr val="0066FF"/>
                </a:solidFill>
              </a:rPr>
              <a:t>m(opr) </a:t>
            </a:r>
            <a:r>
              <a:rPr lang="en-GB" sz="1600" b="1" kern="0" dirty="0">
                <a:solidFill>
                  <a:srgbClr val="0066FF"/>
                </a:solidFill>
              </a:rPr>
              <a:t>→</a:t>
            </a:r>
            <a:endParaRPr lang="en-GB" sz="1600" kern="0" dirty="0">
              <a:solidFill>
                <a:srgbClr val="0066FF"/>
              </a:solidFill>
            </a:endParaRPr>
          </a:p>
          <a:p>
            <a:pPr marL="57150" indent="0">
              <a:buFont typeface="Times" panose="02020603050405020304" pitchFamily="18" charset="0"/>
              <a:buNone/>
            </a:pPr>
            <a:r>
              <a:rPr lang="en-US" sz="1600" kern="0" dirty="0">
                <a:solidFill>
                  <a:schemeClr val="tx1"/>
                </a:solidFill>
              </a:rPr>
              <a:t># of operands (m)</a:t>
            </a:r>
          </a:p>
          <a:p>
            <a:pPr marL="57150" indent="0">
              <a:buFont typeface="Times" panose="02020603050405020304" pitchFamily="18" charset="0"/>
              <a:buNone/>
            </a:pPr>
            <a:r>
              <a:rPr lang="en-US" sz="1600" kern="0" dirty="0">
                <a:solidFill>
                  <a:schemeClr val="tx1"/>
                </a:solidFill>
              </a:rPr>
              <a:t># of SET devices (opr) </a:t>
            </a:r>
            <a:endParaRPr lang="en-US" altLang="zh-CN" sz="1600" kern="0" dirty="0">
              <a:solidFill>
                <a:schemeClr val="tx1"/>
              </a:solidFill>
            </a:endParaRPr>
          </a:p>
        </p:txBody>
      </p:sp>
    </p:spTree>
    <p:custDataLst>
      <p:tags r:id="rId1"/>
    </p:custDataLst>
    <p:extLst>
      <p:ext uri="{BB962C8B-B14F-4D97-AF65-F5344CB8AC3E}">
        <p14:creationId xmlns:p14="http://schemas.microsoft.com/office/powerpoint/2010/main" val="25348873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P spid="18"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en-US" b="1" dirty="0"/>
              <a:t>Simulation Results: </a:t>
            </a:r>
            <a:r>
              <a:rPr lang="en-US" b="0" dirty="0"/>
              <a:t>Impact of RC</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18</a:t>
            </a:fld>
            <a:endParaRPr lang="en-US" altLang="en-US" dirty="0"/>
          </a:p>
        </p:txBody>
      </p:sp>
      <p:pic>
        <p:nvPicPr>
          <p:cNvPr id="3" name="Picture 2">
            <a:extLst>
              <a:ext uri="{FF2B5EF4-FFF2-40B4-BE49-F238E27FC236}">
                <a16:creationId xmlns:a16="http://schemas.microsoft.com/office/drawing/2014/main" id="{D7902B9C-C7C9-364C-B12F-5084FF21610A}"/>
              </a:ext>
            </a:extLst>
          </p:cNvPr>
          <p:cNvPicPr>
            <a:picLocks noChangeAspect="1"/>
          </p:cNvPicPr>
          <p:nvPr/>
        </p:nvPicPr>
        <p:blipFill>
          <a:blip r:embed="rId4"/>
          <a:stretch>
            <a:fillRect/>
          </a:stretch>
        </p:blipFill>
        <p:spPr>
          <a:xfrm>
            <a:off x="3622219" y="715612"/>
            <a:ext cx="6408712" cy="4279905"/>
          </a:xfrm>
          <a:prstGeom prst="rect">
            <a:avLst/>
          </a:prstGeom>
        </p:spPr>
      </p:pic>
      <p:sp>
        <p:nvSpPr>
          <p:cNvPr id="16" name="内容占位符 2">
            <a:extLst>
              <a:ext uri="{FF2B5EF4-FFF2-40B4-BE49-F238E27FC236}">
                <a16:creationId xmlns:a16="http://schemas.microsoft.com/office/drawing/2014/main" id="{F1A5FE5C-810D-3545-86B9-78C074EFE255}"/>
              </a:ext>
            </a:extLst>
          </p:cNvPr>
          <p:cNvSpPr txBox="1">
            <a:spLocks/>
          </p:cNvSpPr>
          <p:nvPr/>
        </p:nvSpPr>
        <p:spPr bwMode="auto">
          <a:xfrm>
            <a:off x="6172524" y="5245452"/>
            <a:ext cx="5940139"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685800" lvl="1">
              <a:buFont typeface="Arial" panose="020B0604020202020204" pitchFamily="34" charset="0"/>
              <a:buChar char="•"/>
            </a:pPr>
            <a:r>
              <a:rPr lang="en-US" dirty="0">
                <a:solidFill>
                  <a:srgbClr val="0066FF"/>
                </a:solidFill>
              </a:rPr>
              <a:t>Non-static reference improves scalability</a:t>
            </a:r>
          </a:p>
          <a:p>
            <a:pPr marL="685800" lvl="1">
              <a:buFont typeface="Arial" panose="020B0604020202020204" pitchFamily="34" charset="0"/>
              <a:buChar char="•"/>
            </a:pPr>
            <a:r>
              <a:rPr lang="en-US" dirty="0">
                <a:solidFill>
                  <a:srgbClr val="0066FF"/>
                </a:solidFill>
              </a:rPr>
              <a:t>Sensing margin Degradation rate is improved</a:t>
            </a:r>
          </a:p>
          <a:p>
            <a:pPr marL="685800" lvl="1">
              <a:buFont typeface="Arial" panose="020B0604020202020204" pitchFamily="34" charset="0"/>
              <a:buChar char="•"/>
            </a:pPr>
            <a:r>
              <a:rPr lang="en-US" kern="0" dirty="0">
                <a:solidFill>
                  <a:srgbClr val="0066FF"/>
                </a:solidFill>
              </a:rPr>
              <a:t>Similar RC for each cell</a:t>
            </a:r>
          </a:p>
        </p:txBody>
      </p:sp>
      <p:grpSp>
        <p:nvGrpSpPr>
          <p:cNvPr id="6" name="Group 5">
            <a:extLst>
              <a:ext uri="{FF2B5EF4-FFF2-40B4-BE49-F238E27FC236}">
                <a16:creationId xmlns:a16="http://schemas.microsoft.com/office/drawing/2014/main" id="{585520AD-ADE1-B048-8290-CE28058BB390}"/>
              </a:ext>
            </a:extLst>
          </p:cNvPr>
          <p:cNvGrpSpPr/>
          <p:nvPr/>
        </p:nvGrpSpPr>
        <p:grpSpPr>
          <a:xfrm>
            <a:off x="79336" y="712084"/>
            <a:ext cx="3285470" cy="2712897"/>
            <a:chOff x="79336" y="712084"/>
            <a:chExt cx="3285470" cy="2712897"/>
          </a:xfrm>
        </p:grpSpPr>
        <p:pic>
          <p:nvPicPr>
            <p:cNvPr id="17" name="Picture 16">
              <a:extLst>
                <a:ext uri="{FF2B5EF4-FFF2-40B4-BE49-F238E27FC236}">
                  <a16:creationId xmlns:a16="http://schemas.microsoft.com/office/drawing/2014/main" id="{1B525ED6-2DA1-C74F-8702-10CA69218C60}"/>
                </a:ext>
              </a:extLst>
            </p:cNvPr>
            <p:cNvPicPr>
              <a:picLocks noChangeAspect="1"/>
            </p:cNvPicPr>
            <p:nvPr/>
          </p:nvPicPr>
          <p:blipFill>
            <a:blip r:embed="rId5"/>
            <a:stretch>
              <a:fillRect/>
            </a:stretch>
          </p:blipFill>
          <p:spPr>
            <a:xfrm>
              <a:off x="247923" y="977782"/>
              <a:ext cx="2738125" cy="2447199"/>
            </a:xfrm>
            <a:prstGeom prst="rect">
              <a:avLst/>
            </a:prstGeom>
          </p:spPr>
        </p:pic>
        <p:sp>
          <p:nvSpPr>
            <p:cNvPr id="7" name="TextBox 6">
              <a:extLst>
                <a:ext uri="{FF2B5EF4-FFF2-40B4-BE49-F238E27FC236}">
                  <a16:creationId xmlns:a16="http://schemas.microsoft.com/office/drawing/2014/main" id="{DBBFE02F-F22F-1942-BA58-D41689937241}"/>
                </a:ext>
              </a:extLst>
            </p:cNvPr>
            <p:cNvSpPr txBox="1"/>
            <p:nvPr/>
          </p:nvSpPr>
          <p:spPr>
            <a:xfrm>
              <a:off x="79336" y="712084"/>
              <a:ext cx="3285470" cy="338554"/>
            </a:xfrm>
            <a:prstGeom prst="rect">
              <a:avLst/>
            </a:prstGeom>
            <a:solidFill>
              <a:schemeClr val="bg1"/>
            </a:solidFill>
          </p:spPr>
          <p:txBody>
            <a:bodyPr wrap="square" rtlCol="0">
              <a:spAutoFit/>
            </a:bodyPr>
            <a:lstStyle/>
            <a:p>
              <a:pPr algn="ctr"/>
              <a:r>
                <a:rPr lang="en-US" sz="1600" b="1" dirty="0"/>
                <a:t>Sensing margin degradation</a:t>
              </a:r>
              <a:endParaRPr lang="en-US" sz="1600" dirty="0"/>
            </a:p>
          </p:txBody>
        </p:sp>
      </p:grpSp>
      <p:grpSp>
        <p:nvGrpSpPr>
          <p:cNvPr id="11" name="Group 10">
            <a:extLst>
              <a:ext uri="{FF2B5EF4-FFF2-40B4-BE49-F238E27FC236}">
                <a16:creationId xmlns:a16="http://schemas.microsoft.com/office/drawing/2014/main" id="{BE3121C3-8D9B-F847-9FA3-B981E1CD9BBE}"/>
              </a:ext>
            </a:extLst>
          </p:cNvPr>
          <p:cNvGrpSpPr/>
          <p:nvPr/>
        </p:nvGrpSpPr>
        <p:grpSpPr>
          <a:xfrm>
            <a:off x="249747" y="3533749"/>
            <a:ext cx="2738125" cy="2720097"/>
            <a:chOff x="249747" y="3533749"/>
            <a:chExt cx="2738125" cy="2720097"/>
          </a:xfrm>
        </p:grpSpPr>
        <p:grpSp>
          <p:nvGrpSpPr>
            <p:cNvPr id="9" name="Group 8">
              <a:extLst>
                <a:ext uri="{FF2B5EF4-FFF2-40B4-BE49-F238E27FC236}">
                  <a16:creationId xmlns:a16="http://schemas.microsoft.com/office/drawing/2014/main" id="{9058BF23-6BF0-484A-92CD-35F553F051F6}"/>
                </a:ext>
              </a:extLst>
            </p:cNvPr>
            <p:cNvGrpSpPr/>
            <p:nvPr/>
          </p:nvGrpSpPr>
          <p:grpSpPr>
            <a:xfrm>
              <a:off x="249747" y="3737188"/>
              <a:ext cx="2738125" cy="2516658"/>
              <a:chOff x="2380878" y="3494345"/>
              <a:chExt cx="3019543" cy="2775314"/>
            </a:xfrm>
          </p:grpSpPr>
          <p:grpSp>
            <p:nvGrpSpPr>
              <p:cNvPr id="5" name="Group 4">
                <a:extLst>
                  <a:ext uri="{FF2B5EF4-FFF2-40B4-BE49-F238E27FC236}">
                    <a16:creationId xmlns:a16="http://schemas.microsoft.com/office/drawing/2014/main" id="{9814E693-9966-DD44-AC65-38910249A8B6}"/>
                  </a:ext>
                </a:extLst>
              </p:cNvPr>
              <p:cNvGrpSpPr/>
              <p:nvPr/>
            </p:nvGrpSpPr>
            <p:grpSpPr>
              <a:xfrm>
                <a:off x="2380878" y="3494345"/>
                <a:ext cx="3019543" cy="2775314"/>
                <a:chOff x="2380878" y="3340069"/>
                <a:chExt cx="3019543" cy="2775314"/>
              </a:xfrm>
            </p:grpSpPr>
            <p:pic>
              <p:nvPicPr>
                <p:cNvPr id="10" name="Picture 9">
                  <a:extLst>
                    <a:ext uri="{FF2B5EF4-FFF2-40B4-BE49-F238E27FC236}">
                      <a16:creationId xmlns:a16="http://schemas.microsoft.com/office/drawing/2014/main" id="{ABDBC118-A223-8D48-8D9A-8C5DF332678E}"/>
                    </a:ext>
                  </a:extLst>
                </p:cNvPr>
                <p:cNvPicPr>
                  <a:picLocks noChangeAspect="1"/>
                </p:cNvPicPr>
                <p:nvPr/>
              </p:nvPicPr>
              <p:blipFill>
                <a:blip r:embed="rId6"/>
                <a:stretch>
                  <a:fillRect/>
                </a:stretch>
              </p:blipFill>
              <p:spPr>
                <a:xfrm>
                  <a:off x="2380878" y="3340069"/>
                  <a:ext cx="3019543" cy="2775314"/>
                </a:xfrm>
                <a:prstGeom prst="rect">
                  <a:avLst/>
                </a:prstGeom>
              </p:spPr>
            </p:pic>
            <p:sp>
              <p:nvSpPr>
                <p:cNvPr id="12" name="TextBox 11">
                  <a:extLst>
                    <a:ext uri="{FF2B5EF4-FFF2-40B4-BE49-F238E27FC236}">
                      <a16:creationId xmlns:a16="http://schemas.microsoft.com/office/drawing/2014/main" id="{71119EB8-800F-0A42-92B1-DBA5066FDA34}"/>
                    </a:ext>
                  </a:extLst>
                </p:cNvPr>
                <p:cNvSpPr txBox="1"/>
                <p:nvPr/>
              </p:nvSpPr>
              <p:spPr>
                <a:xfrm>
                  <a:off x="3014748" y="4902306"/>
                  <a:ext cx="1086683" cy="584775"/>
                </a:xfrm>
                <a:prstGeom prst="rect">
                  <a:avLst/>
                </a:prstGeom>
                <a:noFill/>
              </p:spPr>
              <p:txBody>
                <a:bodyPr wrap="square" rtlCol="0">
                  <a:spAutoFit/>
                </a:bodyPr>
                <a:lstStyle/>
                <a:p>
                  <a:pPr algn="ctr"/>
                  <a:r>
                    <a:rPr lang="en-US" sz="1600" dirty="0"/>
                    <a:t>Column index</a:t>
                  </a:r>
                </a:p>
              </p:txBody>
            </p:sp>
            <p:cxnSp>
              <p:nvCxnSpPr>
                <p:cNvPr id="13" name="Curved Connector 12">
                  <a:extLst>
                    <a:ext uri="{FF2B5EF4-FFF2-40B4-BE49-F238E27FC236}">
                      <a16:creationId xmlns:a16="http://schemas.microsoft.com/office/drawing/2014/main" id="{48765B2A-C633-5743-B935-BF058955B6E5}"/>
                    </a:ext>
                  </a:extLst>
                </p:cNvPr>
                <p:cNvCxnSpPr>
                  <a:cxnSpLocks/>
                </p:cNvCxnSpPr>
                <p:nvPr/>
              </p:nvCxnSpPr>
              <p:spPr>
                <a:xfrm rot="10800000" flipV="1">
                  <a:off x="3890651" y="4802936"/>
                  <a:ext cx="602535" cy="407814"/>
                </a:xfrm>
                <a:prstGeom prst="curvedConnector3">
                  <a:avLst>
                    <a:gd name="adj1" fmla="val 50000"/>
                  </a:avLst>
                </a:prstGeom>
                <a:ln w="12700">
                  <a:tailEnd type="triangle"/>
                </a:ln>
              </p:spPr>
              <p:style>
                <a:lnRef idx="3">
                  <a:schemeClr val="dk1"/>
                </a:lnRef>
                <a:fillRef idx="0">
                  <a:schemeClr val="dk1"/>
                </a:fillRef>
                <a:effectRef idx="2">
                  <a:schemeClr val="dk1"/>
                </a:effectRef>
                <a:fontRef idx="minor">
                  <a:schemeClr val="tx1"/>
                </a:fontRef>
              </p:style>
            </p:cxnSp>
            <p:sp>
              <p:nvSpPr>
                <p:cNvPr id="15" name="TextBox 14">
                  <a:extLst>
                    <a:ext uri="{FF2B5EF4-FFF2-40B4-BE49-F238E27FC236}">
                      <a16:creationId xmlns:a16="http://schemas.microsoft.com/office/drawing/2014/main" id="{881CD9BC-DA05-3549-A1FD-A0FD03551F68}"/>
                    </a:ext>
                  </a:extLst>
                </p:cNvPr>
                <p:cNvSpPr txBox="1"/>
                <p:nvPr/>
              </p:nvSpPr>
              <p:spPr>
                <a:xfrm>
                  <a:off x="4007768" y="3861412"/>
                  <a:ext cx="155425" cy="172295"/>
                </a:xfrm>
                <a:prstGeom prst="rect">
                  <a:avLst/>
                </a:prstGeom>
                <a:noFill/>
                <a:ln>
                  <a:solidFill>
                    <a:schemeClr val="bg1">
                      <a:lumMod val="65000"/>
                    </a:schemeClr>
                  </a:solidFill>
                </a:ln>
              </p:spPr>
              <p:txBody>
                <a:bodyPr wrap="square" rtlCol="0" anchor="ctr">
                  <a:spAutoFit/>
                </a:bodyPr>
                <a:lstStyle/>
                <a:p>
                  <a:pPr algn="ctr"/>
                  <a:endParaRPr lang="en-US" b="1" i="1" dirty="0">
                    <a:latin typeface="Times New Roman" panose="02020603050405020304" pitchFamily="18" charset="0"/>
                    <a:cs typeface="Times New Roman" panose="02020603050405020304" pitchFamily="18" charset="0"/>
                  </a:endParaRPr>
                </a:p>
              </p:txBody>
            </p:sp>
          </p:grpSp>
          <p:cxnSp>
            <p:nvCxnSpPr>
              <p:cNvPr id="14" name="Straight Connector 13">
                <a:extLst>
                  <a:ext uri="{FF2B5EF4-FFF2-40B4-BE49-F238E27FC236}">
                    <a16:creationId xmlns:a16="http://schemas.microsoft.com/office/drawing/2014/main" id="{D0F458CA-931F-3845-90D8-F6746AE5A198}"/>
                  </a:ext>
                </a:extLst>
              </p:cNvPr>
              <p:cNvCxnSpPr>
                <a:cxnSpLocks/>
              </p:cNvCxnSpPr>
              <p:nvPr/>
            </p:nvCxnSpPr>
            <p:spPr bwMode="auto">
              <a:xfrm flipH="1">
                <a:off x="3890650" y="4158805"/>
                <a:ext cx="118756" cy="106079"/>
              </a:xfrm>
              <a:prstGeom prst="line">
                <a:avLst/>
              </a:prstGeom>
              <a:ln w="12700">
                <a:headEnd type="none" w="med" len="med"/>
                <a:tailEnd type="triangle" w="med" len="med"/>
              </a:ln>
              <a:effectLst/>
            </p:spPr>
            <p:style>
              <a:lnRef idx="2">
                <a:schemeClr val="dk1"/>
              </a:lnRef>
              <a:fillRef idx="0">
                <a:schemeClr val="dk1"/>
              </a:fillRef>
              <a:effectRef idx="1">
                <a:schemeClr val="dk1"/>
              </a:effectRef>
              <a:fontRef idx="minor">
                <a:schemeClr val="tx1"/>
              </a:fontRef>
            </p:style>
          </p:cxnSp>
        </p:grpSp>
        <p:sp>
          <p:nvSpPr>
            <p:cNvPr id="8" name="TextBox 7">
              <a:extLst>
                <a:ext uri="{FF2B5EF4-FFF2-40B4-BE49-F238E27FC236}">
                  <a16:creationId xmlns:a16="http://schemas.microsoft.com/office/drawing/2014/main" id="{9AE244E0-8A37-024F-9EFE-374D42217095}"/>
                </a:ext>
              </a:extLst>
            </p:cNvPr>
            <p:cNvSpPr txBox="1"/>
            <p:nvPr/>
          </p:nvSpPr>
          <p:spPr>
            <a:xfrm>
              <a:off x="569943" y="3533749"/>
              <a:ext cx="2304256" cy="338554"/>
            </a:xfrm>
            <a:prstGeom prst="rect">
              <a:avLst/>
            </a:prstGeom>
            <a:solidFill>
              <a:schemeClr val="bg1"/>
            </a:solidFill>
          </p:spPr>
          <p:txBody>
            <a:bodyPr wrap="square" rtlCol="0">
              <a:spAutoFit/>
            </a:bodyPr>
            <a:lstStyle/>
            <a:p>
              <a:pPr algn="ctr"/>
              <a:r>
                <a:rPr lang="en-US" sz="1600" b="1" dirty="0"/>
                <a:t>WL degradation</a:t>
              </a:r>
              <a:endParaRPr lang="en-US" sz="1600" dirty="0"/>
            </a:p>
          </p:txBody>
        </p:sp>
      </p:grpSp>
      <p:cxnSp>
        <p:nvCxnSpPr>
          <p:cNvPr id="18" name="Straight Arrow Connector 17">
            <a:extLst>
              <a:ext uri="{FF2B5EF4-FFF2-40B4-BE49-F238E27FC236}">
                <a16:creationId xmlns:a16="http://schemas.microsoft.com/office/drawing/2014/main" id="{91613514-0EE6-034A-9920-E334FD2D884C}"/>
              </a:ext>
            </a:extLst>
          </p:cNvPr>
          <p:cNvCxnSpPr>
            <a:cxnSpLocks/>
          </p:cNvCxnSpPr>
          <p:nvPr/>
        </p:nvCxnSpPr>
        <p:spPr>
          <a:xfrm>
            <a:off x="2874199" y="2386029"/>
            <a:ext cx="748020" cy="5256"/>
          </a:xfrm>
          <a:prstGeom prst="straightConnector1">
            <a:avLst/>
          </a:prstGeom>
          <a:ln w="63500">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94DB8186-6496-F043-B93E-5D985273C4BF}"/>
              </a:ext>
            </a:extLst>
          </p:cNvPr>
          <p:cNvCxnSpPr>
            <a:cxnSpLocks/>
          </p:cNvCxnSpPr>
          <p:nvPr/>
        </p:nvCxnSpPr>
        <p:spPr>
          <a:xfrm flipV="1">
            <a:off x="2894475" y="4472676"/>
            <a:ext cx="646092" cy="477581"/>
          </a:xfrm>
          <a:prstGeom prst="straightConnector1">
            <a:avLst/>
          </a:prstGeom>
          <a:ln w="63500">
            <a:tailEnd type="triangle"/>
          </a:ln>
        </p:spPr>
        <p:style>
          <a:lnRef idx="3">
            <a:schemeClr val="dk1"/>
          </a:lnRef>
          <a:fillRef idx="0">
            <a:schemeClr val="dk1"/>
          </a:fillRef>
          <a:effectRef idx="2">
            <a:schemeClr val="dk1"/>
          </a:effectRef>
          <a:fontRef idx="minor">
            <a:schemeClr val="tx1"/>
          </a:fontRef>
        </p:style>
      </p:cxnSp>
      <p:sp>
        <p:nvSpPr>
          <p:cNvPr id="22" name="内容占位符 2">
            <a:extLst>
              <a:ext uri="{FF2B5EF4-FFF2-40B4-BE49-F238E27FC236}">
                <a16:creationId xmlns:a16="http://schemas.microsoft.com/office/drawing/2014/main" id="{0D34B9C7-7573-FC47-A6F5-FCBA56A2B0B9}"/>
              </a:ext>
            </a:extLst>
          </p:cNvPr>
          <p:cNvSpPr txBox="1">
            <a:spLocks/>
          </p:cNvSpPr>
          <p:nvPr/>
        </p:nvSpPr>
        <p:spPr bwMode="auto">
          <a:xfrm>
            <a:off x="9992424" y="584611"/>
            <a:ext cx="2120240" cy="92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57150" indent="0">
              <a:buFont typeface="Times" panose="02020603050405020304" pitchFamily="18" charset="0"/>
              <a:buNone/>
            </a:pPr>
            <a:r>
              <a:rPr lang="en-GB" sz="1600" kern="0" dirty="0">
                <a:solidFill>
                  <a:srgbClr val="0066FF"/>
                </a:solidFill>
              </a:rPr>
              <a:t>m(opr) </a:t>
            </a:r>
            <a:r>
              <a:rPr lang="en-GB" sz="1600" b="1" kern="0" dirty="0">
                <a:solidFill>
                  <a:srgbClr val="0066FF"/>
                </a:solidFill>
              </a:rPr>
              <a:t>→</a:t>
            </a:r>
            <a:endParaRPr lang="en-GB" sz="1600" kern="0" dirty="0">
              <a:solidFill>
                <a:srgbClr val="0066FF"/>
              </a:solidFill>
            </a:endParaRPr>
          </a:p>
          <a:p>
            <a:pPr marL="57150" indent="0">
              <a:buFont typeface="Times" panose="02020603050405020304" pitchFamily="18" charset="0"/>
              <a:buNone/>
            </a:pPr>
            <a:r>
              <a:rPr lang="en-US" sz="1600" kern="0" dirty="0">
                <a:solidFill>
                  <a:schemeClr val="tx1"/>
                </a:solidFill>
              </a:rPr>
              <a:t># of operands (m)</a:t>
            </a:r>
          </a:p>
          <a:p>
            <a:pPr marL="57150" indent="0">
              <a:buFont typeface="Times" panose="02020603050405020304" pitchFamily="18" charset="0"/>
              <a:buNone/>
            </a:pPr>
            <a:r>
              <a:rPr lang="en-US" sz="1600" kern="0" dirty="0">
                <a:solidFill>
                  <a:schemeClr val="tx1"/>
                </a:solidFill>
              </a:rPr>
              <a:t># of SET devices (opr) </a:t>
            </a:r>
            <a:endParaRPr lang="en-US" altLang="zh-CN" sz="1600" kern="0" dirty="0">
              <a:solidFill>
                <a:schemeClr val="tx1"/>
              </a:solidFill>
            </a:endParaRPr>
          </a:p>
        </p:txBody>
      </p:sp>
    </p:spTree>
    <p:custDataLst>
      <p:tags r:id="rId1"/>
    </p:custDataLst>
    <p:extLst>
      <p:ext uri="{BB962C8B-B14F-4D97-AF65-F5344CB8AC3E}">
        <p14:creationId xmlns:p14="http://schemas.microsoft.com/office/powerpoint/2010/main" val="49853736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a:t>  Simulation Results: </a:t>
            </a:r>
            <a:r>
              <a:rPr lang="en-US" b="0" dirty="0"/>
              <a:t>Comparison</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19</a:t>
            </a:fld>
            <a:endParaRPr lang="en-US" altLang="en-US" dirty="0"/>
          </a:p>
        </p:txBody>
      </p:sp>
      <p:sp>
        <p:nvSpPr>
          <p:cNvPr id="15" name="TextBox 14">
            <a:extLst>
              <a:ext uri="{FF2B5EF4-FFF2-40B4-BE49-F238E27FC236}">
                <a16:creationId xmlns:a16="http://schemas.microsoft.com/office/drawing/2014/main" id="{9A0C177F-369B-3B40-89E8-520FF68872F8}"/>
              </a:ext>
            </a:extLst>
          </p:cNvPr>
          <p:cNvSpPr txBox="1"/>
          <p:nvPr/>
        </p:nvSpPr>
        <p:spPr>
          <a:xfrm>
            <a:off x="2535906" y="5303469"/>
            <a:ext cx="2047926" cy="923330"/>
          </a:xfrm>
          <a:prstGeom prst="rect">
            <a:avLst/>
          </a:prstGeom>
          <a:solidFill>
            <a:srgbClr val="FF0000"/>
          </a:solidFill>
        </p:spPr>
        <p:txBody>
          <a:bodyPr wrap="square" rtlCol="0">
            <a:spAutoFit/>
          </a:bodyPr>
          <a:lstStyle/>
          <a:p>
            <a:pPr algn="ctr"/>
            <a:r>
              <a:rPr lang="en-US" sz="1800" b="1" dirty="0">
                <a:solidFill>
                  <a:schemeClr val="bg1"/>
                </a:solidFill>
              </a:rPr>
              <a:t>11X gain</a:t>
            </a:r>
          </a:p>
          <a:p>
            <a:pPr algn="ctr"/>
            <a:r>
              <a:rPr lang="en-US" sz="1800" dirty="0">
                <a:solidFill>
                  <a:schemeClr val="bg1"/>
                </a:solidFill>
              </a:rPr>
              <a:t>in performance &amp; energy-efficiency</a:t>
            </a:r>
          </a:p>
        </p:txBody>
      </p:sp>
      <p:sp>
        <p:nvSpPr>
          <p:cNvPr id="16" name="TextBox 15">
            <a:extLst>
              <a:ext uri="{FF2B5EF4-FFF2-40B4-BE49-F238E27FC236}">
                <a16:creationId xmlns:a16="http://schemas.microsoft.com/office/drawing/2014/main" id="{77219694-61C8-3A46-82D7-683D3D1D3B3F}"/>
              </a:ext>
            </a:extLst>
          </p:cNvPr>
          <p:cNvSpPr txBox="1"/>
          <p:nvPr/>
        </p:nvSpPr>
        <p:spPr>
          <a:xfrm>
            <a:off x="7464152" y="5299253"/>
            <a:ext cx="2880320" cy="923330"/>
          </a:xfrm>
          <a:prstGeom prst="rect">
            <a:avLst/>
          </a:prstGeom>
          <a:solidFill>
            <a:srgbClr val="FF0000"/>
          </a:solidFill>
        </p:spPr>
        <p:txBody>
          <a:bodyPr wrap="square" rtlCol="0">
            <a:spAutoFit/>
          </a:bodyPr>
          <a:lstStyle/>
          <a:p>
            <a:pPr algn="ctr"/>
            <a:r>
              <a:rPr lang="en-US" sz="1800" b="1" dirty="0">
                <a:solidFill>
                  <a:schemeClr val="bg1"/>
                </a:solidFill>
              </a:rPr>
              <a:t>Up to 10</a:t>
            </a:r>
            <a:r>
              <a:rPr lang="en-US" sz="1800" b="1" baseline="30000" dirty="0">
                <a:solidFill>
                  <a:schemeClr val="bg1"/>
                </a:solidFill>
              </a:rPr>
              <a:t>8</a:t>
            </a:r>
            <a:r>
              <a:rPr lang="en-US" sz="1800" b="1" dirty="0">
                <a:solidFill>
                  <a:schemeClr val="bg1"/>
                </a:solidFill>
              </a:rPr>
              <a:t> reliable cycles, </a:t>
            </a:r>
            <a:r>
              <a:rPr lang="en-US" sz="1800" dirty="0">
                <a:solidFill>
                  <a:schemeClr val="bg1"/>
                </a:solidFill>
              </a:rPr>
              <a:t>compared 10</a:t>
            </a:r>
            <a:r>
              <a:rPr lang="en-US" sz="1800" baseline="30000" dirty="0">
                <a:solidFill>
                  <a:schemeClr val="bg1"/>
                </a:solidFill>
              </a:rPr>
              <a:t>2</a:t>
            </a:r>
            <a:r>
              <a:rPr lang="en-US" sz="1800" dirty="0">
                <a:solidFill>
                  <a:schemeClr val="bg1"/>
                </a:solidFill>
              </a:rPr>
              <a:t> cycles traditional approach</a:t>
            </a:r>
          </a:p>
        </p:txBody>
      </p:sp>
      <p:grpSp>
        <p:nvGrpSpPr>
          <p:cNvPr id="3" name="Group 2">
            <a:extLst>
              <a:ext uri="{FF2B5EF4-FFF2-40B4-BE49-F238E27FC236}">
                <a16:creationId xmlns:a16="http://schemas.microsoft.com/office/drawing/2014/main" id="{63C4A742-B8F5-D841-99A3-D9A033DD2E10}"/>
              </a:ext>
            </a:extLst>
          </p:cNvPr>
          <p:cNvGrpSpPr/>
          <p:nvPr/>
        </p:nvGrpSpPr>
        <p:grpSpPr>
          <a:xfrm>
            <a:off x="52174" y="629258"/>
            <a:ext cx="6380904" cy="4551471"/>
            <a:chOff x="52174" y="629258"/>
            <a:chExt cx="6380904" cy="4551471"/>
          </a:xfrm>
        </p:grpSpPr>
        <p:pic>
          <p:nvPicPr>
            <p:cNvPr id="7" name="Picture 6">
              <a:extLst>
                <a:ext uri="{FF2B5EF4-FFF2-40B4-BE49-F238E27FC236}">
                  <a16:creationId xmlns:a16="http://schemas.microsoft.com/office/drawing/2014/main" id="{97603DA6-355F-9B41-8371-08D1F0ECB88E}"/>
                </a:ext>
              </a:extLst>
            </p:cNvPr>
            <p:cNvPicPr>
              <a:picLocks noChangeAspect="1"/>
            </p:cNvPicPr>
            <p:nvPr/>
          </p:nvPicPr>
          <p:blipFill>
            <a:blip r:embed="rId4"/>
            <a:stretch>
              <a:fillRect/>
            </a:stretch>
          </p:blipFill>
          <p:spPr>
            <a:xfrm>
              <a:off x="52174" y="845934"/>
              <a:ext cx="6380904" cy="4334795"/>
            </a:xfrm>
            <a:prstGeom prst="rect">
              <a:avLst/>
            </a:prstGeom>
          </p:spPr>
        </p:pic>
        <p:sp>
          <p:nvSpPr>
            <p:cNvPr id="63" name="TextBox 62">
              <a:extLst>
                <a:ext uri="{FF2B5EF4-FFF2-40B4-BE49-F238E27FC236}">
                  <a16:creationId xmlns:a16="http://schemas.microsoft.com/office/drawing/2014/main" id="{EB79CCDD-A429-3946-92EB-FAD91AEFACD9}"/>
                </a:ext>
              </a:extLst>
            </p:cNvPr>
            <p:cNvSpPr txBox="1"/>
            <p:nvPr/>
          </p:nvSpPr>
          <p:spPr>
            <a:xfrm>
              <a:off x="1775520" y="629258"/>
              <a:ext cx="2808312" cy="338554"/>
            </a:xfrm>
            <a:prstGeom prst="rect">
              <a:avLst/>
            </a:prstGeom>
            <a:solidFill>
              <a:schemeClr val="bg1"/>
            </a:solidFill>
          </p:spPr>
          <p:txBody>
            <a:bodyPr wrap="square" rtlCol="0">
              <a:spAutoFit/>
            </a:bodyPr>
            <a:lstStyle/>
            <a:p>
              <a:pPr algn="ctr"/>
              <a:r>
                <a:rPr lang="en-US" sz="1600" b="1" dirty="0"/>
                <a:t>Latency Comparison</a:t>
              </a:r>
              <a:endParaRPr lang="en-US" sz="1600" dirty="0"/>
            </a:p>
          </p:txBody>
        </p:sp>
      </p:grpSp>
      <p:grpSp>
        <p:nvGrpSpPr>
          <p:cNvPr id="5" name="Group 4">
            <a:extLst>
              <a:ext uri="{FF2B5EF4-FFF2-40B4-BE49-F238E27FC236}">
                <a16:creationId xmlns:a16="http://schemas.microsoft.com/office/drawing/2014/main" id="{E79AFF2B-6F29-CB4C-A73E-32DC28EC52DA}"/>
              </a:ext>
            </a:extLst>
          </p:cNvPr>
          <p:cNvGrpSpPr/>
          <p:nvPr/>
        </p:nvGrpSpPr>
        <p:grpSpPr>
          <a:xfrm>
            <a:off x="6051546" y="626826"/>
            <a:ext cx="6065572" cy="4553903"/>
            <a:chOff x="6051546" y="626826"/>
            <a:chExt cx="6065572" cy="4553903"/>
          </a:xfrm>
        </p:grpSpPr>
        <p:pic>
          <p:nvPicPr>
            <p:cNvPr id="9" name="Picture 8">
              <a:extLst>
                <a:ext uri="{FF2B5EF4-FFF2-40B4-BE49-F238E27FC236}">
                  <a16:creationId xmlns:a16="http://schemas.microsoft.com/office/drawing/2014/main" id="{A047DD2D-FA60-4A4F-AAC5-22019E61362B}"/>
                </a:ext>
              </a:extLst>
            </p:cNvPr>
            <p:cNvPicPr>
              <a:picLocks noChangeAspect="1"/>
            </p:cNvPicPr>
            <p:nvPr/>
          </p:nvPicPr>
          <p:blipFill>
            <a:blip r:embed="rId5"/>
            <a:stretch>
              <a:fillRect/>
            </a:stretch>
          </p:blipFill>
          <p:spPr>
            <a:xfrm>
              <a:off x="6051546" y="845934"/>
              <a:ext cx="6065572" cy="4334795"/>
            </a:xfrm>
            <a:prstGeom prst="rect">
              <a:avLst/>
            </a:prstGeom>
          </p:spPr>
        </p:pic>
        <p:sp>
          <p:nvSpPr>
            <p:cNvPr id="12" name="TextBox 11">
              <a:extLst>
                <a:ext uri="{FF2B5EF4-FFF2-40B4-BE49-F238E27FC236}">
                  <a16:creationId xmlns:a16="http://schemas.microsoft.com/office/drawing/2014/main" id="{B5FB5CBC-9D7C-F344-96CE-49C0AA60662C}"/>
                </a:ext>
              </a:extLst>
            </p:cNvPr>
            <p:cNvSpPr txBox="1"/>
            <p:nvPr/>
          </p:nvSpPr>
          <p:spPr>
            <a:xfrm>
              <a:off x="7032104" y="626826"/>
              <a:ext cx="4104456" cy="338554"/>
            </a:xfrm>
            <a:prstGeom prst="rect">
              <a:avLst/>
            </a:prstGeom>
            <a:solidFill>
              <a:schemeClr val="bg1"/>
            </a:solidFill>
          </p:spPr>
          <p:txBody>
            <a:bodyPr wrap="square" rtlCol="0">
              <a:spAutoFit/>
            </a:bodyPr>
            <a:lstStyle/>
            <a:p>
              <a:pPr algn="ctr"/>
              <a:r>
                <a:rPr lang="en-US" sz="1600" b="1" dirty="0"/>
                <a:t>Reliability analysis</a:t>
              </a:r>
              <a:endParaRPr lang="en-US" sz="1600" dirty="0"/>
            </a:p>
          </p:txBody>
        </p:sp>
      </p:grpSp>
    </p:spTree>
    <p:custDataLst>
      <p:tags r:id="rId1"/>
    </p:custDataLst>
    <p:extLst>
      <p:ext uri="{BB962C8B-B14F-4D97-AF65-F5344CB8AC3E}">
        <p14:creationId xmlns:p14="http://schemas.microsoft.com/office/powerpoint/2010/main" val="388239393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Motivation &amp; Contributions </a:t>
            </a:r>
          </a:p>
        </p:txBody>
      </p:sp>
      <p:sp>
        <p:nvSpPr>
          <p:cNvPr id="4" name="Slide Number Placeholder 3"/>
          <p:cNvSpPr>
            <a:spLocks noGrp="1"/>
          </p:cNvSpPr>
          <p:nvPr>
            <p:ph type="sldNum" sz="quarter" idx="11"/>
          </p:nvPr>
        </p:nvSpPr>
        <p:spPr/>
        <p:txBody>
          <a:bodyPr/>
          <a:lstStyle/>
          <a:p>
            <a:pPr>
              <a:defRPr/>
            </a:pPr>
            <a:fld id="{701E13E7-D3E1-487D-AF70-A78C80A30A8E}" type="slidenum">
              <a:rPr lang="en-US" altLang="en-US" smtClean="0"/>
              <a:pPr>
                <a:defRPr/>
              </a:pPr>
              <a:t>2</a:t>
            </a:fld>
            <a:endParaRPr lang="en-US" altLang="en-US" dirty="0"/>
          </a:p>
        </p:txBody>
      </p:sp>
      <p:sp>
        <p:nvSpPr>
          <p:cNvPr id="8" name="Rectangle: Rounded Corners 46">
            <a:extLst>
              <a:ext uri="{FF2B5EF4-FFF2-40B4-BE49-F238E27FC236}">
                <a16:creationId xmlns:a16="http://schemas.microsoft.com/office/drawing/2014/main" id="{5D31041E-E86A-E742-AE6A-AB288A3FFF1F}"/>
              </a:ext>
            </a:extLst>
          </p:cNvPr>
          <p:cNvSpPr/>
          <p:nvPr/>
        </p:nvSpPr>
        <p:spPr>
          <a:xfrm>
            <a:off x="83875" y="850772"/>
            <a:ext cx="4139917" cy="5166743"/>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rtlCol="0" anchor="t">
            <a:noAutofit/>
          </a:bodyPr>
          <a:lstStyle/>
          <a:p>
            <a:r>
              <a:rPr lang="en-US" sz="2200" dirty="0">
                <a:solidFill>
                  <a:srgbClr val="FF0000"/>
                </a:solidFill>
              </a:rPr>
              <a:t>Computation-in-Memory (CIM)</a:t>
            </a:r>
          </a:p>
          <a:p>
            <a:endParaRPr lang="en-US" sz="1800" dirty="0">
              <a:solidFill>
                <a:schemeClr val="tx1"/>
              </a:solidFill>
            </a:endParaRPr>
          </a:p>
          <a:p>
            <a:pPr marL="285750" indent="-285750">
              <a:buFont typeface="Arial" panose="020B0604020202020204" pitchFamily="34" charset="0"/>
              <a:buChar char="•"/>
            </a:pPr>
            <a:r>
              <a:rPr lang="en-US" sz="1800" dirty="0">
                <a:solidFill>
                  <a:schemeClr val="tx1"/>
                </a:solidFill>
              </a:rPr>
              <a:t>Elimination of data movement</a:t>
            </a:r>
          </a:p>
          <a:p>
            <a:pPr marL="285750" indent="-285750">
              <a:buFont typeface="Arial" panose="020B0604020202020204" pitchFamily="34" charset="0"/>
              <a:buChar char="•"/>
            </a:pPr>
            <a:r>
              <a:rPr lang="en-US" sz="1800" dirty="0">
                <a:solidFill>
                  <a:schemeClr val="tx1"/>
                </a:solidFill>
              </a:rPr>
              <a:t>Analog computing</a:t>
            </a:r>
          </a:p>
          <a:p>
            <a:pPr marL="285750" indent="-285750">
              <a:buFont typeface="Arial" panose="020B0604020202020204" pitchFamily="34" charset="0"/>
              <a:buChar char="•"/>
            </a:pPr>
            <a:r>
              <a:rPr lang="en-US" sz="1800" dirty="0">
                <a:solidFill>
                  <a:schemeClr val="tx1"/>
                </a:solidFill>
              </a:rPr>
              <a:t>Emerging technologies: RRAM</a:t>
            </a:r>
          </a:p>
          <a:p>
            <a:pPr marL="742950" lvl="1" indent="-285750">
              <a:buFont typeface="Arial" panose="020B0604020202020204" pitchFamily="34" charset="0"/>
              <a:buChar char="•"/>
            </a:pPr>
            <a:r>
              <a:rPr lang="en-US" sz="1800" dirty="0">
                <a:solidFill>
                  <a:schemeClr val="tx1"/>
                </a:solidFill>
              </a:rPr>
              <a:t>Non-volatile</a:t>
            </a:r>
          </a:p>
          <a:p>
            <a:pPr marL="742950" lvl="1" indent="-285750">
              <a:buFont typeface="Arial" panose="020B0604020202020204" pitchFamily="34" charset="0"/>
              <a:buChar char="•"/>
            </a:pPr>
            <a:r>
              <a:rPr lang="en-US" sz="1800" dirty="0">
                <a:solidFill>
                  <a:schemeClr val="tx1"/>
                </a:solidFill>
              </a:rPr>
              <a:t>Scalable</a:t>
            </a:r>
          </a:p>
          <a:p>
            <a:pPr marL="285750" indent="-285750">
              <a:buFont typeface="Arial" panose="020B0604020202020204" pitchFamily="34" charset="0"/>
              <a:buChar char="•"/>
            </a:pPr>
            <a:r>
              <a:rPr lang="en-US" sz="1800" dirty="0">
                <a:solidFill>
                  <a:schemeClr val="tx1"/>
                </a:solidFill>
              </a:rPr>
              <a:t>Data as resistance states</a:t>
            </a: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r>
              <a:rPr lang="en-US" sz="2200" dirty="0">
                <a:solidFill>
                  <a:srgbClr val="FF0000"/>
                </a:solidFill>
              </a:rPr>
              <a:t>Advantages</a:t>
            </a:r>
          </a:p>
          <a:p>
            <a:endParaRPr lang="en-US" sz="1800" dirty="0">
              <a:solidFill>
                <a:schemeClr val="tx1"/>
              </a:solidFill>
            </a:endParaRPr>
          </a:p>
          <a:p>
            <a:pPr marL="285750" indent="-285750">
              <a:buFont typeface="Arial" panose="020B0604020202020204" pitchFamily="34" charset="0"/>
              <a:buChar char="•"/>
            </a:pPr>
            <a:r>
              <a:rPr lang="en-US" sz="1800" dirty="0">
                <a:solidFill>
                  <a:schemeClr val="tx1"/>
                </a:solidFill>
              </a:rPr>
              <a:t>High parallelism</a:t>
            </a:r>
          </a:p>
          <a:p>
            <a:pPr marL="742950" lvl="1" indent="-285750">
              <a:buFont typeface="Arial" panose="020B0604020202020204" pitchFamily="34" charset="0"/>
              <a:buChar char="•"/>
            </a:pPr>
            <a:r>
              <a:rPr lang="en-US" sz="1800" dirty="0">
                <a:solidFill>
                  <a:schemeClr val="tx1"/>
                </a:solidFill>
              </a:rPr>
              <a:t>Time complexity O(1)</a:t>
            </a:r>
          </a:p>
          <a:p>
            <a:pPr marL="285750" indent="-285750">
              <a:buFont typeface="Arial" panose="020B0604020202020204" pitchFamily="34" charset="0"/>
              <a:buChar char="•"/>
            </a:pPr>
            <a:r>
              <a:rPr lang="en-US" sz="1800" dirty="0">
                <a:solidFill>
                  <a:schemeClr val="tx1"/>
                </a:solidFill>
              </a:rPr>
              <a:t>High energy-efficiency</a:t>
            </a:r>
          </a:p>
          <a:p>
            <a:pPr marL="285750" indent="-285750">
              <a:buFont typeface="Arial" panose="020B0604020202020204" pitchFamily="34" charset="0"/>
              <a:buChar char="•"/>
            </a:pPr>
            <a:r>
              <a:rPr lang="en-US" sz="1800" dirty="0">
                <a:solidFill>
                  <a:schemeClr val="tx1"/>
                </a:solidFill>
              </a:rPr>
              <a:t>Logic &amp; arithmetic operations</a:t>
            </a:r>
          </a:p>
        </p:txBody>
      </p:sp>
      <p:sp>
        <p:nvSpPr>
          <p:cNvPr id="7" name="Rectangle: Rounded Corners 46">
            <a:extLst>
              <a:ext uri="{FF2B5EF4-FFF2-40B4-BE49-F238E27FC236}">
                <a16:creationId xmlns:a16="http://schemas.microsoft.com/office/drawing/2014/main" id="{9DD0C32D-3390-A44F-8A56-BFBF17213E30}"/>
              </a:ext>
            </a:extLst>
          </p:cNvPr>
          <p:cNvSpPr/>
          <p:nvPr/>
        </p:nvSpPr>
        <p:spPr>
          <a:xfrm>
            <a:off x="8310187" y="850773"/>
            <a:ext cx="3797938" cy="5166741"/>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rtlCol="0" anchor="t">
            <a:noAutofit/>
          </a:bodyPr>
          <a:lstStyle/>
          <a:p>
            <a:r>
              <a:rPr lang="en-US" sz="2200" dirty="0">
                <a:solidFill>
                  <a:srgbClr val="FF0000"/>
                </a:solidFill>
              </a:rPr>
              <a:t>Challenges in CIM</a:t>
            </a:r>
          </a:p>
          <a:p>
            <a:endParaRPr lang="en-US" sz="1800" dirty="0">
              <a:solidFill>
                <a:schemeClr val="tx1"/>
              </a:solidFill>
            </a:endParaRPr>
          </a:p>
          <a:p>
            <a:pPr marL="342900" indent="-342900">
              <a:buFont typeface="Arial" panose="020B0604020202020204" pitchFamily="34" charset="0"/>
              <a:buChar char="•"/>
            </a:pPr>
            <a:r>
              <a:rPr lang="en-US" sz="1800" dirty="0">
                <a:solidFill>
                  <a:schemeClr val="tx1"/>
                </a:solidFill>
              </a:rPr>
              <a:t>RRAM non-idealities</a:t>
            </a:r>
          </a:p>
          <a:p>
            <a:pPr marL="742950" lvl="1" indent="-285750">
              <a:buFont typeface="Arial" panose="020B0604020202020204" pitchFamily="34" charset="0"/>
              <a:buChar char="•"/>
            </a:pPr>
            <a:r>
              <a:rPr lang="en-US" sz="1800" dirty="0">
                <a:solidFill>
                  <a:schemeClr val="tx1"/>
                </a:solidFill>
              </a:rPr>
              <a:t>Variations</a:t>
            </a:r>
          </a:p>
          <a:p>
            <a:pPr marL="742950" lvl="1" indent="-285750">
              <a:buFont typeface="Arial" panose="020B0604020202020204" pitchFamily="34" charset="0"/>
              <a:buChar char="•"/>
            </a:pPr>
            <a:r>
              <a:rPr lang="en-US" sz="1800" dirty="0">
                <a:solidFill>
                  <a:schemeClr val="tx1"/>
                </a:solidFill>
              </a:rPr>
              <a:t>Conductance drift</a:t>
            </a:r>
          </a:p>
          <a:p>
            <a:pPr marL="342900" indent="-342900">
              <a:buFont typeface="Arial" panose="020B0604020202020204" pitchFamily="34" charset="0"/>
              <a:buChar char="•"/>
            </a:pPr>
            <a:r>
              <a:rPr lang="en-US" sz="1800" dirty="0">
                <a:solidFill>
                  <a:schemeClr val="tx1"/>
                </a:solidFill>
              </a:rPr>
              <a:t>CMOS variations</a:t>
            </a:r>
          </a:p>
          <a:p>
            <a:pPr marL="342900" indent="-342900">
              <a:buFont typeface="Arial" panose="020B0604020202020204" pitchFamily="34" charset="0"/>
              <a:buChar char="•"/>
            </a:pPr>
            <a:r>
              <a:rPr lang="en-US" sz="1800" dirty="0">
                <a:solidFill>
                  <a:schemeClr val="tx1"/>
                </a:solidFill>
              </a:rPr>
              <a:t>RC wire parasitic</a:t>
            </a: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r>
              <a:rPr lang="en-US" sz="2200" dirty="0">
                <a:solidFill>
                  <a:srgbClr val="FF0000"/>
                </a:solidFill>
              </a:rPr>
              <a:t>Consequences</a:t>
            </a:r>
          </a:p>
          <a:p>
            <a:endParaRPr lang="en-US" sz="1800" dirty="0">
              <a:solidFill>
                <a:srgbClr val="FF0000"/>
              </a:solidFill>
            </a:endParaRPr>
          </a:p>
          <a:p>
            <a:pPr marL="285750" indent="-285750">
              <a:buFont typeface="Arial" panose="020B0604020202020204" pitchFamily="34" charset="0"/>
              <a:buChar char="•"/>
            </a:pPr>
            <a:r>
              <a:rPr lang="en-US" sz="1800" dirty="0">
                <a:solidFill>
                  <a:schemeClr val="tx1"/>
                </a:solidFill>
              </a:rPr>
              <a:t>Incorrect read</a:t>
            </a:r>
          </a:p>
          <a:p>
            <a:pPr marL="285750" indent="-285750">
              <a:buFont typeface="Arial" panose="020B0604020202020204" pitchFamily="34" charset="0"/>
              <a:buChar char="•"/>
            </a:pPr>
            <a:r>
              <a:rPr lang="en-US" sz="1800" dirty="0">
                <a:solidFill>
                  <a:schemeClr val="tx1"/>
                </a:solidFill>
              </a:rPr>
              <a:t>Reduced # of operands</a:t>
            </a:r>
          </a:p>
          <a:p>
            <a:pPr marL="285750" indent="-285750">
              <a:buFont typeface="Arial" panose="020B0604020202020204" pitchFamily="34" charset="0"/>
              <a:buChar char="•"/>
            </a:pPr>
            <a:r>
              <a:rPr lang="en-US" sz="1800" dirty="0">
                <a:solidFill>
                  <a:schemeClr val="tx1"/>
                </a:solidFill>
              </a:rPr>
              <a:t>Read disturb</a:t>
            </a:r>
          </a:p>
        </p:txBody>
      </p:sp>
      <p:grpSp>
        <p:nvGrpSpPr>
          <p:cNvPr id="12" name="Group 11">
            <a:extLst>
              <a:ext uri="{FF2B5EF4-FFF2-40B4-BE49-F238E27FC236}">
                <a16:creationId xmlns:a16="http://schemas.microsoft.com/office/drawing/2014/main" id="{99666495-3F5B-4044-877D-068D95DD085C}"/>
              </a:ext>
            </a:extLst>
          </p:cNvPr>
          <p:cNvGrpSpPr/>
          <p:nvPr/>
        </p:nvGrpSpPr>
        <p:grpSpPr>
          <a:xfrm>
            <a:off x="4250468" y="789991"/>
            <a:ext cx="4022336" cy="3179621"/>
            <a:chOff x="4250468" y="789991"/>
            <a:chExt cx="4022336" cy="3179621"/>
          </a:xfrm>
        </p:grpSpPr>
        <p:pic>
          <p:nvPicPr>
            <p:cNvPr id="3" name="Picture 2">
              <a:extLst>
                <a:ext uri="{FF2B5EF4-FFF2-40B4-BE49-F238E27FC236}">
                  <a16:creationId xmlns:a16="http://schemas.microsoft.com/office/drawing/2014/main" id="{8E9AB392-F153-9B47-B2E7-0719BDDB9A10}"/>
                </a:ext>
              </a:extLst>
            </p:cNvPr>
            <p:cNvPicPr>
              <a:picLocks noChangeAspect="1"/>
            </p:cNvPicPr>
            <p:nvPr/>
          </p:nvPicPr>
          <p:blipFill>
            <a:blip r:embed="rId4"/>
            <a:stretch>
              <a:fillRect/>
            </a:stretch>
          </p:blipFill>
          <p:spPr>
            <a:xfrm>
              <a:off x="4335940" y="1071042"/>
              <a:ext cx="3936864" cy="2898570"/>
            </a:xfrm>
            <a:prstGeom prst="rect">
              <a:avLst/>
            </a:prstGeom>
          </p:spPr>
        </p:pic>
        <p:sp>
          <p:nvSpPr>
            <p:cNvPr id="10" name="TextBox 9">
              <a:extLst>
                <a:ext uri="{FF2B5EF4-FFF2-40B4-BE49-F238E27FC236}">
                  <a16:creationId xmlns:a16="http://schemas.microsoft.com/office/drawing/2014/main" id="{F77C50CC-97B5-AD4C-933C-72A2213083FE}"/>
                </a:ext>
              </a:extLst>
            </p:cNvPr>
            <p:cNvSpPr txBox="1"/>
            <p:nvPr/>
          </p:nvSpPr>
          <p:spPr>
            <a:xfrm>
              <a:off x="4250468" y="789991"/>
              <a:ext cx="3960440" cy="338554"/>
            </a:xfrm>
            <a:prstGeom prst="rect">
              <a:avLst/>
            </a:prstGeom>
            <a:solidFill>
              <a:schemeClr val="bg1"/>
            </a:solidFill>
          </p:spPr>
          <p:txBody>
            <a:bodyPr wrap="square" rtlCol="0">
              <a:spAutoFit/>
            </a:bodyPr>
            <a:lstStyle/>
            <a:p>
              <a:pPr algn="ctr"/>
              <a:r>
                <a:rPr lang="en-US" sz="1600" b="1" dirty="0"/>
                <a:t>Computation in Memory (CIM)</a:t>
              </a:r>
            </a:p>
          </p:txBody>
        </p:sp>
      </p:grpSp>
      <p:grpSp>
        <p:nvGrpSpPr>
          <p:cNvPr id="6" name="Group 5">
            <a:extLst>
              <a:ext uri="{FF2B5EF4-FFF2-40B4-BE49-F238E27FC236}">
                <a16:creationId xmlns:a16="http://schemas.microsoft.com/office/drawing/2014/main" id="{551C52F6-2A60-124C-808A-AD25CD45FAD6}"/>
              </a:ext>
            </a:extLst>
          </p:cNvPr>
          <p:cNvGrpSpPr/>
          <p:nvPr/>
        </p:nvGrpSpPr>
        <p:grpSpPr>
          <a:xfrm>
            <a:off x="4298557" y="4231899"/>
            <a:ext cx="4120634" cy="2124169"/>
            <a:chOff x="4298557" y="4231899"/>
            <a:chExt cx="4120634" cy="2124169"/>
          </a:xfrm>
        </p:grpSpPr>
        <p:pic>
          <p:nvPicPr>
            <p:cNvPr id="5" name="Picture 4">
              <a:extLst>
                <a:ext uri="{FF2B5EF4-FFF2-40B4-BE49-F238E27FC236}">
                  <a16:creationId xmlns:a16="http://schemas.microsoft.com/office/drawing/2014/main" id="{76656F3D-3493-0F42-9833-E02D519586B7}"/>
                </a:ext>
              </a:extLst>
            </p:cNvPr>
            <p:cNvPicPr>
              <a:picLocks noChangeAspect="1"/>
            </p:cNvPicPr>
            <p:nvPr/>
          </p:nvPicPr>
          <p:blipFill>
            <a:blip r:embed="rId5"/>
            <a:stretch>
              <a:fillRect/>
            </a:stretch>
          </p:blipFill>
          <p:spPr>
            <a:xfrm>
              <a:off x="4298557" y="4570453"/>
              <a:ext cx="3936864" cy="1447063"/>
            </a:xfrm>
            <a:prstGeom prst="rect">
              <a:avLst/>
            </a:prstGeom>
          </p:spPr>
        </p:pic>
        <p:sp>
          <p:nvSpPr>
            <p:cNvPr id="11" name="TextBox 10">
              <a:extLst>
                <a:ext uri="{FF2B5EF4-FFF2-40B4-BE49-F238E27FC236}">
                  <a16:creationId xmlns:a16="http://schemas.microsoft.com/office/drawing/2014/main" id="{3A6D18F3-F5ED-B940-BA88-B137546F469F}"/>
                </a:ext>
              </a:extLst>
            </p:cNvPr>
            <p:cNvSpPr txBox="1"/>
            <p:nvPr/>
          </p:nvSpPr>
          <p:spPr>
            <a:xfrm>
              <a:off x="4323071" y="4231899"/>
              <a:ext cx="3960440" cy="338554"/>
            </a:xfrm>
            <a:prstGeom prst="rect">
              <a:avLst/>
            </a:prstGeom>
            <a:solidFill>
              <a:schemeClr val="bg1"/>
            </a:solidFill>
          </p:spPr>
          <p:txBody>
            <a:bodyPr wrap="square" rtlCol="0">
              <a:spAutoFit/>
            </a:bodyPr>
            <a:lstStyle/>
            <a:p>
              <a:pPr algn="ctr"/>
              <a:r>
                <a:rPr lang="en-US" sz="1600" b="1" dirty="0"/>
                <a:t>Conductance variations in RRAMs</a:t>
              </a:r>
            </a:p>
          </p:txBody>
        </p:sp>
        <p:sp>
          <p:nvSpPr>
            <p:cNvPr id="9" name="Rectangle 8">
              <a:extLst>
                <a:ext uri="{FF2B5EF4-FFF2-40B4-BE49-F238E27FC236}">
                  <a16:creationId xmlns:a16="http://schemas.microsoft.com/office/drawing/2014/main" id="{3C9F8D9C-06AF-994B-8DE5-EE544E7A35A9}"/>
                </a:ext>
              </a:extLst>
            </p:cNvPr>
            <p:cNvSpPr/>
            <p:nvPr/>
          </p:nvSpPr>
          <p:spPr>
            <a:xfrm>
              <a:off x="6845042" y="6017514"/>
              <a:ext cx="1574149" cy="338554"/>
            </a:xfrm>
            <a:prstGeom prst="rect">
              <a:avLst/>
            </a:prstGeom>
          </p:spPr>
          <p:txBody>
            <a:bodyPr wrap="none">
              <a:spAutoFit/>
            </a:bodyPr>
            <a:lstStyle/>
            <a:p>
              <a:r>
                <a:rPr lang="en-US" sz="1600" dirty="0"/>
                <a:t>[H. Li DATE’15]</a:t>
              </a:r>
            </a:p>
          </p:txBody>
        </p:sp>
      </p:grpSp>
    </p:spTree>
    <p:custDataLst>
      <p:tags r:id="rId1"/>
    </p:custDataLst>
    <p:extLst>
      <p:ext uri="{BB962C8B-B14F-4D97-AF65-F5344CB8AC3E}">
        <p14:creationId xmlns:p14="http://schemas.microsoft.com/office/powerpoint/2010/main" val="167026676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extLst>
    <p:ext uri="{3A86A75C-4F4B-4683-9AE1-C65F6400EC91}">
      <p14:laserTraceLst xmlns:p14="http://schemas.microsoft.com/office/powerpoint/2010/main">
        <p14:tracePtLst>
          <p14:tracePt t="38635" x="11055350" y="3765550"/>
          <p14:tracePt t="39172" x="11055350" y="3759200"/>
          <p14:tracePt t="39200" x="11049000" y="3752850"/>
          <p14:tracePt t="39215" x="11042650" y="3752850"/>
          <p14:tracePt t="39224" x="11036300" y="3746500"/>
          <p14:tracePt t="39232" x="11017250" y="3727450"/>
          <p14:tracePt t="39244" x="10972800" y="3683000"/>
          <p14:tracePt t="39259" x="10928350" y="3625850"/>
          <p14:tracePt t="39259" x="10890250" y="3594100"/>
          <p14:tracePt t="39279" x="10845800" y="3543300"/>
          <p14:tracePt t="39292" x="10744200" y="3403600"/>
          <p14:tracePt t="39311" x="10687050" y="3308350"/>
          <p14:tracePt t="39325" x="10623550" y="3244850"/>
          <p14:tracePt t="39342" x="10566400" y="3200400"/>
          <p14:tracePt t="39358" x="10528300" y="3155950"/>
          <p14:tracePt t="39375" x="10490200" y="3143250"/>
          <p14:tracePt t="39375" x="10471150" y="3130550"/>
          <p14:tracePt t="39394" x="10458450" y="3117850"/>
          <p14:tracePt t="39394" x="10439400" y="3111500"/>
          <p14:tracePt t="39414" x="10388600" y="3098800"/>
          <p14:tracePt t="39428" x="10337800" y="3086100"/>
          <p14:tracePt t="39443" x="10261600" y="3073400"/>
          <p14:tracePt t="39460" x="10147300" y="3073400"/>
          <p14:tracePt t="39476" x="10007600" y="3079750"/>
          <p14:tracePt t="39494" x="9906000" y="3098800"/>
          <p14:tracePt t="39508" x="9804400" y="3117850"/>
          <p14:tracePt t="39529" x="9759950" y="3143250"/>
          <p14:tracePt t="39543" x="9721850" y="3175000"/>
          <p14:tracePt t="39564" x="9683750" y="3213100"/>
          <p14:tracePt t="39578" x="9658350" y="3244850"/>
          <p14:tracePt t="39592" x="9626600" y="3289300"/>
          <p14:tracePt t="39609" x="9601200" y="3333750"/>
          <p14:tracePt t="39626" x="9550400" y="3416300"/>
          <p14:tracePt t="39644" x="9525000" y="3467100"/>
          <p14:tracePt t="39659" x="9505950" y="3524250"/>
          <p14:tracePt t="39676" x="9486900" y="3587750"/>
          <p14:tracePt t="39693" x="9461500" y="3657600"/>
          <p14:tracePt t="39693" x="9455150" y="3683000"/>
          <p14:tracePt t="39715" x="9455150" y="3708400"/>
          <p14:tracePt t="39725" x="9461500" y="3765550"/>
          <p14:tracePt t="39725" x="9474200" y="3797300"/>
          <p14:tracePt t="39746" x="9486900" y="3835400"/>
          <p14:tracePt t="39759" x="9550400" y="3917950"/>
          <p14:tracePt t="39759" x="9575800" y="3943350"/>
          <p14:tracePt t="39783" x="9607550" y="3975100"/>
          <p14:tracePt t="39792" x="9677400" y="4019550"/>
          <p14:tracePt t="39809" x="9791700" y="4076700"/>
          <p14:tracePt t="39826" x="9925050" y="4121150"/>
          <p14:tracePt t="39843" x="10102850" y="4178300"/>
          <p14:tracePt t="39859" x="10350500" y="4235450"/>
          <p14:tracePt t="39878" x="10496550" y="4235450"/>
          <p14:tracePt t="39893" x="10642600" y="4191000"/>
          <p14:tracePt t="39909" x="10775950" y="4140200"/>
          <p14:tracePt t="39926" x="10909300" y="4089400"/>
          <p14:tracePt t="39942" x="11023600" y="4044950"/>
          <p14:tracePt t="39942" x="11068050" y="4019550"/>
          <p14:tracePt t="39963" x="11112500" y="3994150"/>
          <p14:tracePt t="39963" x="11144250" y="3975100"/>
          <p14:tracePt t="39982" x="11188700" y="3937000"/>
          <p14:tracePt t="39998" x="11214100" y="3898900"/>
          <p14:tracePt t="40010" x="11220450" y="3867150"/>
          <p14:tracePt t="40029" x="11239500" y="3835400"/>
          <p14:tracePt t="40044" x="11252200" y="3803650"/>
          <p14:tracePt t="40061" x="11271250" y="3752850"/>
          <p14:tracePt t="40079" x="11277600" y="3708400"/>
          <p14:tracePt t="40094" x="11277600" y="3676650"/>
          <p14:tracePt t="40110" x="11277600" y="3632200"/>
          <p14:tracePt t="40127" x="11277600" y="3587750"/>
          <p14:tracePt t="40142" x="11277600" y="3536950"/>
          <p14:tracePt t="40160" x="11264900" y="3492500"/>
          <p14:tracePt t="40176" x="11239500" y="3454400"/>
          <p14:tracePt t="40193" x="11195050" y="3390900"/>
          <p14:tracePt t="40212" x="11156950" y="3352800"/>
          <p14:tracePt t="40227" x="11118850" y="3308350"/>
          <p14:tracePt t="40245" x="11080750" y="3257550"/>
          <p14:tracePt t="40245" x="11061700" y="3238500"/>
          <p14:tracePt t="40267" x="11042650" y="3219450"/>
          <p14:tracePt t="40275" x="11004550" y="3187700"/>
          <p14:tracePt t="40293" x="10960100" y="3155950"/>
          <p14:tracePt t="40309" x="10877550" y="3092450"/>
          <p14:tracePt t="40327" x="10801350" y="3048000"/>
          <p14:tracePt t="40342" x="10737850" y="3009900"/>
          <p14:tracePt t="40359" x="10687050" y="2965450"/>
          <p14:tracePt t="40378" x="10617200" y="2933700"/>
          <p14:tracePt t="40400" x="10579100" y="2921000"/>
          <p14:tracePt t="40400" x="10560050" y="2914650"/>
          <p14:tracePt t="40420" x="10547350" y="2908300"/>
          <p14:tracePt t="40429" x="10509250" y="2901950"/>
          <p14:tracePt t="40444" x="10490200" y="2889250"/>
          <p14:tracePt t="40444" x="10477500" y="2882900"/>
          <p14:tracePt t="40467" x="10464800" y="2876550"/>
          <p14:tracePt t="40476" x="10445750" y="2870200"/>
          <p14:tracePt t="40495" x="10420350" y="2870200"/>
          <p14:tracePt t="40511" x="10375900" y="2870200"/>
          <p14:tracePt t="40528" x="10363200" y="2870200"/>
          <p14:tracePt t="40548" x="10325100" y="2870200"/>
          <p14:tracePt t="40562" x="10293350" y="2870200"/>
          <p14:tracePt t="40578" x="10255250" y="2876550"/>
          <p14:tracePt t="40593" x="10217150" y="2876550"/>
          <p14:tracePt t="40609" x="10185400" y="2882900"/>
          <p14:tracePt t="40626" x="10140950" y="2895600"/>
          <p14:tracePt t="40645" x="10109200" y="2901950"/>
          <p14:tracePt t="40659" x="10077450" y="2914650"/>
          <p14:tracePt t="40676" x="10026650" y="2927350"/>
          <p14:tracePt t="40695" x="9982200" y="2933700"/>
          <p14:tracePt t="40695" x="9969500" y="2933700"/>
          <p14:tracePt t="40715" x="9950450" y="2940050"/>
          <p14:tracePt t="40727" x="9925050" y="2952750"/>
          <p14:tracePt t="40727" x="9925050" y="2959100"/>
          <p14:tracePt t="40746" x="9918700" y="2965450"/>
          <p14:tracePt t="40762" x="9893300" y="2978150"/>
          <p14:tracePt t="40778" x="9886950" y="2984500"/>
          <p14:tracePt t="40792" x="9867900" y="2997200"/>
          <p14:tracePt t="40809" x="9855200" y="3009900"/>
          <p14:tracePt t="40826" x="9842500" y="3035300"/>
          <p14:tracePt t="40842" x="9817100" y="3067050"/>
          <p14:tracePt t="40859" x="9747250" y="3130550"/>
          <p14:tracePt t="40878" x="9709150" y="3181350"/>
          <p14:tracePt t="40895" x="9683750" y="3219450"/>
          <p14:tracePt t="40909" x="9683750" y="3257550"/>
          <p14:tracePt t="40926" x="9677400" y="3302000"/>
          <p14:tracePt t="40942" x="9671050" y="3371850"/>
          <p14:tracePt t="40942" x="9671050" y="3409950"/>
          <p14:tracePt t="40965" x="9671050" y="3498850"/>
          <p14:tracePt t="40980" x="9677400" y="3575050"/>
          <p14:tracePt t="40994" x="9690100" y="3644900"/>
          <p14:tracePt t="41009" x="9715500" y="3695700"/>
          <p14:tracePt t="41028" x="9759950" y="3765550"/>
          <p14:tracePt t="41042" x="9798050" y="3810000"/>
          <p14:tracePt t="41042" x="9810750" y="3829050"/>
          <p14:tracePt t="41065" x="9829800" y="3848100"/>
          <p14:tracePt t="41077" x="9886950" y="3873500"/>
          <p14:tracePt t="41094" x="9925050" y="3886200"/>
          <p14:tracePt t="41114" x="9963150" y="3892550"/>
          <p14:tracePt t="41126" x="10020300" y="3892550"/>
          <p14:tracePt t="41142" x="10109200" y="3892550"/>
          <p14:tracePt t="41159" x="10204450" y="3886200"/>
          <p14:tracePt t="41176" x="10312400" y="3867150"/>
          <p14:tracePt t="41176" x="10369550" y="3860800"/>
          <p14:tracePt t="41200" x="10502900" y="3816350"/>
          <p14:tracePt t="41215" x="10642600" y="3797300"/>
          <p14:tracePt t="41229" x="10775950" y="3752850"/>
          <p14:tracePt t="41246" x="10864850" y="3721100"/>
          <p14:tracePt t="41263" x="10966450" y="3676650"/>
          <p14:tracePt t="41281" x="10979150" y="3670300"/>
          <p14:tracePt t="41296" x="11023600" y="3638550"/>
          <p14:tracePt t="41309" x="11087100" y="3562350"/>
          <p14:tracePt t="41327" x="11131550" y="3498850"/>
          <p14:tracePt t="41346" x="11169650" y="3441700"/>
          <p14:tracePt t="41361" x="11195050" y="3378200"/>
          <p14:tracePt t="41377" x="11220450" y="3321050"/>
          <p14:tracePt t="41392" x="11233150" y="3251200"/>
          <p14:tracePt t="41409" x="11239500" y="3136900"/>
          <p14:tracePt t="41428" x="11207750" y="3048000"/>
          <p14:tracePt t="41445" x="11163300" y="2984500"/>
          <p14:tracePt t="41462" x="11093450" y="2914650"/>
          <p14:tracePt t="41478" x="11017250" y="2863850"/>
          <p14:tracePt t="41478" x="10972800" y="2838450"/>
          <p14:tracePt t="41499" x="10928350" y="2813050"/>
          <p14:tracePt t="41510" x="10801350" y="2774950"/>
          <p14:tracePt t="41510" x="10750550" y="2768600"/>
          <p14:tracePt t="41530" x="10617200" y="2749550"/>
          <p14:tracePt t="41545" x="10521950" y="2749550"/>
          <p14:tracePt t="41565" x="10414000" y="2774950"/>
          <p14:tracePt t="41577" x="10267950" y="2825750"/>
          <p14:tracePt t="41593" x="10153650" y="2876550"/>
          <p14:tracePt t="41610" x="10052050" y="2921000"/>
          <p14:tracePt t="41626" x="9956800" y="2984500"/>
          <p14:tracePt t="41642" x="9848850" y="3067050"/>
          <p14:tracePt t="41659" x="9817100" y="3124200"/>
          <p14:tracePt t="41680" x="9804400" y="3168650"/>
          <p14:tracePt t="41695" x="9791700" y="3219450"/>
          <p14:tracePt t="41695" x="9785350" y="3244850"/>
          <p14:tracePt t="41716" x="9779000" y="3263900"/>
          <p14:tracePt t="41727" x="9772650" y="3302000"/>
          <p14:tracePt t="41727" x="9772650" y="3321050"/>
          <p14:tracePt t="41746" x="9772650" y="3346450"/>
          <p14:tracePt t="41746" x="9772650" y="3365500"/>
          <p14:tracePt t="41766" x="9772650" y="3409950"/>
          <p14:tracePt t="41778" x="9785350" y="3460750"/>
          <p14:tracePt t="41794" x="9785350" y="3492500"/>
          <p14:tracePt t="41809" x="9798050" y="3530600"/>
          <p14:tracePt t="41826" x="9810750" y="3568700"/>
          <p14:tracePt t="41842" x="9823450" y="3600450"/>
          <p14:tracePt t="41859" x="9842500" y="3657600"/>
          <p14:tracePt t="41878" x="9848850" y="3676650"/>
          <p14:tracePt t="41895" x="9861550" y="3689350"/>
          <p14:tracePt t="41911" x="9867900" y="3708400"/>
          <p14:tracePt t="41928" x="9880600" y="3721100"/>
          <p14:tracePt t="41943" x="9886950" y="3727450"/>
          <p14:tracePt t="41962" x="9886950" y="3733800"/>
          <p14:tracePt t="41978" x="9886950" y="3740150"/>
          <p14:tracePt t="41996" x="9893300" y="3740150"/>
          <p14:tracePt t="42010" x="9899650" y="3746500"/>
          <p14:tracePt t="42038" x="9899650" y="3752850"/>
          <p14:tracePt t="42049" x="9899650" y="3759200"/>
          <p14:tracePt t="42060" x="9906000" y="3765550"/>
          <p14:tracePt t="42076" x="9912350" y="3771900"/>
          <p14:tracePt t="42093" x="9918700" y="3790950"/>
          <p14:tracePt t="42110" x="9925050" y="3790950"/>
          <p14:tracePt t="42126" x="9931400" y="3790950"/>
          <p14:tracePt t="42202" x="9931400" y="3797300"/>
          <p14:tracePt t="42224" x="0" y="0"/>
        </p14:tracePtLst>
        <p14:tracePtLst>
          <p14:tracePt t="42730" x="9848850" y="3505200"/>
          <p14:tracePt t="43497" x="9848850" y="3498850"/>
          <p14:tracePt t="43513" x="9855200" y="3498850"/>
          <p14:tracePt t="43520" x="9855200" y="3492500"/>
          <p14:tracePt t="43529" x="9855200" y="3486150"/>
          <p14:tracePt t="43545" x="9848850" y="3473450"/>
          <p14:tracePt t="43562" x="9817100" y="3460750"/>
          <p14:tracePt t="43577" x="9779000" y="3448050"/>
          <p14:tracePt t="43592" x="9747250" y="3441700"/>
          <p14:tracePt t="43609" x="9709150" y="3441700"/>
          <p14:tracePt t="43626" x="9671050" y="3448050"/>
          <p14:tracePt t="43642" x="9632950" y="3460750"/>
          <p14:tracePt t="43659" x="9594850" y="3498850"/>
          <p14:tracePt t="43676" x="9569450" y="3536950"/>
          <p14:tracePt t="43692" x="9556750" y="3562350"/>
          <p14:tracePt t="43711" x="9550400" y="3587750"/>
          <p14:tracePt t="43727" x="9550400" y="3619500"/>
          <p14:tracePt t="43744" x="9544050" y="3657600"/>
          <p14:tracePt t="43744" x="9544050" y="3670300"/>
          <p14:tracePt t="43761" x="9544050" y="3689350"/>
          <p14:tracePt t="43776" x="9544050" y="3759200"/>
          <p14:tracePt t="43794" x="9544050" y="3810000"/>
          <p14:tracePt t="43809" x="9550400" y="3841750"/>
          <p14:tracePt t="43826" x="9563100" y="3879850"/>
          <p14:tracePt t="43842" x="9575800" y="3911600"/>
          <p14:tracePt t="43859" x="9588500" y="3949700"/>
          <p14:tracePt t="43859" x="9594850" y="3962400"/>
          <p14:tracePt t="43881" x="9607550" y="4000500"/>
          <p14:tracePt t="43894" x="9613900" y="4032250"/>
          <p14:tracePt t="43910" x="9626600" y="4070350"/>
          <p14:tracePt t="43927" x="9639300" y="4102100"/>
          <p14:tracePt t="43942" x="9652000" y="4133850"/>
          <p14:tracePt t="43942" x="9658350" y="4140200"/>
          <p14:tracePt t="43965" x="9664700" y="4152900"/>
          <p14:tracePt t="43977" x="9671050" y="4165600"/>
          <p14:tracePt t="43993" x="9683750" y="4184650"/>
          <p14:tracePt t="44009" x="9696450" y="4191000"/>
          <p14:tracePt t="44030" x="9709150" y="4203700"/>
          <p14:tracePt t="44045" x="9715500" y="4203700"/>
          <p14:tracePt t="44045" x="9721850" y="4203700"/>
          <p14:tracePt t="44068" x="9734550" y="4203700"/>
          <p14:tracePt t="44083" x="9740900" y="4203700"/>
          <p14:tracePt t="44092" x="9766300" y="4178300"/>
          <p14:tracePt t="44109" x="9823450" y="4133850"/>
          <p14:tracePt t="44126" x="9848850" y="4102100"/>
          <p14:tracePt t="44144" x="9861550" y="4070350"/>
          <p14:tracePt t="44144" x="9867900" y="4057650"/>
          <p14:tracePt t="44168" x="9874250" y="4038600"/>
          <p14:tracePt t="44177" x="9880600" y="4019550"/>
          <p14:tracePt t="44177" x="9880600" y="4013200"/>
          <p14:tracePt t="44199" x="9880600" y="4006850"/>
          <p14:tracePt t="44208" x="9880600" y="4000500"/>
          <p14:tracePt t="44227" x="9880600" y="3987800"/>
          <p14:tracePt t="44249" x="9874250" y="3968750"/>
          <p14:tracePt t="44327" x="9874250" y="3949700"/>
          <p14:tracePt t="44336" x="9867900" y="3911600"/>
          <p14:tracePt t="44336" x="0" y="0"/>
        </p14:tracePtLst>
        <p14:tracePtLst>
          <p14:tracePt t="44630" x="9842500" y="2806700"/>
          <p14:tracePt t="44866" x="9842500" y="2800350"/>
          <p14:tracePt t="44872" x="9836150" y="2800350"/>
          <p14:tracePt t="44879" x="9829800" y="2794000"/>
          <p14:tracePt t="44896" x="9823450" y="2787650"/>
          <p14:tracePt t="44910" x="9817100" y="2787650"/>
          <p14:tracePt t="44926" x="9798050" y="2781300"/>
          <p14:tracePt t="44942" x="9779000" y="2768600"/>
          <p14:tracePt t="44960" x="9766300" y="2762250"/>
          <p14:tracePt t="44975" x="9715500" y="2768600"/>
          <p14:tracePt t="44996" x="9696450" y="2774950"/>
          <p14:tracePt t="44996" x="9652000" y="2806700"/>
          <p14:tracePt t="45016" x="9620250" y="2825750"/>
          <p14:tracePt t="45026" x="9575800" y="2870200"/>
          <p14:tracePt t="45042" x="9531350" y="2914650"/>
          <p14:tracePt t="45062" x="9505950" y="2959100"/>
          <p14:tracePt t="45076" x="9493250" y="3009900"/>
          <p14:tracePt t="45096" x="9493250" y="3022600"/>
          <p14:tracePt t="45109" x="9493250" y="3048000"/>
          <p14:tracePt t="45128" x="9518650" y="3048000"/>
          <p14:tracePt t="45265" x="9544050" y="3048000"/>
          <p14:tracePt t="45274" x="9563100" y="3041650"/>
          <p14:tracePt t="45281" x="9582150" y="3035300"/>
          <p14:tracePt t="45294" x="9632950" y="3016250"/>
          <p14:tracePt t="45308" x="9664700" y="2997200"/>
          <p14:tracePt t="45325" x="9671050" y="2984500"/>
          <p14:tracePt t="45343" x="9671050" y="2978150"/>
          <p14:tracePt t="45383" x="9671050" y="2971800"/>
          <p14:tracePt t="45398" x="9671050" y="2965450"/>
          <p14:tracePt t="45404" x="9677400" y="2959100"/>
          <p14:tracePt t="45412" x="9677400" y="2952750"/>
          <p14:tracePt t="45425" x="9677400" y="2940050"/>
          <p14:tracePt t="45442" x="9683750" y="2927350"/>
          <p14:tracePt t="45464" x="9690100" y="2921000"/>
          <p14:tracePt t="45476" x="9690100" y="2908300"/>
          <p14:tracePt t="45500" x="9696450" y="2901950"/>
          <p14:tracePt t="45512" x="9696450" y="2895600"/>
          <p14:tracePt t="45525" x="9696450" y="2889250"/>
          <p14:tracePt t="45545" x="9696450" y="2882900"/>
          <p14:tracePt t="45545" x="9696450" y="2876550"/>
          <p14:tracePt t="45563" x="9696450" y="2870200"/>
          <p14:tracePt t="45581" x="9696450" y="2863850"/>
          <p14:tracePt t="45593" x="9696450" y="2844800"/>
          <p14:tracePt t="45626" x="9696450" y="2838450"/>
          <p14:tracePt t="45638" x="0" y="0"/>
        </p14:tracePtLst>
      </p14:laserTrace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a:t>  Simulation Results: </a:t>
            </a:r>
            <a:r>
              <a:rPr lang="en-US" b="0" dirty="0"/>
              <a:t>Overheads</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20</a:t>
            </a:fld>
            <a:endParaRPr lang="en-US" altLang="en-US" dirty="0"/>
          </a:p>
        </p:txBody>
      </p:sp>
      <p:grpSp>
        <p:nvGrpSpPr>
          <p:cNvPr id="3" name="Group 2">
            <a:extLst>
              <a:ext uri="{FF2B5EF4-FFF2-40B4-BE49-F238E27FC236}">
                <a16:creationId xmlns:a16="http://schemas.microsoft.com/office/drawing/2014/main" id="{FB6E08B9-43B7-7A41-A981-797A1A24FAD2}"/>
              </a:ext>
            </a:extLst>
          </p:cNvPr>
          <p:cNvGrpSpPr/>
          <p:nvPr/>
        </p:nvGrpSpPr>
        <p:grpSpPr>
          <a:xfrm>
            <a:off x="2522810" y="1556792"/>
            <a:ext cx="7146379" cy="2512002"/>
            <a:chOff x="15032" y="1047697"/>
            <a:chExt cx="7146379" cy="2512002"/>
          </a:xfrm>
        </p:grpSpPr>
        <p:pic>
          <p:nvPicPr>
            <p:cNvPr id="10" name="Picture 9">
              <a:extLst>
                <a:ext uri="{FF2B5EF4-FFF2-40B4-BE49-F238E27FC236}">
                  <a16:creationId xmlns:a16="http://schemas.microsoft.com/office/drawing/2014/main" id="{CBA460F5-1290-9F46-BD65-7207C221005D}"/>
                </a:ext>
              </a:extLst>
            </p:cNvPr>
            <p:cNvPicPr>
              <a:picLocks noChangeAspect="1"/>
            </p:cNvPicPr>
            <p:nvPr/>
          </p:nvPicPr>
          <p:blipFill>
            <a:blip r:embed="rId4"/>
            <a:stretch>
              <a:fillRect/>
            </a:stretch>
          </p:blipFill>
          <p:spPr>
            <a:xfrm>
              <a:off x="24011" y="1047697"/>
              <a:ext cx="7137400" cy="1879600"/>
            </a:xfrm>
            <a:prstGeom prst="rect">
              <a:avLst/>
            </a:prstGeom>
          </p:spPr>
        </p:pic>
        <p:sp>
          <p:nvSpPr>
            <p:cNvPr id="11" name="TextBox 10">
              <a:extLst>
                <a:ext uri="{FF2B5EF4-FFF2-40B4-BE49-F238E27FC236}">
                  <a16:creationId xmlns:a16="http://schemas.microsoft.com/office/drawing/2014/main" id="{76BFEA94-4A2B-7A49-816D-97D6F2F34CDB}"/>
                </a:ext>
              </a:extLst>
            </p:cNvPr>
            <p:cNvSpPr txBox="1"/>
            <p:nvPr/>
          </p:nvSpPr>
          <p:spPr>
            <a:xfrm>
              <a:off x="15032" y="2728702"/>
              <a:ext cx="2088232" cy="830997"/>
            </a:xfrm>
            <a:prstGeom prst="rect">
              <a:avLst/>
            </a:prstGeom>
            <a:solidFill>
              <a:schemeClr val="bg1"/>
            </a:solidFill>
          </p:spPr>
          <p:txBody>
            <a:bodyPr wrap="square" rtlCol="0">
              <a:spAutoFit/>
            </a:bodyPr>
            <a:lstStyle/>
            <a:p>
              <a:pPr algn="ctr"/>
              <a:r>
                <a:rPr lang="en-US" sz="1600" b="1" dirty="0"/>
                <a:t>1T1R </a:t>
              </a:r>
              <a:r>
                <a:rPr lang="en-US" sz="1600" dirty="0"/>
                <a:t>in the conventional schemes</a:t>
              </a:r>
            </a:p>
          </p:txBody>
        </p:sp>
        <p:sp>
          <p:nvSpPr>
            <p:cNvPr id="13" name="TextBox 12">
              <a:extLst>
                <a:ext uri="{FF2B5EF4-FFF2-40B4-BE49-F238E27FC236}">
                  <a16:creationId xmlns:a16="http://schemas.microsoft.com/office/drawing/2014/main" id="{7057FD26-9F46-0343-9F35-5A64E1EC066E}"/>
                </a:ext>
              </a:extLst>
            </p:cNvPr>
            <p:cNvSpPr txBox="1"/>
            <p:nvPr/>
          </p:nvSpPr>
          <p:spPr>
            <a:xfrm>
              <a:off x="2307719" y="2728701"/>
              <a:ext cx="1759892" cy="830997"/>
            </a:xfrm>
            <a:prstGeom prst="rect">
              <a:avLst/>
            </a:prstGeom>
            <a:solidFill>
              <a:schemeClr val="bg1"/>
            </a:solidFill>
          </p:spPr>
          <p:txBody>
            <a:bodyPr wrap="square" rtlCol="0">
              <a:spAutoFit/>
            </a:bodyPr>
            <a:lstStyle/>
            <a:p>
              <a:pPr algn="ctr"/>
              <a:r>
                <a:rPr lang="en-US" sz="1600" b="1" dirty="0"/>
                <a:t>2X (1T1R) </a:t>
              </a:r>
              <a:r>
                <a:rPr lang="en-US" sz="1600" dirty="0"/>
                <a:t>in the conventional schemes</a:t>
              </a:r>
            </a:p>
          </p:txBody>
        </p:sp>
        <p:sp>
          <p:nvSpPr>
            <p:cNvPr id="14" name="TextBox 13">
              <a:extLst>
                <a:ext uri="{FF2B5EF4-FFF2-40B4-BE49-F238E27FC236}">
                  <a16:creationId xmlns:a16="http://schemas.microsoft.com/office/drawing/2014/main" id="{428FAEA4-D548-CA43-8D32-FA836629E692}"/>
                </a:ext>
              </a:extLst>
            </p:cNvPr>
            <p:cNvSpPr txBox="1"/>
            <p:nvPr/>
          </p:nvSpPr>
          <p:spPr>
            <a:xfrm>
              <a:off x="4960863" y="2731662"/>
              <a:ext cx="1759892" cy="584775"/>
            </a:xfrm>
            <a:prstGeom prst="rect">
              <a:avLst/>
            </a:prstGeom>
            <a:solidFill>
              <a:schemeClr val="bg1"/>
            </a:solidFill>
          </p:spPr>
          <p:txBody>
            <a:bodyPr wrap="square" rtlCol="0">
              <a:spAutoFit/>
            </a:bodyPr>
            <a:lstStyle/>
            <a:p>
              <a:pPr algn="ctr"/>
              <a:r>
                <a:rPr lang="en-US" sz="1600" b="1" dirty="0"/>
                <a:t>2T2R </a:t>
              </a:r>
              <a:r>
                <a:rPr lang="en-US" sz="1600" dirty="0"/>
                <a:t>in our proposed scheme</a:t>
              </a:r>
            </a:p>
          </p:txBody>
        </p:sp>
      </p:grpSp>
      <p:sp>
        <p:nvSpPr>
          <p:cNvPr id="17" name="TextBox 16">
            <a:extLst>
              <a:ext uri="{FF2B5EF4-FFF2-40B4-BE49-F238E27FC236}">
                <a16:creationId xmlns:a16="http://schemas.microsoft.com/office/drawing/2014/main" id="{E265FFA4-76DD-1C4B-A664-2EB54B9E465F}"/>
              </a:ext>
            </a:extLst>
          </p:cNvPr>
          <p:cNvSpPr txBox="1"/>
          <p:nvPr/>
        </p:nvSpPr>
        <p:spPr>
          <a:xfrm>
            <a:off x="4768341" y="4586167"/>
            <a:ext cx="2664296" cy="923330"/>
          </a:xfrm>
          <a:prstGeom prst="rect">
            <a:avLst/>
          </a:prstGeom>
          <a:solidFill>
            <a:srgbClr val="FF0000"/>
          </a:solidFill>
        </p:spPr>
        <p:txBody>
          <a:bodyPr wrap="square" rtlCol="0">
            <a:spAutoFit/>
          </a:bodyPr>
          <a:lstStyle/>
          <a:p>
            <a:pPr algn="ctr"/>
            <a:r>
              <a:rPr lang="en-US" sz="1800" b="1" dirty="0">
                <a:solidFill>
                  <a:schemeClr val="bg1"/>
                </a:solidFill>
              </a:rPr>
              <a:t>~2X bitcell area </a:t>
            </a:r>
            <a:r>
              <a:rPr lang="en-US" sz="1800" dirty="0">
                <a:solidFill>
                  <a:schemeClr val="bg1"/>
                </a:solidFill>
              </a:rPr>
              <a:t>(overall CIM ~1.67X due to smaller periphery)</a:t>
            </a:r>
          </a:p>
        </p:txBody>
      </p:sp>
    </p:spTree>
    <p:custDataLst>
      <p:tags r:id="rId1"/>
    </p:custDataLst>
    <p:extLst>
      <p:ext uri="{BB962C8B-B14F-4D97-AF65-F5344CB8AC3E}">
        <p14:creationId xmlns:p14="http://schemas.microsoft.com/office/powerpoint/2010/main" val="14491686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Conclusion</a:t>
            </a:r>
          </a:p>
        </p:txBody>
      </p:sp>
      <p:sp>
        <p:nvSpPr>
          <p:cNvPr id="3" name="Content Placeholder 2"/>
          <p:cNvSpPr>
            <a:spLocks noGrp="1"/>
          </p:cNvSpPr>
          <p:nvPr>
            <p:ph idx="1"/>
          </p:nvPr>
        </p:nvSpPr>
        <p:spPr>
          <a:xfrm>
            <a:off x="47328" y="647118"/>
            <a:ext cx="10513168" cy="5687711"/>
          </a:xfrm>
        </p:spPr>
        <p:txBody>
          <a:bodyPr wrap="square">
            <a:spAutoFit/>
          </a:bodyPr>
          <a:lstStyle/>
          <a:p>
            <a:r>
              <a:rPr lang="en-US" altLang="zh-CN" sz="1800" dirty="0"/>
              <a:t>Read-assisted BBL designs in CIM architectures</a:t>
            </a:r>
          </a:p>
          <a:p>
            <a:pPr lvl="1"/>
            <a:r>
              <a:rPr lang="en-US" sz="1800" dirty="0"/>
              <a:t>Challenges: </a:t>
            </a:r>
            <a:r>
              <a:rPr lang="en-US" sz="1800" dirty="0">
                <a:solidFill>
                  <a:srgbClr val="0066FF"/>
                </a:solidFill>
              </a:rPr>
              <a:t>RRAM non-idealities, CMOS variations, RC parasitic…</a:t>
            </a:r>
          </a:p>
          <a:p>
            <a:pPr lvl="1"/>
            <a:endParaRPr lang="en-US" altLang="zh-CN" sz="1800" dirty="0"/>
          </a:p>
          <a:p>
            <a:r>
              <a:rPr lang="en-US" altLang="zh-CN" sz="1800" dirty="0"/>
              <a:t>Conventional approaches are inefficient</a:t>
            </a:r>
          </a:p>
          <a:p>
            <a:pPr lvl="2"/>
            <a:r>
              <a:rPr lang="en-GB" dirty="0">
                <a:solidFill>
                  <a:srgbClr val="0066FF"/>
                </a:solidFill>
              </a:rPr>
              <a:t>Small </a:t>
            </a:r>
            <a:r>
              <a:rPr lang="en-US" dirty="0">
                <a:solidFill>
                  <a:srgbClr val="0066FF"/>
                </a:solidFill>
              </a:rPr>
              <a:t>sensing margins</a:t>
            </a:r>
            <a:r>
              <a:rPr lang="en-GB" dirty="0">
                <a:solidFill>
                  <a:srgbClr val="0066FF"/>
                </a:solidFill>
              </a:rPr>
              <a:t> in NAND </a:t>
            </a:r>
            <a:r>
              <a:rPr lang="en-GB" b="1" dirty="0">
                <a:solidFill>
                  <a:srgbClr val="0066FF"/>
                </a:solidFill>
              </a:rPr>
              <a:t>→</a:t>
            </a:r>
            <a:r>
              <a:rPr lang="en-GB" dirty="0"/>
              <a:t> Degraded accuracy, limited scalability</a:t>
            </a:r>
            <a:endParaRPr lang="en-GB" dirty="0">
              <a:solidFill>
                <a:srgbClr val="0066FF"/>
              </a:solidFill>
            </a:endParaRPr>
          </a:p>
          <a:p>
            <a:pPr lvl="2"/>
            <a:r>
              <a:rPr lang="en-GB" dirty="0">
                <a:solidFill>
                  <a:srgbClr val="0066FF"/>
                </a:solidFill>
              </a:rPr>
              <a:t>Limited number of operands </a:t>
            </a:r>
            <a:r>
              <a:rPr lang="en-GB" b="1" dirty="0">
                <a:solidFill>
                  <a:srgbClr val="0066FF"/>
                </a:solidFill>
              </a:rPr>
              <a:t>→</a:t>
            </a:r>
            <a:r>
              <a:rPr lang="en-GB" dirty="0">
                <a:solidFill>
                  <a:srgbClr val="0066FF"/>
                </a:solidFill>
              </a:rPr>
              <a:t> </a:t>
            </a:r>
            <a:r>
              <a:rPr lang="en-GB" dirty="0"/>
              <a:t>Poor accuracy, performance &amp; energy-efficiency</a:t>
            </a:r>
          </a:p>
          <a:p>
            <a:pPr lvl="2"/>
            <a:r>
              <a:rPr lang="en-GB" dirty="0">
                <a:solidFill>
                  <a:srgbClr val="0066FF"/>
                </a:solidFill>
              </a:rPr>
              <a:t>Reference generators/large SA </a:t>
            </a:r>
            <a:r>
              <a:rPr lang="en-GB" b="1" dirty="0">
                <a:solidFill>
                  <a:srgbClr val="0066FF"/>
                </a:solidFill>
              </a:rPr>
              <a:t>→</a:t>
            </a:r>
            <a:r>
              <a:rPr lang="en-GB" dirty="0"/>
              <a:t> Poor performance &amp; energy-efficiency</a:t>
            </a:r>
          </a:p>
          <a:p>
            <a:pPr lvl="2"/>
            <a:r>
              <a:rPr lang="en-US" dirty="0">
                <a:solidFill>
                  <a:srgbClr val="0066FF"/>
                </a:solidFill>
              </a:rPr>
              <a:t>RC wire parasitic </a:t>
            </a:r>
            <a:r>
              <a:rPr lang="en-GB" b="1" dirty="0">
                <a:solidFill>
                  <a:srgbClr val="0066FF"/>
                </a:solidFill>
              </a:rPr>
              <a:t>→ </a:t>
            </a:r>
            <a:r>
              <a:rPr lang="en-GB" dirty="0"/>
              <a:t>Degraded accuracy with </a:t>
            </a:r>
            <a:r>
              <a:rPr lang="en-US" dirty="0"/>
              <a:t>RC parasitic</a:t>
            </a:r>
          </a:p>
          <a:p>
            <a:pPr lvl="2"/>
            <a:r>
              <a:rPr lang="en-GB" dirty="0">
                <a:solidFill>
                  <a:srgbClr val="0066FF"/>
                </a:solidFill>
              </a:rPr>
              <a:t>Read disturb </a:t>
            </a:r>
            <a:r>
              <a:rPr lang="en-GB" b="1" dirty="0">
                <a:solidFill>
                  <a:srgbClr val="0066FF"/>
                </a:solidFill>
              </a:rPr>
              <a:t>→</a:t>
            </a:r>
            <a:r>
              <a:rPr lang="en-GB" dirty="0">
                <a:solidFill>
                  <a:srgbClr val="0066FF"/>
                </a:solidFill>
              </a:rPr>
              <a:t> </a:t>
            </a:r>
            <a:r>
              <a:rPr lang="en-GB" dirty="0"/>
              <a:t>Limit the number of reliable cycles</a:t>
            </a:r>
          </a:p>
          <a:p>
            <a:pPr marL="0" lvl="2" indent="0">
              <a:buNone/>
            </a:pPr>
            <a:endParaRPr lang="en-US" altLang="zh-CN" dirty="0">
              <a:solidFill>
                <a:srgbClr val="FF0000"/>
              </a:solidFill>
              <a:ea typeface="+mn-ea"/>
              <a:cs typeface="+mn-cs"/>
            </a:endParaRPr>
          </a:p>
          <a:p>
            <a:pPr marL="342900" lvl="2" indent="-342900"/>
            <a:r>
              <a:rPr lang="en-US" altLang="zh-CN" dirty="0">
                <a:solidFill>
                  <a:srgbClr val="FF0000"/>
                </a:solidFill>
                <a:ea typeface="+mn-ea"/>
                <a:cs typeface="+mn-cs"/>
              </a:rPr>
              <a:t>Proposed referencing in array scheme exhibits superiority</a:t>
            </a:r>
          </a:p>
          <a:p>
            <a:pPr lvl="1"/>
            <a:r>
              <a:rPr lang="en-US" sz="1800" dirty="0"/>
              <a:t>2T2R-based differential sensing scheme using a dummy bitcell row</a:t>
            </a:r>
          </a:p>
          <a:p>
            <a:pPr lvl="2"/>
            <a:r>
              <a:rPr lang="en-US" dirty="0"/>
              <a:t>Can support </a:t>
            </a:r>
            <a:r>
              <a:rPr lang="en-US" b="1" dirty="0"/>
              <a:t>56-operands</a:t>
            </a:r>
            <a:r>
              <a:rPr lang="en-US" dirty="0"/>
              <a:t> per cycle compared to four-operands</a:t>
            </a:r>
          </a:p>
          <a:p>
            <a:pPr lvl="2"/>
            <a:r>
              <a:rPr lang="en-US" dirty="0"/>
              <a:t>Up to </a:t>
            </a:r>
            <a:r>
              <a:rPr lang="en-US" b="1" dirty="0"/>
              <a:t>11X</a:t>
            </a:r>
            <a:r>
              <a:rPr lang="en-US" dirty="0"/>
              <a:t> improvement in performance and energy-efficiency</a:t>
            </a:r>
          </a:p>
          <a:p>
            <a:pPr lvl="2"/>
            <a:r>
              <a:rPr lang="en-US" dirty="0"/>
              <a:t>Improve the scalability of functional crossbar size</a:t>
            </a:r>
          </a:p>
          <a:p>
            <a:pPr lvl="2"/>
            <a:r>
              <a:rPr lang="en-US" b="1" dirty="0"/>
              <a:t>Orders of magnitude </a:t>
            </a:r>
            <a:r>
              <a:rPr lang="en-US" dirty="0"/>
              <a:t>improvement in the number of reliable cycles</a:t>
            </a:r>
          </a:p>
          <a:p>
            <a:pPr lvl="2"/>
            <a:r>
              <a:rPr lang="en-US" dirty="0"/>
              <a:t>Takes up to 67% more area</a:t>
            </a:r>
          </a:p>
        </p:txBody>
      </p:sp>
      <p:sp>
        <p:nvSpPr>
          <p:cNvPr id="5" name="Slide Number Placeholder 4"/>
          <p:cNvSpPr>
            <a:spLocks noGrp="1"/>
          </p:cNvSpPr>
          <p:nvPr>
            <p:ph type="sldNum" sz="quarter" idx="11"/>
          </p:nvPr>
        </p:nvSpPr>
        <p:spPr/>
        <p:txBody>
          <a:bodyPr/>
          <a:lstStyle/>
          <a:p>
            <a:pPr>
              <a:defRPr/>
            </a:pPr>
            <a:fld id="{701E13E7-D3E1-487D-AF70-A78C80A30A8E}" type="slidenum">
              <a:rPr lang="en-US" altLang="en-US" smtClean="0"/>
              <a:pPr>
                <a:defRPr/>
              </a:pPr>
              <a:t>21</a:t>
            </a:fld>
            <a:endParaRPr lang="en-US" altLang="en-US" dirty="0"/>
          </a:p>
        </p:txBody>
      </p:sp>
    </p:spTree>
    <p:custDataLst>
      <p:tags r:id="rId1"/>
    </p:custDataLst>
    <p:extLst>
      <p:ext uri="{BB962C8B-B14F-4D97-AF65-F5344CB8AC3E}">
        <p14:creationId xmlns:p14="http://schemas.microsoft.com/office/powerpoint/2010/main" val="113931367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a:extLst>
              <a:ext uri="{FF2B5EF4-FFF2-40B4-BE49-F238E27FC236}">
                <a16:creationId xmlns:a16="http://schemas.microsoft.com/office/drawing/2014/main" id="{27F51C9C-DD22-4884-A69D-023EE3695987}"/>
              </a:ext>
            </a:extLst>
          </p:cNvPr>
          <p:cNvSpPr/>
          <p:nvPr/>
        </p:nvSpPr>
        <p:spPr>
          <a:xfrm>
            <a:off x="4351772" y="4221088"/>
            <a:ext cx="3488454" cy="1015663"/>
          </a:xfrm>
          <a:prstGeom prst="rect">
            <a:avLst/>
          </a:prstGeom>
          <a:noFill/>
        </p:spPr>
        <p:txBody>
          <a:bodyPr wrap="none">
            <a:spAutoFit/>
          </a:bodyPr>
          <a:lstStyle/>
          <a:p>
            <a:pPr algn="ctr">
              <a:defRPr/>
            </a:pPr>
            <a:r>
              <a:rPr lang="en-GB" sz="6000" b="1" dirty="0">
                <a:ln w="22225">
                  <a:solidFill>
                    <a:schemeClr val="accent2"/>
                  </a:solidFill>
                  <a:prstDash val="solid"/>
                </a:ln>
                <a:solidFill>
                  <a:schemeClr val="accent2">
                    <a:lumMod val="40000"/>
                    <a:lumOff val="60000"/>
                  </a:schemeClr>
                </a:solidFill>
              </a:rPr>
              <a:t>Thanks!!</a:t>
            </a:r>
            <a:endParaRPr lang="en-US" sz="6000" b="1" dirty="0">
              <a:ln w="22225">
                <a:solidFill>
                  <a:schemeClr val="accent2"/>
                </a:solidFill>
                <a:prstDash val="solid"/>
              </a:ln>
              <a:solidFill>
                <a:schemeClr val="accent2">
                  <a:lumMod val="40000"/>
                  <a:lumOff val="60000"/>
                </a:schemeClr>
              </a:solidFill>
            </a:endParaRPr>
          </a:p>
        </p:txBody>
      </p:sp>
      <p:sp>
        <p:nvSpPr>
          <p:cNvPr id="13" name="Text Placeholder 14">
            <a:extLst>
              <a:ext uri="{FF2B5EF4-FFF2-40B4-BE49-F238E27FC236}">
                <a16:creationId xmlns:a16="http://schemas.microsoft.com/office/drawing/2014/main" id="{92C5AFCB-C546-024B-B3B4-CF37E73CE1D8}"/>
              </a:ext>
            </a:extLst>
          </p:cNvPr>
          <p:cNvSpPr txBox="1">
            <a:spLocks/>
          </p:cNvSpPr>
          <p:nvPr/>
        </p:nvSpPr>
        <p:spPr bwMode="auto">
          <a:xfrm>
            <a:off x="825407" y="3429000"/>
            <a:ext cx="10541185" cy="610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Times" panose="02020603050405020304" pitchFamily="18" charset="0"/>
              <a:buChar char="•"/>
              <a:defRPr sz="2400">
                <a:solidFill>
                  <a:srgbClr val="FF0000"/>
                </a:solidFill>
                <a:latin typeface="Tahoma" panose="020B0604030504040204" pitchFamily="34" charset="0"/>
              </a:defRPr>
            </a:lvl1pPr>
            <a:lvl2pPr marL="742950" indent="-285750">
              <a:spcBef>
                <a:spcPct val="20000"/>
              </a:spcBef>
              <a:buFont typeface="Times" panose="02020603050405020304" pitchFamily="18" charset="0"/>
              <a:buChar char="•"/>
              <a:defRPr sz="2000">
                <a:solidFill>
                  <a:schemeClr val="tx1"/>
                </a:solidFill>
                <a:latin typeface="Tahoma" panose="020B0604030504040204" pitchFamily="34" charset="0"/>
              </a:defRPr>
            </a:lvl2pPr>
            <a:lvl3pPr marL="1143000" indent="-228600">
              <a:spcBef>
                <a:spcPct val="20000"/>
              </a:spcBef>
              <a:buFont typeface="Times" panose="02020603050405020304" pitchFamily="18" charset="0"/>
              <a:buChar char="•"/>
              <a:defRPr>
                <a:solidFill>
                  <a:schemeClr val="tx1"/>
                </a:solidFill>
                <a:latin typeface="Tahoma" panose="020B0604030504040204" pitchFamily="34" charset="0"/>
              </a:defRPr>
            </a:lvl3pPr>
            <a:lvl4pPr marL="1600200" indent="-228600">
              <a:spcBef>
                <a:spcPct val="20000"/>
              </a:spcBef>
              <a:buFont typeface="Times" panose="02020603050405020304" pitchFamily="18" charset="0"/>
              <a:buChar char="•"/>
              <a:defRPr sz="2400">
                <a:solidFill>
                  <a:schemeClr val="tx1"/>
                </a:solidFill>
                <a:latin typeface="Tahoma" panose="020B0604030504040204" pitchFamily="34" charset="0"/>
              </a:defRPr>
            </a:lvl4pPr>
            <a:lvl5pPr marL="2057400" indent="-228600">
              <a:spcBef>
                <a:spcPct val="20000"/>
              </a:spcBef>
              <a:buFont typeface="Times" panose="02020603050405020304" pitchFamily="18" charset="0"/>
              <a:buChar char="•"/>
              <a:defRPr sz="2400">
                <a:solidFill>
                  <a:schemeClr val="tx1"/>
                </a:solidFill>
                <a:latin typeface="Tahoma" panose="020B0604030504040204" pitchFamily="34" charset="0"/>
              </a:defRPr>
            </a:lvl5pPr>
            <a:lvl6pPr marL="25146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6pPr>
            <a:lvl7pPr marL="29718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7pPr>
            <a:lvl8pPr marL="34290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8pPr>
            <a:lvl9pPr marL="3886200" indent="-228600" eaLnBrk="0" fontAlgn="base" hangingPunct="0">
              <a:spcBef>
                <a:spcPct val="20000"/>
              </a:spcBef>
              <a:spcAft>
                <a:spcPct val="0"/>
              </a:spcAft>
              <a:buFont typeface="Times" panose="02020603050405020304" pitchFamily="18" charset="0"/>
              <a:buChar char="•"/>
              <a:defRPr sz="2400">
                <a:solidFill>
                  <a:schemeClr val="tx1"/>
                </a:solidFill>
                <a:latin typeface="Tahoma" panose="020B0604030504040204" pitchFamily="34" charset="0"/>
              </a:defRPr>
            </a:lvl9pPr>
          </a:lstStyle>
          <a:p>
            <a:pPr eaLnBrk="1" hangingPunct="1">
              <a:lnSpc>
                <a:spcPct val="150000"/>
              </a:lnSpc>
              <a:spcAft>
                <a:spcPts val="1200"/>
              </a:spcAft>
              <a:buNone/>
            </a:pPr>
            <a:r>
              <a:rPr lang="en-US" altLang="en-US" sz="2600" b="1" dirty="0">
                <a:solidFill>
                  <a:schemeClr val="tx1"/>
                </a:solidFill>
              </a:rPr>
              <a:t>Abhairaj Singh    </a:t>
            </a:r>
            <a:r>
              <a:rPr lang="en-US" altLang="en-US" sz="2600" dirty="0">
                <a:solidFill>
                  <a:schemeClr val="tx1"/>
                </a:solidFill>
              </a:rPr>
              <a:t>Rajendra Bishnoi    Rajiv V. Joshi    Said Hamdioui</a:t>
            </a:r>
            <a:endParaRPr lang="en-US" altLang="en-US" sz="2600" baseline="30000" dirty="0">
              <a:solidFill>
                <a:schemeClr val="tx1"/>
              </a:solidFill>
            </a:endParaRPr>
          </a:p>
        </p:txBody>
      </p:sp>
      <p:sp>
        <p:nvSpPr>
          <p:cNvPr id="14" name="文本框 3">
            <a:extLst>
              <a:ext uri="{FF2B5EF4-FFF2-40B4-BE49-F238E27FC236}">
                <a16:creationId xmlns:a16="http://schemas.microsoft.com/office/drawing/2014/main" id="{291ACAEF-AA8B-ED49-AB56-099B9787B2A4}"/>
              </a:ext>
            </a:extLst>
          </p:cNvPr>
          <p:cNvSpPr txBox="1"/>
          <p:nvPr/>
        </p:nvSpPr>
        <p:spPr>
          <a:xfrm>
            <a:off x="1019435" y="1931952"/>
            <a:ext cx="10153128" cy="1107996"/>
          </a:xfrm>
          <a:prstGeom prst="rect">
            <a:avLst/>
          </a:prstGeom>
          <a:noFill/>
        </p:spPr>
        <p:txBody>
          <a:bodyPr wrap="square" rtlCol="0">
            <a:spAutoFit/>
          </a:bodyPr>
          <a:lstStyle/>
          <a:p>
            <a:pPr algn="ctr"/>
            <a:r>
              <a:rPr lang="en-US" altLang="zh-CN" sz="3300" b="1" dirty="0">
                <a:solidFill>
                  <a:srgbClr val="002060"/>
                </a:solidFill>
              </a:rPr>
              <a:t>Referencing-in-Array Scheme for RRAM-based CIM Architecture</a:t>
            </a:r>
            <a:endParaRPr lang="zh-CN" altLang="en-US" sz="3300" b="1" dirty="0">
              <a:solidFill>
                <a:srgbClr val="002060"/>
              </a:solidFill>
            </a:endParaRPr>
          </a:p>
        </p:txBody>
      </p:sp>
      <p:sp>
        <p:nvSpPr>
          <p:cNvPr id="2" name="Rectangle 1">
            <a:extLst>
              <a:ext uri="{FF2B5EF4-FFF2-40B4-BE49-F238E27FC236}">
                <a16:creationId xmlns:a16="http://schemas.microsoft.com/office/drawing/2014/main" id="{E5688232-5F35-BB43-93FC-96F6ABD3D530}"/>
              </a:ext>
            </a:extLst>
          </p:cNvPr>
          <p:cNvSpPr/>
          <p:nvPr/>
        </p:nvSpPr>
        <p:spPr>
          <a:xfrm>
            <a:off x="2062848" y="5877272"/>
            <a:ext cx="8066301" cy="584775"/>
          </a:xfrm>
          <a:prstGeom prst="rect">
            <a:avLst/>
          </a:prstGeom>
        </p:spPr>
        <p:txBody>
          <a:bodyPr wrap="square">
            <a:spAutoFit/>
          </a:bodyPr>
          <a:lstStyle/>
          <a:p>
            <a:r>
              <a:rPr lang="en-IN" sz="1600" dirty="0">
                <a:latin typeface="+mn-lt"/>
              </a:rPr>
              <a:t>This work was supported in part by the EU H2020 grant “DAIS” that has received funding from the ECSEL Joint Undertaking (JU) under grant agreement No 101007273. </a:t>
            </a:r>
          </a:p>
        </p:txBody>
      </p:sp>
    </p:spTree>
    <p:extLst>
      <p:ext uri="{BB962C8B-B14F-4D97-AF65-F5344CB8AC3E}">
        <p14:creationId xmlns:p14="http://schemas.microsoft.com/office/powerpoint/2010/main" val="295771181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Motivation &amp; Contributions </a:t>
            </a:r>
          </a:p>
        </p:txBody>
      </p:sp>
      <p:sp>
        <p:nvSpPr>
          <p:cNvPr id="4" name="Slide Number Placeholder 3"/>
          <p:cNvSpPr>
            <a:spLocks noGrp="1"/>
          </p:cNvSpPr>
          <p:nvPr>
            <p:ph type="sldNum" sz="quarter" idx="11"/>
          </p:nvPr>
        </p:nvSpPr>
        <p:spPr/>
        <p:txBody>
          <a:bodyPr/>
          <a:lstStyle/>
          <a:p>
            <a:pPr>
              <a:defRPr/>
            </a:pPr>
            <a:fld id="{701E13E7-D3E1-487D-AF70-A78C80A30A8E}" type="slidenum">
              <a:rPr lang="en-US" altLang="en-US" smtClean="0"/>
              <a:pPr>
                <a:defRPr/>
              </a:pPr>
              <a:t>3</a:t>
            </a:fld>
            <a:endParaRPr lang="en-US" altLang="en-US" dirty="0"/>
          </a:p>
        </p:txBody>
      </p:sp>
      <p:sp>
        <p:nvSpPr>
          <p:cNvPr id="11" name="Rectangle: Rounded Corners 46">
            <a:extLst>
              <a:ext uri="{FF2B5EF4-FFF2-40B4-BE49-F238E27FC236}">
                <a16:creationId xmlns:a16="http://schemas.microsoft.com/office/drawing/2014/main" id="{23EEB07B-C96E-DB4F-B9AA-21BE894E26A1}"/>
              </a:ext>
            </a:extLst>
          </p:cNvPr>
          <p:cNvSpPr/>
          <p:nvPr/>
        </p:nvSpPr>
        <p:spPr>
          <a:xfrm>
            <a:off x="4699738" y="842245"/>
            <a:ext cx="7320644" cy="5175270"/>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0000" rtlCol="0" anchor="t">
            <a:noAutofit/>
          </a:bodyPr>
          <a:lstStyle/>
          <a:p>
            <a:r>
              <a:rPr lang="en-US" sz="2200" dirty="0">
                <a:solidFill>
                  <a:srgbClr val="FF0000"/>
                </a:solidFill>
              </a:rPr>
              <a:t>Our Contribution</a:t>
            </a:r>
          </a:p>
          <a:p>
            <a:endParaRPr lang="en-US" sz="1800" dirty="0">
              <a:solidFill>
                <a:schemeClr val="tx1"/>
              </a:solidFill>
            </a:endParaRPr>
          </a:p>
          <a:p>
            <a:r>
              <a:rPr lang="en-US" sz="1800" dirty="0">
                <a:solidFill>
                  <a:schemeClr val="tx1"/>
                </a:solidFill>
              </a:rPr>
              <a:t>A novel binary logic computation methodology using referencing-in-array scheme</a:t>
            </a:r>
          </a:p>
          <a:p>
            <a:endParaRPr lang="en-US" sz="1800" dirty="0">
              <a:solidFill>
                <a:schemeClr val="tx1"/>
              </a:solidFill>
            </a:endParaRPr>
          </a:p>
          <a:p>
            <a:r>
              <a:rPr lang="en-US" sz="2200" dirty="0">
                <a:solidFill>
                  <a:srgbClr val="FF0000"/>
                </a:solidFill>
              </a:rPr>
              <a:t>Key Attributes</a:t>
            </a:r>
          </a:p>
          <a:p>
            <a:endParaRPr lang="en-US" sz="1800" dirty="0">
              <a:solidFill>
                <a:schemeClr val="bg1">
                  <a:lumMod val="65000"/>
                </a:schemeClr>
              </a:solidFill>
            </a:endParaRPr>
          </a:p>
          <a:p>
            <a:pPr marL="285750" indent="-285750">
              <a:buFont typeface="Arial" panose="020B0604020202020204" pitchFamily="34" charset="0"/>
              <a:buChar char="•"/>
            </a:pPr>
            <a:r>
              <a:rPr lang="en-US" sz="1800" dirty="0">
                <a:solidFill>
                  <a:schemeClr val="tx1"/>
                </a:solidFill>
              </a:rPr>
              <a:t>High sensing margins</a:t>
            </a:r>
          </a:p>
          <a:p>
            <a:pPr marL="285750" indent="-285750">
              <a:buFont typeface="Arial" panose="020B0604020202020204" pitchFamily="34" charset="0"/>
              <a:buChar char="•"/>
            </a:pPr>
            <a:r>
              <a:rPr lang="en-US" sz="1800" dirty="0">
                <a:solidFill>
                  <a:schemeClr val="tx1"/>
                </a:solidFill>
              </a:rPr>
              <a:t>Adaptive to variations</a:t>
            </a:r>
          </a:p>
          <a:p>
            <a:pPr marL="285750" indent="-285750">
              <a:buFont typeface="Arial" panose="020B0604020202020204" pitchFamily="34" charset="0"/>
              <a:buChar char="•"/>
            </a:pPr>
            <a:r>
              <a:rPr lang="en-US" sz="1800" dirty="0">
                <a:solidFill>
                  <a:schemeClr val="tx1"/>
                </a:solidFill>
              </a:rPr>
              <a:t>Track RC parasitic</a:t>
            </a:r>
          </a:p>
          <a:p>
            <a:pPr marL="285750" indent="-285750">
              <a:buFont typeface="Arial" panose="020B0604020202020204" pitchFamily="34" charset="0"/>
              <a:buChar char="•"/>
            </a:pPr>
            <a:r>
              <a:rPr lang="en-US" sz="1800" dirty="0">
                <a:solidFill>
                  <a:schemeClr val="tx1"/>
                </a:solidFill>
              </a:rPr>
              <a:t>Reduced drift</a:t>
            </a:r>
          </a:p>
          <a:p>
            <a:endParaRPr lang="en-US" sz="1800" dirty="0">
              <a:solidFill>
                <a:schemeClr val="tx1"/>
              </a:solidFill>
            </a:endParaRPr>
          </a:p>
          <a:p>
            <a:r>
              <a:rPr lang="en-US" sz="2200" dirty="0">
                <a:solidFill>
                  <a:srgbClr val="FF0000"/>
                </a:solidFill>
              </a:rPr>
              <a:t>Leads to</a:t>
            </a:r>
          </a:p>
          <a:p>
            <a:endParaRPr lang="en-US" sz="1800" dirty="0">
              <a:solidFill>
                <a:schemeClr val="bg1">
                  <a:lumMod val="65000"/>
                </a:schemeClr>
              </a:solidFill>
            </a:endParaRPr>
          </a:p>
          <a:p>
            <a:pPr marL="285750" indent="-285750">
              <a:buFont typeface="Arial" panose="020B0604020202020204" pitchFamily="34" charset="0"/>
              <a:buChar char="•"/>
            </a:pPr>
            <a:r>
              <a:rPr lang="en-US" sz="1800" dirty="0">
                <a:solidFill>
                  <a:schemeClr val="tx1"/>
                </a:solidFill>
              </a:rPr>
              <a:t>Up to </a:t>
            </a:r>
            <a:r>
              <a:rPr lang="en-US" sz="1800" b="1" dirty="0">
                <a:solidFill>
                  <a:schemeClr val="tx1"/>
                </a:solidFill>
              </a:rPr>
              <a:t>56</a:t>
            </a:r>
            <a:r>
              <a:rPr lang="en-US" sz="1800" dirty="0">
                <a:solidFill>
                  <a:schemeClr val="tx1"/>
                </a:solidFill>
              </a:rPr>
              <a:t> operands</a:t>
            </a:r>
          </a:p>
          <a:p>
            <a:pPr marL="285750" indent="-285750">
              <a:buFont typeface="Arial" panose="020B0604020202020204" pitchFamily="34" charset="0"/>
              <a:buChar char="•"/>
            </a:pPr>
            <a:r>
              <a:rPr lang="en-US" sz="1800" dirty="0">
                <a:solidFill>
                  <a:schemeClr val="tx1"/>
                </a:solidFill>
              </a:rPr>
              <a:t>Energy-efficiency up to </a:t>
            </a:r>
            <a:r>
              <a:rPr lang="en-US" sz="1800" b="1" dirty="0">
                <a:solidFill>
                  <a:schemeClr val="tx1"/>
                </a:solidFill>
              </a:rPr>
              <a:t>11X</a:t>
            </a:r>
          </a:p>
          <a:p>
            <a:pPr marL="285750" indent="-285750">
              <a:buFont typeface="Arial" panose="020B0604020202020204" pitchFamily="34" charset="0"/>
              <a:buChar char="•"/>
            </a:pPr>
            <a:r>
              <a:rPr lang="en-US" sz="1800" dirty="0">
                <a:solidFill>
                  <a:schemeClr val="tx1"/>
                </a:solidFill>
              </a:rPr>
              <a:t>Reliable up to 10</a:t>
            </a:r>
            <a:r>
              <a:rPr lang="en-US" sz="1800" baseline="30000" dirty="0">
                <a:solidFill>
                  <a:schemeClr val="tx1"/>
                </a:solidFill>
              </a:rPr>
              <a:t>8</a:t>
            </a:r>
            <a:r>
              <a:rPr lang="en-US" sz="1800" dirty="0">
                <a:solidFill>
                  <a:schemeClr val="tx1"/>
                </a:solidFill>
              </a:rPr>
              <a:t> cycle (mitigated read-disturb)</a:t>
            </a:r>
          </a:p>
        </p:txBody>
      </p:sp>
      <p:sp>
        <p:nvSpPr>
          <p:cNvPr id="8" name="Rectangle: Rounded Corners 46">
            <a:extLst>
              <a:ext uri="{FF2B5EF4-FFF2-40B4-BE49-F238E27FC236}">
                <a16:creationId xmlns:a16="http://schemas.microsoft.com/office/drawing/2014/main" id="{AAE39C53-D848-A248-9028-AC5334E4500E}"/>
              </a:ext>
            </a:extLst>
          </p:cNvPr>
          <p:cNvSpPr/>
          <p:nvPr/>
        </p:nvSpPr>
        <p:spPr>
          <a:xfrm>
            <a:off x="83875" y="850772"/>
            <a:ext cx="4355941" cy="5166743"/>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rtlCol="0" anchor="t">
            <a:noAutofit/>
          </a:bodyPr>
          <a:lstStyle/>
          <a:p>
            <a:r>
              <a:rPr lang="en-US" sz="2200" dirty="0">
                <a:solidFill>
                  <a:srgbClr val="FF0000"/>
                </a:solidFill>
              </a:rPr>
              <a:t>State-of-the-art for Binary Logic</a:t>
            </a:r>
          </a:p>
          <a:p>
            <a:endParaRPr lang="en-US" sz="1800" dirty="0">
              <a:solidFill>
                <a:schemeClr val="tx1"/>
              </a:solidFill>
            </a:endParaRPr>
          </a:p>
          <a:p>
            <a:pPr marL="285750" indent="-285750">
              <a:buFont typeface="Arial" panose="020B0604020202020204" pitchFamily="34" charset="0"/>
              <a:buChar char="•"/>
            </a:pPr>
            <a:r>
              <a:rPr lang="en-US" sz="1800" dirty="0">
                <a:solidFill>
                  <a:schemeClr val="tx1"/>
                </a:solidFill>
              </a:rPr>
              <a:t>Dedicated sense amplifier (SA)*</a:t>
            </a:r>
          </a:p>
          <a:p>
            <a:pPr marL="285750" indent="-285750">
              <a:buFont typeface="Arial" panose="020B0604020202020204" pitchFamily="34" charset="0"/>
              <a:buChar char="•"/>
            </a:pPr>
            <a:r>
              <a:rPr lang="en-US" sz="1800" dirty="0">
                <a:solidFill>
                  <a:schemeClr val="tx1"/>
                </a:solidFill>
              </a:rPr>
              <a:t>External reference blocks*</a:t>
            </a:r>
          </a:p>
          <a:p>
            <a:pPr marL="285750" indent="-285750">
              <a:buFont typeface="Arial" panose="020B0604020202020204" pitchFamily="34" charset="0"/>
              <a:buChar char="•"/>
            </a:pPr>
            <a:r>
              <a:rPr lang="en-US" sz="1800" dirty="0">
                <a:solidFill>
                  <a:schemeClr val="tx1"/>
                </a:solidFill>
              </a:rPr>
              <a:t>Multiple cycles for multi-operand**</a:t>
            </a:r>
          </a:p>
          <a:p>
            <a:pPr marL="285750" indent="-285750">
              <a:buFont typeface="Arial" panose="020B0604020202020204" pitchFamily="34" charset="0"/>
              <a:buChar char="•"/>
            </a:pPr>
            <a:r>
              <a:rPr lang="en-US" sz="1800" dirty="0">
                <a:solidFill>
                  <a:schemeClr val="tx1"/>
                </a:solidFill>
              </a:rPr>
              <a:t>…</a:t>
            </a: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endParaRPr lang="en-US" sz="1800" dirty="0">
              <a:solidFill>
                <a:schemeClr val="tx1"/>
              </a:solidFill>
            </a:endParaRPr>
          </a:p>
          <a:p>
            <a:r>
              <a:rPr lang="en-US" sz="2200" dirty="0">
                <a:solidFill>
                  <a:srgbClr val="FF0000"/>
                </a:solidFill>
              </a:rPr>
              <a:t>Limitations</a:t>
            </a:r>
          </a:p>
          <a:p>
            <a:endParaRPr lang="en-US" sz="1800" dirty="0">
              <a:solidFill>
                <a:schemeClr val="tx1"/>
              </a:solidFill>
            </a:endParaRPr>
          </a:p>
          <a:p>
            <a:pPr marL="285750" indent="-285750">
              <a:buFont typeface="Arial" panose="020B0604020202020204" pitchFamily="34" charset="0"/>
              <a:buChar char="•"/>
            </a:pPr>
            <a:r>
              <a:rPr lang="en-US" sz="1800" dirty="0">
                <a:solidFill>
                  <a:schemeClr val="tx1"/>
                </a:solidFill>
              </a:rPr>
              <a:t>Limited number of operands</a:t>
            </a:r>
          </a:p>
          <a:p>
            <a:pPr marL="285750" indent="-285750">
              <a:buFont typeface="Arial" panose="020B0604020202020204" pitchFamily="34" charset="0"/>
              <a:buChar char="•"/>
            </a:pPr>
            <a:r>
              <a:rPr lang="en-US" sz="1800" dirty="0">
                <a:solidFill>
                  <a:schemeClr val="tx1"/>
                </a:solidFill>
              </a:rPr>
              <a:t>Ignored effects of read disturb</a:t>
            </a:r>
          </a:p>
          <a:p>
            <a:pPr marL="285750" indent="-285750">
              <a:buFont typeface="Arial" panose="020B0604020202020204" pitchFamily="34" charset="0"/>
              <a:buChar char="•"/>
            </a:pPr>
            <a:r>
              <a:rPr lang="en-US" sz="1800" dirty="0">
                <a:solidFill>
                  <a:schemeClr val="tx1"/>
                </a:solidFill>
              </a:rPr>
              <a:t>Ignored effects of RC parasitic</a:t>
            </a:r>
          </a:p>
        </p:txBody>
      </p:sp>
      <p:pic>
        <p:nvPicPr>
          <p:cNvPr id="3" name="Picture 2">
            <a:extLst>
              <a:ext uri="{FF2B5EF4-FFF2-40B4-BE49-F238E27FC236}">
                <a16:creationId xmlns:a16="http://schemas.microsoft.com/office/drawing/2014/main" id="{C93E4A34-0FDD-634D-9059-E9AD0F48B295}"/>
              </a:ext>
            </a:extLst>
          </p:cNvPr>
          <p:cNvPicPr>
            <a:picLocks noChangeAspect="1"/>
          </p:cNvPicPr>
          <p:nvPr/>
        </p:nvPicPr>
        <p:blipFill>
          <a:blip r:embed="rId4"/>
          <a:stretch>
            <a:fillRect/>
          </a:stretch>
        </p:blipFill>
        <p:spPr>
          <a:xfrm>
            <a:off x="7680176" y="2132856"/>
            <a:ext cx="4008492" cy="3007823"/>
          </a:xfrm>
          <a:prstGeom prst="rect">
            <a:avLst/>
          </a:prstGeom>
        </p:spPr>
      </p:pic>
      <p:sp>
        <p:nvSpPr>
          <p:cNvPr id="7" name="TextBox 6">
            <a:extLst>
              <a:ext uri="{FF2B5EF4-FFF2-40B4-BE49-F238E27FC236}">
                <a16:creationId xmlns:a16="http://schemas.microsoft.com/office/drawing/2014/main" id="{F889C5EA-C008-F944-BAF0-E8E64DEC644B}"/>
              </a:ext>
            </a:extLst>
          </p:cNvPr>
          <p:cNvSpPr txBox="1"/>
          <p:nvPr/>
        </p:nvSpPr>
        <p:spPr>
          <a:xfrm>
            <a:off x="8120324" y="6165304"/>
            <a:ext cx="3009542" cy="400110"/>
          </a:xfrm>
          <a:prstGeom prst="rect">
            <a:avLst/>
          </a:prstGeom>
          <a:noFill/>
        </p:spPr>
        <p:txBody>
          <a:bodyPr wrap="none" rtlCol="0">
            <a:spAutoFit/>
          </a:bodyPr>
          <a:lstStyle/>
          <a:p>
            <a:r>
              <a:rPr lang="en-GB" sz="2000" dirty="0"/>
              <a:t>**</a:t>
            </a:r>
            <a:r>
              <a:rPr lang="en-GB" sz="1600" dirty="0"/>
              <a:t>[Giannopoulos </a:t>
            </a:r>
            <a:r>
              <a:rPr lang="en-GB" sz="1600" i="1" dirty="0"/>
              <a:t>et al.</a:t>
            </a:r>
            <a:r>
              <a:rPr lang="en-GB" sz="1600" dirty="0"/>
              <a:t> AIS’21]</a:t>
            </a:r>
          </a:p>
        </p:txBody>
      </p:sp>
      <p:sp>
        <p:nvSpPr>
          <p:cNvPr id="9" name="Rectangle 8">
            <a:extLst>
              <a:ext uri="{FF2B5EF4-FFF2-40B4-BE49-F238E27FC236}">
                <a16:creationId xmlns:a16="http://schemas.microsoft.com/office/drawing/2014/main" id="{E1A2E955-B159-1548-B62C-401CF9B31FA8}"/>
              </a:ext>
            </a:extLst>
          </p:cNvPr>
          <p:cNvSpPr/>
          <p:nvPr/>
        </p:nvSpPr>
        <p:spPr>
          <a:xfrm>
            <a:off x="0" y="6165304"/>
            <a:ext cx="7416824" cy="400110"/>
          </a:xfrm>
          <a:prstGeom prst="rect">
            <a:avLst/>
          </a:prstGeom>
        </p:spPr>
        <p:txBody>
          <a:bodyPr wrap="square">
            <a:spAutoFit/>
          </a:bodyPr>
          <a:lstStyle/>
          <a:p>
            <a:r>
              <a:rPr lang="en-GB" sz="2000" dirty="0"/>
              <a:t>*</a:t>
            </a:r>
            <a:r>
              <a:rPr lang="en-GB" sz="1600" dirty="0"/>
              <a:t>[Pinatubo DAC’16, Scouting ISVLSI’17, </a:t>
            </a:r>
            <a:r>
              <a:rPr lang="en-GB" sz="1600" dirty="0" err="1"/>
              <a:t>CiM</a:t>
            </a:r>
            <a:r>
              <a:rPr lang="en-GB" sz="1600" dirty="0"/>
              <a:t>-STT TVLSI’17, </a:t>
            </a:r>
            <a:r>
              <a:rPr lang="en-GB" sz="1600" dirty="0" err="1"/>
              <a:t>MPiM</a:t>
            </a:r>
            <a:r>
              <a:rPr lang="en-GB" sz="1600" dirty="0"/>
              <a:t> ASP-DAC’17…]</a:t>
            </a:r>
          </a:p>
        </p:txBody>
      </p:sp>
    </p:spTree>
    <p:custDataLst>
      <p:tags r:id="rId1"/>
    </p:custDataLst>
    <p:extLst>
      <p:ext uri="{BB962C8B-B14F-4D97-AF65-F5344CB8AC3E}">
        <p14:creationId xmlns:p14="http://schemas.microsoft.com/office/powerpoint/2010/main" val="148388925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P spid="7" grpId="0"/>
      <p:bldP spid="9" grpId="0"/>
    </p:bldLst>
  </p:timing>
  <p:extLst>
    <p:ext uri="{3A86A75C-4F4B-4683-9AE1-C65F6400EC91}">
      <p14:laserTraceLst xmlns:p14="http://schemas.microsoft.com/office/powerpoint/2010/main">
        <p14:tracePtLst>
          <p14:tracePt t="38635" x="11055350" y="3765550"/>
          <p14:tracePt t="39172" x="11055350" y="3759200"/>
          <p14:tracePt t="39200" x="11049000" y="3752850"/>
          <p14:tracePt t="39215" x="11042650" y="3752850"/>
          <p14:tracePt t="39224" x="11036300" y="3746500"/>
          <p14:tracePt t="39232" x="11017250" y="3727450"/>
          <p14:tracePt t="39244" x="10972800" y="3683000"/>
          <p14:tracePt t="39259" x="10928350" y="3625850"/>
          <p14:tracePt t="39259" x="10890250" y="3594100"/>
          <p14:tracePt t="39279" x="10845800" y="3543300"/>
          <p14:tracePt t="39292" x="10744200" y="3403600"/>
          <p14:tracePt t="39311" x="10687050" y="3308350"/>
          <p14:tracePt t="39325" x="10623550" y="3244850"/>
          <p14:tracePt t="39342" x="10566400" y="3200400"/>
          <p14:tracePt t="39358" x="10528300" y="3155950"/>
          <p14:tracePt t="39375" x="10490200" y="3143250"/>
          <p14:tracePt t="39375" x="10471150" y="3130550"/>
          <p14:tracePt t="39394" x="10458450" y="3117850"/>
          <p14:tracePt t="39394" x="10439400" y="3111500"/>
          <p14:tracePt t="39414" x="10388600" y="3098800"/>
          <p14:tracePt t="39428" x="10337800" y="3086100"/>
          <p14:tracePt t="39443" x="10261600" y="3073400"/>
          <p14:tracePt t="39460" x="10147300" y="3073400"/>
          <p14:tracePt t="39476" x="10007600" y="3079750"/>
          <p14:tracePt t="39494" x="9906000" y="3098800"/>
          <p14:tracePt t="39508" x="9804400" y="3117850"/>
          <p14:tracePt t="39529" x="9759950" y="3143250"/>
          <p14:tracePt t="39543" x="9721850" y="3175000"/>
          <p14:tracePt t="39564" x="9683750" y="3213100"/>
          <p14:tracePt t="39578" x="9658350" y="3244850"/>
          <p14:tracePt t="39592" x="9626600" y="3289300"/>
          <p14:tracePt t="39609" x="9601200" y="3333750"/>
          <p14:tracePt t="39626" x="9550400" y="3416300"/>
          <p14:tracePt t="39644" x="9525000" y="3467100"/>
          <p14:tracePt t="39659" x="9505950" y="3524250"/>
          <p14:tracePt t="39676" x="9486900" y="3587750"/>
          <p14:tracePt t="39693" x="9461500" y="3657600"/>
          <p14:tracePt t="39693" x="9455150" y="3683000"/>
          <p14:tracePt t="39715" x="9455150" y="3708400"/>
          <p14:tracePt t="39725" x="9461500" y="3765550"/>
          <p14:tracePt t="39725" x="9474200" y="3797300"/>
          <p14:tracePt t="39746" x="9486900" y="3835400"/>
          <p14:tracePt t="39759" x="9550400" y="3917950"/>
          <p14:tracePt t="39759" x="9575800" y="3943350"/>
          <p14:tracePt t="39783" x="9607550" y="3975100"/>
          <p14:tracePt t="39792" x="9677400" y="4019550"/>
          <p14:tracePt t="39809" x="9791700" y="4076700"/>
          <p14:tracePt t="39826" x="9925050" y="4121150"/>
          <p14:tracePt t="39843" x="10102850" y="4178300"/>
          <p14:tracePt t="39859" x="10350500" y="4235450"/>
          <p14:tracePt t="39878" x="10496550" y="4235450"/>
          <p14:tracePt t="39893" x="10642600" y="4191000"/>
          <p14:tracePt t="39909" x="10775950" y="4140200"/>
          <p14:tracePt t="39926" x="10909300" y="4089400"/>
          <p14:tracePt t="39942" x="11023600" y="4044950"/>
          <p14:tracePt t="39942" x="11068050" y="4019550"/>
          <p14:tracePt t="39963" x="11112500" y="3994150"/>
          <p14:tracePt t="39963" x="11144250" y="3975100"/>
          <p14:tracePt t="39982" x="11188700" y="3937000"/>
          <p14:tracePt t="39998" x="11214100" y="3898900"/>
          <p14:tracePt t="40010" x="11220450" y="3867150"/>
          <p14:tracePt t="40029" x="11239500" y="3835400"/>
          <p14:tracePt t="40044" x="11252200" y="3803650"/>
          <p14:tracePt t="40061" x="11271250" y="3752850"/>
          <p14:tracePt t="40079" x="11277600" y="3708400"/>
          <p14:tracePt t="40094" x="11277600" y="3676650"/>
          <p14:tracePt t="40110" x="11277600" y="3632200"/>
          <p14:tracePt t="40127" x="11277600" y="3587750"/>
          <p14:tracePt t="40142" x="11277600" y="3536950"/>
          <p14:tracePt t="40160" x="11264900" y="3492500"/>
          <p14:tracePt t="40176" x="11239500" y="3454400"/>
          <p14:tracePt t="40193" x="11195050" y="3390900"/>
          <p14:tracePt t="40212" x="11156950" y="3352800"/>
          <p14:tracePt t="40227" x="11118850" y="3308350"/>
          <p14:tracePt t="40245" x="11080750" y="3257550"/>
          <p14:tracePt t="40245" x="11061700" y="3238500"/>
          <p14:tracePt t="40267" x="11042650" y="3219450"/>
          <p14:tracePt t="40275" x="11004550" y="3187700"/>
          <p14:tracePt t="40293" x="10960100" y="3155950"/>
          <p14:tracePt t="40309" x="10877550" y="3092450"/>
          <p14:tracePt t="40327" x="10801350" y="3048000"/>
          <p14:tracePt t="40342" x="10737850" y="3009900"/>
          <p14:tracePt t="40359" x="10687050" y="2965450"/>
          <p14:tracePt t="40378" x="10617200" y="2933700"/>
          <p14:tracePt t="40400" x="10579100" y="2921000"/>
          <p14:tracePt t="40400" x="10560050" y="2914650"/>
          <p14:tracePt t="40420" x="10547350" y="2908300"/>
          <p14:tracePt t="40429" x="10509250" y="2901950"/>
          <p14:tracePt t="40444" x="10490200" y="2889250"/>
          <p14:tracePt t="40444" x="10477500" y="2882900"/>
          <p14:tracePt t="40467" x="10464800" y="2876550"/>
          <p14:tracePt t="40476" x="10445750" y="2870200"/>
          <p14:tracePt t="40495" x="10420350" y="2870200"/>
          <p14:tracePt t="40511" x="10375900" y="2870200"/>
          <p14:tracePt t="40528" x="10363200" y="2870200"/>
          <p14:tracePt t="40548" x="10325100" y="2870200"/>
          <p14:tracePt t="40562" x="10293350" y="2870200"/>
          <p14:tracePt t="40578" x="10255250" y="2876550"/>
          <p14:tracePt t="40593" x="10217150" y="2876550"/>
          <p14:tracePt t="40609" x="10185400" y="2882900"/>
          <p14:tracePt t="40626" x="10140950" y="2895600"/>
          <p14:tracePt t="40645" x="10109200" y="2901950"/>
          <p14:tracePt t="40659" x="10077450" y="2914650"/>
          <p14:tracePt t="40676" x="10026650" y="2927350"/>
          <p14:tracePt t="40695" x="9982200" y="2933700"/>
          <p14:tracePt t="40695" x="9969500" y="2933700"/>
          <p14:tracePt t="40715" x="9950450" y="2940050"/>
          <p14:tracePt t="40727" x="9925050" y="2952750"/>
          <p14:tracePt t="40727" x="9925050" y="2959100"/>
          <p14:tracePt t="40746" x="9918700" y="2965450"/>
          <p14:tracePt t="40762" x="9893300" y="2978150"/>
          <p14:tracePt t="40778" x="9886950" y="2984500"/>
          <p14:tracePt t="40792" x="9867900" y="2997200"/>
          <p14:tracePt t="40809" x="9855200" y="3009900"/>
          <p14:tracePt t="40826" x="9842500" y="3035300"/>
          <p14:tracePt t="40842" x="9817100" y="3067050"/>
          <p14:tracePt t="40859" x="9747250" y="3130550"/>
          <p14:tracePt t="40878" x="9709150" y="3181350"/>
          <p14:tracePt t="40895" x="9683750" y="3219450"/>
          <p14:tracePt t="40909" x="9683750" y="3257550"/>
          <p14:tracePt t="40926" x="9677400" y="3302000"/>
          <p14:tracePt t="40942" x="9671050" y="3371850"/>
          <p14:tracePt t="40942" x="9671050" y="3409950"/>
          <p14:tracePt t="40965" x="9671050" y="3498850"/>
          <p14:tracePt t="40980" x="9677400" y="3575050"/>
          <p14:tracePt t="40994" x="9690100" y="3644900"/>
          <p14:tracePt t="41009" x="9715500" y="3695700"/>
          <p14:tracePt t="41028" x="9759950" y="3765550"/>
          <p14:tracePt t="41042" x="9798050" y="3810000"/>
          <p14:tracePt t="41042" x="9810750" y="3829050"/>
          <p14:tracePt t="41065" x="9829800" y="3848100"/>
          <p14:tracePt t="41077" x="9886950" y="3873500"/>
          <p14:tracePt t="41094" x="9925050" y="3886200"/>
          <p14:tracePt t="41114" x="9963150" y="3892550"/>
          <p14:tracePt t="41126" x="10020300" y="3892550"/>
          <p14:tracePt t="41142" x="10109200" y="3892550"/>
          <p14:tracePt t="41159" x="10204450" y="3886200"/>
          <p14:tracePt t="41176" x="10312400" y="3867150"/>
          <p14:tracePt t="41176" x="10369550" y="3860800"/>
          <p14:tracePt t="41200" x="10502900" y="3816350"/>
          <p14:tracePt t="41215" x="10642600" y="3797300"/>
          <p14:tracePt t="41229" x="10775950" y="3752850"/>
          <p14:tracePt t="41246" x="10864850" y="3721100"/>
          <p14:tracePt t="41263" x="10966450" y="3676650"/>
          <p14:tracePt t="41281" x="10979150" y="3670300"/>
          <p14:tracePt t="41296" x="11023600" y="3638550"/>
          <p14:tracePt t="41309" x="11087100" y="3562350"/>
          <p14:tracePt t="41327" x="11131550" y="3498850"/>
          <p14:tracePt t="41346" x="11169650" y="3441700"/>
          <p14:tracePt t="41361" x="11195050" y="3378200"/>
          <p14:tracePt t="41377" x="11220450" y="3321050"/>
          <p14:tracePt t="41392" x="11233150" y="3251200"/>
          <p14:tracePt t="41409" x="11239500" y="3136900"/>
          <p14:tracePt t="41428" x="11207750" y="3048000"/>
          <p14:tracePt t="41445" x="11163300" y="2984500"/>
          <p14:tracePt t="41462" x="11093450" y="2914650"/>
          <p14:tracePt t="41478" x="11017250" y="2863850"/>
          <p14:tracePt t="41478" x="10972800" y="2838450"/>
          <p14:tracePt t="41499" x="10928350" y="2813050"/>
          <p14:tracePt t="41510" x="10801350" y="2774950"/>
          <p14:tracePt t="41510" x="10750550" y="2768600"/>
          <p14:tracePt t="41530" x="10617200" y="2749550"/>
          <p14:tracePt t="41545" x="10521950" y="2749550"/>
          <p14:tracePt t="41565" x="10414000" y="2774950"/>
          <p14:tracePt t="41577" x="10267950" y="2825750"/>
          <p14:tracePt t="41593" x="10153650" y="2876550"/>
          <p14:tracePt t="41610" x="10052050" y="2921000"/>
          <p14:tracePt t="41626" x="9956800" y="2984500"/>
          <p14:tracePt t="41642" x="9848850" y="3067050"/>
          <p14:tracePt t="41659" x="9817100" y="3124200"/>
          <p14:tracePt t="41680" x="9804400" y="3168650"/>
          <p14:tracePt t="41695" x="9791700" y="3219450"/>
          <p14:tracePt t="41695" x="9785350" y="3244850"/>
          <p14:tracePt t="41716" x="9779000" y="3263900"/>
          <p14:tracePt t="41727" x="9772650" y="3302000"/>
          <p14:tracePt t="41727" x="9772650" y="3321050"/>
          <p14:tracePt t="41746" x="9772650" y="3346450"/>
          <p14:tracePt t="41746" x="9772650" y="3365500"/>
          <p14:tracePt t="41766" x="9772650" y="3409950"/>
          <p14:tracePt t="41778" x="9785350" y="3460750"/>
          <p14:tracePt t="41794" x="9785350" y="3492500"/>
          <p14:tracePt t="41809" x="9798050" y="3530600"/>
          <p14:tracePt t="41826" x="9810750" y="3568700"/>
          <p14:tracePt t="41842" x="9823450" y="3600450"/>
          <p14:tracePt t="41859" x="9842500" y="3657600"/>
          <p14:tracePt t="41878" x="9848850" y="3676650"/>
          <p14:tracePt t="41895" x="9861550" y="3689350"/>
          <p14:tracePt t="41911" x="9867900" y="3708400"/>
          <p14:tracePt t="41928" x="9880600" y="3721100"/>
          <p14:tracePt t="41943" x="9886950" y="3727450"/>
          <p14:tracePt t="41962" x="9886950" y="3733800"/>
          <p14:tracePt t="41978" x="9886950" y="3740150"/>
          <p14:tracePt t="41996" x="9893300" y="3740150"/>
          <p14:tracePt t="42010" x="9899650" y="3746500"/>
          <p14:tracePt t="42038" x="9899650" y="3752850"/>
          <p14:tracePt t="42049" x="9899650" y="3759200"/>
          <p14:tracePt t="42060" x="9906000" y="3765550"/>
          <p14:tracePt t="42076" x="9912350" y="3771900"/>
          <p14:tracePt t="42093" x="9918700" y="3790950"/>
          <p14:tracePt t="42110" x="9925050" y="3790950"/>
          <p14:tracePt t="42126" x="9931400" y="3790950"/>
          <p14:tracePt t="42202" x="9931400" y="3797300"/>
          <p14:tracePt t="42224" x="0" y="0"/>
        </p14:tracePtLst>
        <p14:tracePtLst>
          <p14:tracePt t="42730" x="9848850" y="3505200"/>
          <p14:tracePt t="43497" x="9848850" y="3498850"/>
          <p14:tracePt t="43513" x="9855200" y="3498850"/>
          <p14:tracePt t="43520" x="9855200" y="3492500"/>
          <p14:tracePt t="43529" x="9855200" y="3486150"/>
          <p14:tracePt t="43545" x="9848850" y="3473450"/>
          <p14:tracePt t="43562" x="9817100" y="3460750"/>
          <p14:tracePt t="43577" x="9779000" y="3448050"/>
          <p14:tracePt t="43592" x="9747250" y="3441700"/>
          <p14:tracePt t="43609" x="9709150" y="3441700"/>
          <p14:tracePt t="43626" x="9671050" y="3448050"/>
          <p14:tracePt t="43642" x="9632950" y="3460750"/>
          <p14:tracePt t="43659" x="9594850" y="3498850"/>
          <p14:tracePt t="43676" x="9569450" y="3536950"/>
          <p14:tracePt t="43692" x="9556750" y="3562350"/>
          <p14:tracePt t="43711" x="9550400" y="3587750"/>
          <p14:tracePt t="43727" x="9550400" y="3619500"/>
          <p14:tracePt t="43744" x="9544050" y="3657600"/>
          <p14:tracePt t="43744" x="9544050" y="3670300"/>
          <p14:tracePt t="43761" x="9544050" y="3689350"/>
          <p14:tracePt t="43776" x="9544050" y="3759200"/>
          <p14:tracePt t="43794" x="9544050" y="3810000"/>
          <p14:tracePt t="43809" x="9550400" y="3841750"/>
          <p14:tracePt t="43826" x="9563100" y="3879850"/>
          <p14:tracePt t="43842" x="9575800" y="3911600"/>
          <p14:tracePt t="43859" x="9588500" y="3949700"/>
          <p14:tracePt t="43859" x="9594850" y="3962400"/>
          <p14:tracePt t="43881" x="9607550" y="4000500"/>
          <p14:tracePt t="43894" x="9613900" y="4032250"/>
          <p14:tracePt t="43910" x="9626600" y="4070350"/>
          <p14:tracePt t="43927" x="9639300" y="4102100"/>
          <p14:tracePt t="43942" x="9652000" y="4133850"/>
          <p14:tracePt t="43942" x="9658350" y="4140200"/>
          <p14:tracePt t="43965" x="9664700" y="4152900"/>
          <p14:tracePt t="43977" x="9671050" y="4165600"/>
          <p14:tracePt t="43993" x="9683750" y="4184650"/>
          <p14:tracePt t="44009" x="9696450" y="4191000"/>
          <p14:tracePt t="44030" x="9709150" y="4203700"/>
          <p14:tracePt t="44045" x="9715500" y="4203700"/>
          <p14:tracePt t="44045" x="9721850" y="4203700"/>
          <p14:tracePt t="44068" x="9734550" y="4203700"/>
          <p14:tracePt t="44083" x="9740900" y="4203700"/>
          <p14:tracePt t="44092" x="9766300" y="4178300"/>
          <p14:tracePt t="44109" x="9823450" y="4133850"/>
          <p14:tracePt t="44126" x="9848850" y="4102100"/>
          <p14:tracePt t="44144" x="9861550" y="4070350"/>
          <p14:tracePt t="44144" x="9867900" y="4057650"/>
          <p14:tracePt t="44168" x="9874250" y="4038600"/>
          <p14:tracePt t="44177" x="9880600" y="4019550"/>
          <p14:tracePt t="44177" x="9880600" y="4013200"/>
          <p14:tracePt t="44199" x="9880600" y="4006850"/>
          <p14:tracePt t="44208" x="9880600" y="4000500"/>
          <p14:tracePt t="44227" x="9880600" y="3987800"/>
          <p14:tracePt t="44249" x="9874250" y="3968750"/>
          <p14:tracePt t="44327" x="9874250" y="3949700"/>
          <p14:tracePt t="44336" x="9867900" y="3911600"/>
          <p14:tracePt t="44336" x="0" y="0"/>
        </p14:tracePtLst>
        <p14:tracePtLst>
          <p14:tracePt t="44630" x="9842500" y="2806700"/>
          <p14:tracePt t="44866" x="9842500" y="2800350"/>
          <p14:tracePt t="44872" x="9836150" y="2800350"/>
          <p14:tracePt t="44879" x="9829800" y="2794000"/>
          <p14:tracePt t="44896" x="9823450" y="2787650"/>
          <p14:tracePt t="44910" x="9817100" y="2787650"/>
          <p14:tracePt t="44926" x="9798050" y="2781300"/>
          <p14:tracePt t="44942" x="9779000" y="2768600"/>
          <p14:tracePt t="44960" x="9766300" y="2762250"/>
          <p14:tracePt t="44975" x="9715500" y="2768600"/>
          <p14:tracePt t="44996" x="9696450" y="2774950"/>
          <p14:tracePt t="44996" x="9652000" y="2806700"/>
          <p14:tracePt t="45016" x="9620250" y="2825750"/>
          <p14:tracePt t="45026" x="9575800" y="2870200"/>
          <p14:tracePt t="45042" x="9531350" y="2914650"/>
          <p14:tracePt t="45062" x="9505950" y="2959100"/>
          <p14:tracePt t="45076" x="9493250" y="3009900"/>
          <p14:tracePt t="45096" x="9493250" y="3022600"/>
          <p14:tracePt t="45109" x="9493250" y="3048000"/>
          <p14:tracePt t="45128" x="9518650" y="3048000"/>
          <p14:tracePt t="45265" x="9544050" y="3048000"/>
          <p14:tracePt t="45274" x="9563100" y="3041650"/>
          <p14:tracePt t="45281" x="9582150" y="3035300"/>
          <p14:tracePt t="45294" x="9632950" y="3016250"/>
          <p14:tracePt t="45308" x="9664700" y="2997200"/>
          <p14:tracePt t="45325" x="9671050" y="2984500"/>
          <p14:tracePt t="45343" x="9671050" y="2978150"/>
          <p14:tracePt t="45383" x="9671050" y="2971800"/>
          <p14:tracePt t="45398" x="9671050" y="2965450"/>
          <p14:tracePt t="45404" x="9677400" y="2959100"/>
          <p14:tracePt t="45412" x="9677400" y="2952750"/>
          <p14:tracePt t="45425" x="9677400" y="2940050"/>
          <p14:tracePt t="45442" x="9683750" y="2927350"/>
          <p14:tracePt t="45464" x="9690100" y="2921000"/>
          <p14:tracePt t="45476" x="9690100" y="2908300"/>
          <p14:tracePt t="45500" x="9696450" y="2901950"/>
          <p14:tracePt t="45512" x="9696450" y="2895600"/>
          <p14:tracePt t="45525" x="9696450" y="2889250"/>
          <p14:tracePt t="45545" x="9696450" y="2882900"/>
          <p14:tracePt t="45545" x="9696450" y="2876550"/>
          <p14:tracePt t="45563" x="9696450" y="2870200"/>
          <p14:tracePt t="45581" x="9696450" y="2863850"/>
          <p14:tracePt t="45593" x="9696450" y="2844800"/>
          <p14:tracePt t="45626" x="9696450" y="2838450"/>
          <p14:tracePt t="45638" x="0" y="0"/>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Outline </a:t>
            </a:r>
          </a:p>
        </p:txBody>
      </p:sp>
      <p:sp>
        <p:nvSpPr>
          <p:cNvPr id="3" name="Content Placeholder 2"/>
          <p:cNvSpPr>
            <a:spLocks noGrp="1"/>
          </p:cNvSpPr>
          <p:nvPr>
            <p:ph idx="1"/>
          </p:nvPr>
        </p:nvSpPr>
        <p:spPr>
          <a:xfrm>
            <a:off x="46569" y="692151"/>
            <a:ext cx="11522040" cy="4878259"/>
          </a:xfrm>
        </p:spPr>
        <p:txBody>
          <a:bodyPr>
            <a:spAutoFit/>
          </a:bodyPr>
          <a:lstStyle/>
          <a:p>
            <a:r>
              <a:rPr lang="en-GB" sz="2200" dirty="0"/>
              <a:t>RRAM-based CIM</a:t>
            </a:r>
          </a:p>
          <a:p>
            <a:pPr lvl="1">
              <a:spcAft>
                <a:spcPts val="600"/>
              </a:spcAft>
            </a:pPr>
            <a:r>
              <a:rPr lang="en-GB" sz="2200" dirty="0"/>
              <a:t>Concept, Challenges</a:t>
            </a:r>
          </a:p>
          <a:p>
            <a:r>
              <a:rPr lang="en-GB" sz="2200" dirty="0"/>
              <a:t>Boolean Binary Logic (BBL) in CIM</a:t>
            </a:r>
          </a:p>
          <a:p>
            <a:pPr lvl="1">
              <a:spcAft>
                <a:spcPts val="600"/>
              </a:spcAft>
            </a:pPr>
            <a:r>
              <a:rPr lang="en-GB" sz="2200" dirty="0"/>
              <a:t>Prior Works</a:t>
            </a:r>
            <a:endParaRPr lang="en-GB" sz="1800" dirty="0"/>
          </a:p>
          <a:p>
            <a:r>
              <a:rPr lang="en-GB" sz="2200" dirty="0"/>
              <a:t>Referencing-in-array scheme</a:t>
            </a:r>
          </a:p>
          <a:p>
            <a:pPr lvl="1">
              <a:spcAft>
                <a:spcPts val="600"/>
              </a:spcAft>
            </a:pPr>
            <a:r>
              <a:rPr lang="en-GB" sz="2200" dirty="0"/>
              <a:t>Overview, Concept, Two-operand logic, Multi-operand logic</a:t>
            </a:r>
            <a:endParaRPr lang="en-GB" sz="1800" dirty="0"/>
          </a:p>
          <a:p>
            <a:r>
              <a:rPr lang="en-GB" sz="2200" dirty="0"/>
              <a:t>Design for Reliability</a:t>
            </a:r>
          </a:p>
          <a:p>
            <a:pPr lvl="1"/>
            <a:r>
              <a:rPr lang="en-US" altLang="zh-CN" sz="2200" dirty="0"/>
              <a:t>Concept, Two design implementations</a:t>
            </a:r>
            <a:endParaRPr lang="en-US" altLang="zh-CN" sz="1800" dirty="0"/>
          </a:p>
          <a:p>
            <a:pPr>
              <a:spcAft>
                <a:spcPts val="600"/>
              </a:spcAft>
            </a:pPr>
            <a:r>
              <a:rPr lang="en-US" sz="2200" dirty="0"/>
              <a:t>Simulation Results</a:t>
            </a:r>
          </a:p>
          <a:p>
            <a:pPr lvl="1">
              <a:spcAft>
                <a:spcPts val="600"/>
              </a:spcAft>
            </a:pPr>
            <a:r>
              <a:rPr lang="en-US" altLang="zh-CN" sz="2200" dirty="0"/>
              <a:t>Setup, Multi-operand validation, Impact of RC, Comparison, Overheads</a:t>
            </a:r>
            <a:endParaRPr lang="en-US" altLang="zh-CN" sz="1800" dirty="0"/>
          </a:p>
          <a:p>
            <a:r>
              <a:rPr lang="en-GB" sz="2200" dirty="0"/>
              <a:t>Conclusion</a:t>
            </a:r>
          </a:p>
        </p:txBody>
      </p:sp>
      <p:sp>
        <p:nvSpPr>
          <p:cNvPr id="4" name="Slide Number Placeholder 3"/>
          <p:cNvSpPr>
            <a:spLocks noGrp="1"/>
          </p:cNvSpPr>
          <p:nvPr>
            <p:ph type="sldNum" sz="quarter" idx="11"/>
          </p:nvPr>
        </p:nvSpPr>
        <p:spPr/>
        <p:txBody>
          <a:bodyPr/>
          <a:lstStyle/>
          <a:p>
            <a:pPr>
              <a:defRPr/>
            </a:pPr>
            <a:fld id="{701E13E7-D3E1-487D-AF70-A78C80A30A8E}" type="slidenum">
              <a:rPr lang="en-US" altLang="en-US" smtClean="0"/>
              <a:pPr>
                <a:defRPr/>
              </a:pPr>
              <a:t>4</a:t>
            </a:fld>
            <a:endParaRPr lang="en-US" altLang="en-US" dirty="0"/>
          </a:p>
        </p:txBody>
      </p:sp>
    </p:spTree>
    <p:custDataLst>
      <p:tags r:id="rId1"/>
    </p:custDataLst>
    <p:extLst>
      <p:ext uri="{BB962C8B-B14F-4D97-AF65-F5344CB8AC3E}">
        <p14:creationId xmlns:p14="http://schemas.microsoft.com/office/powerpoint/2010/main" val="35268985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extLst>
    <p:ext uri="{3A86A75C-4F4B-4683-9AE1-C65F6400EC91}">
      <p14:laserTraceLst xmlns:p14="http://schemas.microsoft.com/office/powerpoint/2010/main">
        <p14:tracePtLst>
          <p14:tracePt t="29490" x="9321800" y="3181350"/>
          <p14:tracePt t="29707" x="9315450" y="3181350"/>
          <p14:tracePt t="29768" x="9309100" y="3175000"/>
          <p14:tracePt t="29793" x="9251950" y="3162300"/>
          <p14:tracePt t="29798" x="9175750" y="3155950"/>
          <p14:tracePt t="29810" x="8997950" y="3130550"/>
          <p14:tracePt t="29827" x="8826500" y="3111500"/>
          <p14:tracePt t="29844" x="8686800" y="3111500"/>
          <p14:tracePt t="29860" x="8509000" y="3162300"/>
          <p14:tracePt t="29877" x="8464550" y="3200400"/>
          <p14:tracePt t="29894" x="8426450" y="3238500"/>
          <p14:tracePt t="29894" x="8413750" y="3244850"/>
          <p14:tracePt t="29918" x="8407400" y="3263900"/>
          <p14:tracePt t="29928" x="8401050" y="3302000"/>
          <p14:tracePt t="29928" x="8394700" y="3314700"/>
          <p14:tracePt t="29948" x="8388350" y="3327400"/>
          <p14:tracePt t="29960" x="8382000" y="3359150"/>
          <p14:tracePt t="29980" x="8382000" y="3384550"/>
          <p14:tracePt t="29993" x="8388350" y="3435350"/>
          <p14:tracePt t="30010" x="8401050" y="3479800"/>
          <p14:tracePt t="30029" x="8413750" y="3505200"/>
          <p14:tracePt t="30045" x="8413750" y="3511550"/>
          <p14:tracePt t="30060" x="8420100" y="3511550"/>
          <p14:tracePt t="30077" x="8439150" y="3492500"/>
          <p14:tracePt t="30234" x="8464550" y="3467100"/>
          <p14:tracePt t="30245" x="8496300" y="3435350"/>
          <p14:tracePt t="30249" x="8534400" y="3397250"/>
          <p14:tracePt t="30249" x="8578850" y="3359150"/>
          <p14:tracePt t="30269" x="8623300" y="3314700"/>
          <p14:tracePt t="30279" x="8699500" y="3257550"/>
          <p14:tracePt t="30294" x="8743950" y="3206750"/>
          <p14:tracePt t="30312" x="8769350" y="3175000"/>
          <p14:tracePt t="30328" x="8788400" y="3143250"/>
          <p14:tracePt t="30344" x="8813800" y="3117850"/>
          <p14:tracePt t="30361" x="8851900" y="3086100"/>
          <p14:tracePt t="30377" x="8870950" y="3067050"/>
          <p14:tracePt t="30394" x="8877300" y="3060700"/>
          <p14:tracePt t="30413" x="8890000" y="3054350"/>
          <p14:tracePt t="30429" x="8909050" y="3048000"/>
          <p14:tracePt t="30447" x="8947150" y="3041650"/>
          <p14:tracePt t="30447" x="8966200" y="3041650"/>
          <p14:tracePt t="30467" x="8985250" y="3041650"/>
          <p14:tracePt t="30479" x="9029700" y="3041650"/>
          <p14:tracePt t="30495" x="9144000" y="3041650"/>
          <p14:tracePt t="30517" x="9232900" y="3041650"/>
          <p14:tracePt t="30533" x="9359900" y="3016250"/>
          <p14:tracePt t="30545" x="9525000" y="3003550"/>
          <p14:tracePt t="30561" x="9652000" y="2978150"/>
          <p14:tracePt t="30577" x="9721850" y="2965450"/>
          <p14:tracePt t="30593" x="9747250" y="2959100"/>
          <p14:tracePt t="30610" x="9747250" y="2952750"/>
          <p14:tracePt t="30627" x="0" y="0"/>
        </p14:tracePtLst>
        <p14:tracePtLst>
          <p14:tracePt t="30809" x="8553450" y="4191000"/>
          <p14:tracePt t="31281" x="8559800" y="4191000"/>
          <p14:tracePt t="31358" x="8623300" y="4191000"/>
          <p14:tracePt t="31368" x="8699500" y="4178300"/>
          <p14:tracePt t="31378" x="8864600" y="4140200"/>
          <p14:tracePt t="31394" x="9099550" y="4102100"/>
          <p14:tracePt t="31415" x="9220200" y="4089400"/>
          <p14:tracePt t="31429" x="9283700" y="4083050"/>
          <p14:tracePt t="31447" x="9302750" y="4076700"/>
          <p14:tracePt t="31464" x="9309100" y="4076700"/>
          <p14:tracePt t="31483" x="0" y="0"/>
        </p14:tracePtLst>
        <p14:tracePtLst>
          <p14:tracePt t="31773" x="8413750" y="5340350"/>
          <p14:tracePt t="32347" x="8420100" y="5340350"/>
          <p14:tracePt t="32406" x="8445500" y="5334000"/>
          <p14:tracePt t="32414" x="8489950" y="5321300"/>
          <p14:tracePt t="32430" x="8623300" y="5295900"/>
          <p14:tracePt t="32430" x="8667750" y="5295900"/>
          <p14:tracePt t="32452" x="8699500" y="5295900"/>
          <p14:tracePt t="32462" x="8756650" y="5295900"/>
          <p14:tracePt t="32479" x="8788400" y="5308600"/>
          <p14:tracePt t="32495" x="8801100" y="5308600"/>
          <p14:tracePt t="32510" x="8826500" y="5314950"/>
          <p14:tracePt t="32510" x="8845550" y="5314950"/>
          <p14:tracePt t="32533" x="8896350" y="5314950"/>
          <p14:tracePt t="32547" x="8934450" y="5314950"/>
          <p14:tracePt t="32562" x="8959850" y="5314950"/>
          <p14:tracePt t="32577" x="8978900" y="5308600"/>
          <p14:tracePt t="32593" x="8991600" y="5302250"/>
          <p14:tracePt t="32612" x="8997950" y="5295900"/>
          <p14:tracePt t="32612" x="9017000" y="5289550"/>
          <p14:tracePt t="32633" x="9036050" y="5283200"/>
          <p14:tracePt t="32643" x="9099550" y="5283200"/>
          <p14:tracePt t="32666" x="9124950" y="5283200"/>
          <p14:tracePt t="32680" x="9144000" y="5283200"/>
          <p14:tracePt t="32698" x="9156700" y="5283200"/>
          <p14:tracePt t="32711" x="9169400" y="5283200"/>
          <p14:tracePt t="32711" x="9175750" y="5283200"/>
          <p14:tracePt t="32733" x="9188450" y="5283200"/>
          <p14:tracePt t="32746" x="9220200" y="5283200"/>
          <p14:tracePt t="32765" x="9232900" y="5283200"/>
          <p14:tracePt t="32776" x="9296400" y="5270500"/>
          <p14:tracePt t="32795" x="9321800" y="5264150"/>
          <p14:tracePt t="32813" x="9340850" y="5264150"/>
          <p14:tracePt t="32829" x="9372600" y="5264150"/>
          <p14:tracePt t="32845" x="9398000" y="5264150"/>
          <p14:tracePt t="32845" x="9410700" y="5264150"/>
          <p14:tracePt t="32866" x="9429750" y="5264150"/>
          <p14:tracePt t="32876" x="9461500" y="5264150"/>
          <p14:tracePt t="32876" x="9480550" y="5264150"/>
          <p14:tracePt t="32895" x="9525000" y="5264150"/>
          <p14:tracePt t="32914" x="9556750" y="5264150"/>
          <p14:tracePt t="32928" x="9569450" y="5264150"/>
          <p14:tracePt t="32943" x="9582150" y="5264150"/>
          <p14:tracePt t="32960" x="9588500" y="5264150"/>
          <p14:tracePt t="32976" x="9601200" y="5264150"/>
          <p14:tracePt t="32996" x="9613900" y="5264150"/>
          <p14:tracePt t="33016" x="9626600" y="5264150"/>
          <p14:tracePt t="33030" x="9658350" y="5264150"/>
          <p14:tracePt t="33044" x="9696450" y="5264150"/>
          <p14:tracePt t="33062" x="9721850" y="5264150"/>
          <p14:tracePt t="33078" x="9728200" y="5264150"/>
          <p14:tracePt t="33093" x="9734550" y="5264150"/>
          <p14:tracePt t="33142" x="9740900" y="5264150"/>
          <p14:tracePt t="33151" x="9747250" y="5264150"/>
          <p14:tracePt t="33166" x="9753600" y="5264150"/>
          <p14:tracePt t="33181" x="9759950" y="5264150"/>
          <p14:tracePt t="33276" x="9779000" y="5264150"/>
          <p14:tracePt t="33312" x="9791700" y="5264150"/>
          <p14:tracePt t="33330" x="9798050" y="5264150"/>
          <p14:tracePt t="33338" x="9798050" y="5257800"/>
          <p14:tracePt t="33345" x="9804400" y="5257800"/>
          <p14:tracePt t="33360" x="9810750" y="5257800"/>
          <p14:tracePt t="33406" x="0" y="0"/>
        </p14:tracePtLst>
        <p14:tracePtLst>
          <p14:tracePt t="36778" x="9017000" y="4368800"/>
          <p14:tracePt t="37501" x="8991600" y="4362450"/>
          <p14:tracePt t="37506" x="8972550" y="4349750"/>
          <p14:tracePt t="37512" x="8928100" y="4337050"/>
          <p14:tracePt t="37530" x="8877300" y="4318000"/>
          <p14:tracePt t="37545" x="8807450" y="4305300"/>
          <p14:tracePt t="37560" x="8743950" y="4286250"/>
          <p14:tracePt t="37579" x="8705850" y="4273550"/>
          <p14:tracePt t="37592" x="8667750" y="4273550"/>
          <p14:tracePt t="37609" x="8616950" y="4279900"/>
          <p14:tracePt t="37629" x="8585200" y="4311650"/>
          <p14:tracePt t="37644" x="8547100" y="4343400"/>
          <p14:tracePt t="37659" x="8515350" y="4394200"/>
          <p14:tracePt t="37679" x="8477250" y="4445000"/>
          <p14:tracePt t="37694" x="8464550" y="4495800"/>
          <p14:tracePt t="37694" x="8464550" y="4508500"/>
          <p14:tracePt t="37711" x="8464550" y="4552950"/>
          <p14:tracePt t="37729" x="8470900" y="4591050"/>
          <p14:tracePt t="37743" x="8489950" y="4635500"/>
          <p14:tracePt t="37763" x="8540750" y="4692650"/>
          <p14:tracePt t="37776" x="8623300" y="4737100"/>
          <p14:tracePt t="37793" x="8737600" y="4762500"/>
          <p14:tracePt t="37809" x="8883650" y="4756150"/>
          <p14:tracePt t="37826" x="9105900" y="4673600"/>
          <p14:tracePt t="37843" x="9213850" y="4610100"/>
          <p14:tracePt t="37859" x="9258300" y="4552950"/>
          <p14:tracePt t="37876" x="9271000" y="4514850"/>
          <p14:tracePt t="37894" x="9271000" y="4438650"/>
          <p14:tracePt t="37911" x="9258300" y="4311650"/>
          <p14:tracePt t="37930" x="9226550" y="4229100"/>
          <p14:tracePt t="37949" x="9220200" y="4197350"/>
          <p14:tracePt t="37960" x="9163050" y="4076700"/>
          <p14:tracePt t="37977" x="9112250" y="4019550"/>
          <p14:tracePt t="37994" x="9055100" y="3962400"/>
          <p14:tracePt t="38010" x="8966200" y="3911600"/>
          <p14:tracePt t="38010" x="8921750" y="3886200"/>
          <p14:tracePt t="38032" x="8832850" y="3873500"/>
          <p14:tracePt t="38047" x="8788400" y="3860800"/>
          <p14:tracePt t="38060" x="8693150" y="3848100"/>
          <p14:tracePt t="38079" x="8623300" y="3848100"/>
          <p14:tracePt t="38094" x="8547100" y="3886200"/>
          <p14:tracePt t="38110" x="8496300" y="3956050"/>
          <p14:tracePt t="38127" x="8451850" y="4038600"/>
          <p14:tracePt t="38145" x="8401050" y="4133850"/>
          <p14:tracePt t="38145" x="8388350" y="4159250"/>
          <p14:tracePt t="38166" x="8375650" y="4203700"/>
          <p14:tracePt t="38181" x="8375650" y="4235450"/>
          <p14:tracePt t="38181" x="8382000" y="4254500"/>
          <p14:tracePt t="38201" x="8388350" y="4267200"/>
          <p14:tracePt t="38212" x="8407400" y="4305300"/>
          <p14:tracePt t="38230" x="8432800" y="4337050"/>
          <p14:tracePt t="38245" x="8451850" y="4343400"/>
          <p14:tracePt t="38261" x="8502650" y="4343400"/>
          <p14:tracePt t="38280" x="8534400" y="4318000"/>
          <p14:tracePt t="38294" x="8559800" y="4292600"/>
          <p14:tracePt t="38311" x="8572500" y="4260850"/>
          <p14:tracePt t="38327" x="8578850" y="4241800"/>
          <p14:tracePt t="38344" x="8578850" y="4222750"/>
          <p14:tracePt t="38361" x="8559800" y="4184650"/>
          <p14:tracePt t="38377" x="8540750" y="4159250"/>
          <p14:tracePt t="38393" x="8528050" y="4146550"/>
          <p14:tracePt t="38393" x="8521700" y="4146550"/>
          <p14:tracePt t="38415" x="8496300" y="4140200"/>
          <p14:tracePt t="38415" x="8477250" y="4133850"/>
          <p14:tracePt t="38435" x="8458200" y="4133850"/>
          <p14:tracePt t="38449" x="8413750" y="4140200"/>
          <p14:tracePt t="38462" x="8350250" y="4171950"/>
          <p14:tracePt t="38477" x="8286750" y="4222750"/>
          <p14:tracePt t="38477" x="8261350" y="4254500"/>
          <p14:tracePt t="38496" x="8242300" y="4305300"/>
          <p14:tracePt t="38515" x="8235950" y="4337050"/>
          <p14:tracePt t="38533" x="8229600" y="4368800"/>
          <p14:tracePt t="38547" x="8216900" y="4400550"/>
          <p14:tracePt t="38560" x="8216900" y="4438650"/>
          <p14:tracePt t="38579" x="8210550" y="4470400"/>
          <p14:tracePt t="38594" x="8210550" y="4514850"/>
          <p14:tracePt t="38612" x="8210550" y="4527550"/>
          <p14:tracePt t="38634" x="8210550" y="4533900"/>
          <p14:tracePt t="38643" x="0" y="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RRAM-based CIM: </a:t>
            </a:r>
            <a:r>
              <a:rPr lang="en-US" altLang="zh-CN" b="0" dirty="0"/>
              <a:t>Concept</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5</a:t>
            </a:fld>
            <a:endParaRPr lang="en-US" altLang="en-US" dirty="0"/>
          </a:p>
        </p:txBody>
      </p:sp>
      <p:sp>
        <p:nvSpPr>
          <p:cNvPr id="9" name="TextBox 8">
            <a:extLst>
              <a:ext uri="{FF2B5EF4-FFF2-40B4-BE49-F238E27FC236}">
                <a16:creationId xmlns:a16="http://schemas.microsoft.com/office/drawing/2014/main" id="{8F2164B0-FA30-2F40-AADB-0DD91424264A}"/>
              </a:ext>
            </a:extLst>
          </p:cNvPr>
          <p:cNvSpPr txBox="1"/>
          <p:nvPr/>
        </p:nvSpPr>
        <p:spPr>
          <a:xfrm>
            <a:off x="2148265" y="668299"/>
            <a:ext cx="3960440" cy="338554"/>
          </a:xfrm>
          <a:prstGeom prst="rect">
            <a:avLst/>
          </a:prstGeom>
          <a:solidFill>
            <a:schemeClr val="bg1"/>
          </a:solidFill>
        </p:spPr>
        <p:txBody>
          <a:bodyPr wrap="square" rtlCol="0">
            <a:spAutoFit/>
          </a:bodyPr>
          <a:lstStyle/>
          <a:p>
            <a:pPr algn="ctr"/>
            <a:r>
              <a:rPr lang="en-US" sz="1600" b="1" dirty="0"/>
              <a:t>Computation in Memory (CIM)</a:t>
            </a:r>
          </a:p>
        </p:txBody>
      </p:sp>
      <p:sp>
        <p:nvSpPr>
          <p:cNvPr id="3" name="内容占位符 2"/>
          <p:cNvSpPr>
            <a:spLocks noGrp="1"/>
          </p:cNvSpPr>
          <p:nvPr>
            <p:ph idx="1"/>
          </p:nvPr>
        </p:nvSpPr>
        <p:spPr>
          <a:xfrm>
            <a:off x="144746" y="4509120"/>
            <a:ext cx="3688307" cy="1138773"/>
          </a:xfrm>
        </p:spPr>
        <p:txBody>
          <a:bodyPr wrap="square">
            <a:spAutoFit/>
          </a:bodyPr>
          <a:lstStyle/>
          <a:p>
            <a:pPr marL="0" indent="0">
              <a:buNone/>
            </a:pPr>
            <a:r>
              <a:rPr lang="en-US" altLang="zh-CN" sz="2000" dirty="0">
                <a:solidFill>
                  <a:schemeClr val="tx1"/>
                </a:solidFill>
              </a:rPr>
              <a:t>CIM</a:t>
            </a:r>
          </a:p>
          <a:p>
            <a:pPr marL="400050" lvl="1" indent="0">
              <a:buNone/>
            </a:pPr>
            <a:r>
              <a:rPr lang="en-GB" b="1" dirty="0">
                <a:solidFill>
                  <a:srgbClr val="0066FF"/>
                </a:solidFill>
              </a:rPr>
              <a:t>→</a:t>
            </a:r>
            <a:r>
              <a:rPr lang="en-GB" dirty="0"/>
              <a:t> </a:t>
            </a:r>
            <a:r>
              <a:rPr lang="en-US" dirty="0">
                <a:solidFill>
                  <a:srgbClr val="0066FF"/>
                </a:solidFill>
              </a:rPr>
              <a:t>No data movement</a:t>
            </a:r>
          </a:p>
          <a:p>
            <a:pPr marL="400050" lvl="1" indent="0">
              <a:buNone/>
            </a:pPr>
            <a:r>
              <a:rPr lang="en-GB" b="1" dirty="0">
                <a:solidFill>
                  <a:srgbClr val="0066FF"/>
                </a:solidFill>
              </a:rPr>
              <a:t>→</a:t>
            </a:r>
            <a:r>
              <a:rPr lang="en-GB" dirty="0"/>
              <a:t> </a:t>
            </a:r>
            <a:r>
              <a:rPr lang="en-US" dirty="0">
                <a:solidFill>
                  <a:srgbClr val="0066FF"/>
                </a:solidFill>
              </a:rPr>
              <a:t>Massive parallelism</a:t>
            </a:r>
          </a:p>
        </p:txBody>
      </p:sp>
      <p:sp>
        <p:nvSpPr>
          <p:cNvPr id="14" name="TextBox 13">
            <a:extLst>
              <a:ext uri="{FF2B5EF4-FFF2-40B4-BE49-F238E27FC236}">
                <a16:creationId xmlns:a16="http://schemas.microsoft.com/office/drawing/2014/main" id="{4EC7FDEF-73BA-7E40-811A-D71FBE816811}"/>
              </a:ext>
            </a:extLst>
          </p:cNvPr>
          <p:cNvSpPr txBox="1"/>
          <p:nvPr/>
        </p:nvSpPr>
        <p:spPr>
          <a:xfrm>
            <a:off x="6774968" y="668299"/>
            <a:ext cx="3137455" cy="338554"/>
          </a:xfrm>
          <a:prstGeom prst="rect">
            <a:avLst/>
          </a:prstGeom>
          <a:solidFill>
            <a:schemeClr val="bg1"/>
          </a:solidFill>
        </p:spPr>
        <p:txBody>
          <a:bodyPr wrap="square" rtlCol="0">
            <a:spAutoFit/>
          </a:bodyPr>
          <a:lstStyle/>
          <a:p>
            <a:pPr algn="ctr"/>
            <a:r>
              <a:rPr lang="en-US" sz="1600" b="1" dirty="0"/>
              <a:t>Typical 1T1R RRAM Bitcell</a:t>
            </a:r>
          </a:p>
        </p:txBody>
      </p:sp>
      <p:sp>
        <p:nvSpPr>
          <p:cNvPr id="27" name="内容占位符 2">
            <a:extLst>
              <a:ext uri="{FF2B5EF4-FFF2-40B4-BE49-F238E27FC236}">
                <a16:creationId xmlns:a16="http://schemas.microsoft.com/office/drawing/2014/main" id="{57D335BC-326C-9042-8E40-5B0369B50891}"/>
              </a:ext>
            </a:extLst>
          </p:cNvPr>
          <p:cNvSpPr txBox="1">
            <a:spLocks/>
          </p:cNvSpPr>
          <p:nvPr/>
        </p:nvSpPr>
        <p:spPr bwMode="auto">
          <a:xfrm>
            <a:off x="8112224" y="4509120"/>
            <a:ext cx="4079776"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sz="2000" kern="0" dirty="0">
                <a:solidFill>
                  <a:schemeClr val="tx1"/>
                </a:solidFill>
              </a:rPr>
              <a:t>Data maps to RRAMs</a:t>
            </a:r>
            <a:endParaRPr lang="en-GB" sz="2000" b="1" kern="0" dirty="0">
              <a:solidFill>
                <a:srgbClr val="0066FF"/>
              </a:solidFill>
            </a:endParaRPr>
          </a:p>
          <a:p>
            <a:pPr marL="400050" lvl="1" indent="0">
              <a:buNone/>
            </a:pPr>
            <a:r>
              <a:rPr lang="en-GB" b="1" kern="0" dirty="0">
                <a:solidFill>
                  <a:srgbClr val="0066FF"/>
                </a:solidFill>
              </a:rPr>
              <a:t>→</a:t>
            </a:r>
            <a:r>
              <a:rPr lang="en-GB" kern="0" dirty="0"/>
              <a:t> </a:t>
            </a:r>
            <a:r>
              <a:rPr lang="en-US" kern="0" dirty="0">
                <a:solidFill>
                  <a:srgbClr val="0066FF"/>
                </a:solidFill>
              </a:rPr>
              <a:t>0 </a:t>
            </a:r>
            <a:r>
              <a:rPr lang="en-US" kern="0" dirty="0">
                <a:solidFill>
                  <a:srgbClr val="0066FF"/>
                </a:solidFill>
                <a:sym typeface="Wingdings" pitchFamily="2" charset="2"/>
              </a:rPr>
              <a:t>as Low Conductance State</a:t>
            </a:r>
          </a:p>
          <a:p>
            <a:pPr marL="400050" lvl="1" indent="0">
              <a:buNone/>
            </a:pPr>
            <a:r>
              <a:rPr lang="en-GB" b="1" kern="0" dirty="0">
                <a:solidFill>
                  <a:srgbClr val="0066FF"/>
                </a:solidFill>
              </a:rPr>
              <a:t>→</a:t>
            </a:r>
            <a:r>
              <a:rPr lang="en-GB" kern="0" dirty="0"/>
              <a:t> </a:t>
            </a:r>
            <a:r>
              <a:rPr lang="en-US" kern="0" dirty="0">
                <a:solidFill>
                  <a:srgbClr val="0066FF"/>
                </a:solidFill>
                <a:sym typeface="Wingdings" pitchFamily="2" charset="2"/>
              </a:rPr>
              <a:t>1 as High Conductance State</a:t>
            </a:r>
            <a:endParaRPr lang="en-US" kern="0" dirty="0">
              <a:solidFill>
                <a:srgbClr val="0066FF"/>
              </a:solidFill>
            </a:endParaRPr>
          </a:p>
        </p:txBody>
      </p:sp>
      <p:sp>
        <p:nvSpPr>
          <p:cNvPr id="29" name="内容占位符 2">
            <a:extLst>
              <a:ext uri="{FF2B5EF4-FFF2-40B4-BE49-F238E27FC236}">
                <a16:creationId xmlns:a16="http://schemas.microsoft.com/office/drawing/2014/main" id="{A53FE2C5-E5FC-DE4B-93E1-80886C6E1B04}"/>
              </a:ext>
            </a:extLst>
          </p:cNvPr>
          <p:cNvSpPr txBox="1">
            <a:spLocks/>
          </p:cNvSpPr>
          <p:nvPr/>
        </p:nvSpPr>
        <p:spPr bwMode="auto">
          <a:xfrm>
            <a:off x="4128485" y="4509120"/>
            <a:ext cx="3688307"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altLang="zh-CN" sz="2000" kern="0" dirty="0">
                <a:solidFill>
                  <a:schemeClr val="tx1"/>
                </a:solidFill>
              </a:rPr>
              <a:t>RRAM</a:t>
            </a:r>
          </a:p>
          <a:p>
            <a:pPr marL="400050" lvl="1" indent="0">
              <a:buFont typeface="Times" panose="02020603050405020304" pitchFamily="18" charset="0"/>
              <a:buNone/>
            </a:pPr>
            <a:r>
              <a:rPr lang="en-GB" b="1" kern="0" dirty="0">
                <a:solidFill>
                  <a:srgbClr val="0066FF"/>
                </a:solidFill>
              </a:rPr>
              <a:t>→</a:t>
            </a:r>
            <a:r>
              <a:rPr lang="en-GB" kern="0" dirty="0"/>
              <a:t> </a:t>
            </a:r>
            <a:r>
              <a:rPr lang="en-US" kern="0" dirty="0">
                <a:solidFill>
                  <a:srgbClr val="0066FF"/>
                </a:solidFill>
              </a:rPr>
              <a:t>Non-volatile</a:t>
            </a:r>
          </a:p>
          <a:p>
            <a:pPr marL="400050" lvl="1" indent="0">
              <a:buFont typeface="Times" panose="02020603050405020304" pitchFamily="18" charset="0"/>
              <a:buNone/>
            </a:pPr>
            <a:r>
              <a:rPr lang="en-GB" b="1" kern="0" dirty="0">
                <a:solidFill>
                  <a:srgbClr val="0066FF"/>
                </a:solidFill>
              </a:rPr>
              <a:t>→</a:t>
            </a:r>
            <a:r>
              <a:rPr lang="en-GB" kern="0" dirty="0"/>
              <a:t> </a:t>
            </a:r>
            <a:r>
              <a:rPr lang="en-US" kern="0" dirty="0">
                <a:solidFill>
                  <a:srgbClr val="0066FF"/>
                </a:solidFill>
              </a:rPr>
              <a:t>Scalable (small size)</a:t>
            </a:r>
          </a:p>
          <a:p>
            <a:pPr marL="400050" lvl="1" indent="0">
              <a:buNone/>
            </a:pPr>
            <a:r>
              <a:rPr lang="en-GB" b="1" kern="0" dirty="0">
                <a:solidFill>
                  <a:srgbClr val="0066FF"/>
                </a:solidFill>
              </a:rPr>
              <a:t>→</a:t>
            </a:r>
            <a:r>
              <a:rPr lang="en-GB" kern="0" dirty="0"/>
              <a:t> </a:t>
            </a:r>
            <a:r>
              <a:rPr lang="en-US" kern="0" dirty="0">
                <a:solidFill>
                  <a:srgbClr val="0066FF"/>
                </a:solidFill>
              </a:rPr>
              <a:t>Compatible with CMOS</a:t>
            </a:r>
          </a:p>
        </p:txBody>
      </p:sp>
      <p:sp>
        <p:nvSpPr>
          <p:cNvPr id="30" name="内容占位符 2">
            <a:extLst>
              <a:ext uri="{FF2B5EF4-FFF2-40B4-BE49-F238E27FC236}">
                <a16:creationId xmlns:a16="http://schemas.microsoft.com/office/drawing/2014/main" id="{8365FD78-20F7-3846-A460-4383D18332B0}"/>
              </a:ext>
            </a:extLst>
          </p:cNvPr>
          <p:cNvSpPr txBox="1">
            <a:spLocks/>
          </p:cNvSpPr>
          <p:nvPr/>
        </p:nvSpPr>
        <p:spPr bwMode="auto">
          <a:xfrm>
            <a:off x="1511842" y="6064810"/>
            <a:ext cx="9168315" cy="461665"/>
          </a:xfrm>
          <a:prstGeom prst="rect">
            <a:avLst/>
          </a:prstGeom>
          <a:solidFill>
            <a:srgbClr val="FF0000"/>
          </a:solidFill>
          <a:ln>
            <a:noFill/>
          </a:ln>
          <a:effec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kern="0" dirty="0">
                <a:solidFill>
                  <a:schemeClr val="bg1"/>
                </a:solidFill>
              </a:rPr>
              <a:t>RRAM-based CIM </a:t>
            </a:r>
            <a:r>
              <a:rPr lang="en-GB" b="1" kern="0" dirty="0">
                <a:solidFill>
                  <a:schemeClr val="bg1"/>
                </a:solidFill>
              </a:rPr>
              <a:t>→</a:t>
            </a:r>
            <a:r>
              <a:rPr lang="en-GB" kern="0" dirty="0">
                <a:solidFill>
                  <a:schemeClr val="bg1"/>
                </a:solidFill>
              </a:rPr>
              <a:t> </a:t>
            </a:r>
            <a:r>
              <a:rPr lang="en-US" kern="0" dirty="0">
                <a:solidFill>
                  <a:schemeClr val="bg1"/>
                </a:solidFill>
              </a:rPr>
              <a:t>Massive parallelism with high energy-efficiency</a:t>
            </a:r>
          </a:p>
        </p:txBody>
      </p:sp>
      <p:pic>
        <p:nvPicPr>
          <p:cNvPr id="5" name="Picture 4">
            <a:extLst>
              <a:ext uri="{FF2B5EF4-FFF2-40B4-BE49-F238E27FC236}">
                <a16:creationId xmlns:a16="http://schemas.microsoft.com/office/drawing/2014/main" id="{763D37FD-00AB-3640-95F7-393B01CB28D1}"/>
              </a:ext>
            </a:extLst>
          </p:cNvPr>
          <p:cNvPicPr>
            <a:picLocks noChangeAspect="1"/>
          </p:cNvPicPr>
          <p:nvPr/>
        </p:nvPicPr>
        <p:blipFill>
          <a:blip r:embed="rId4"/>
          <a:stretch>
            <a:fillRect/>
          </a:stretch>
        </p:blipFill>
        <p:spPr>
          <a:xfrm>
            <a:off x="2101577" y="983646"/>
            <a:ext cx="7546700" cy="3248362"/>
          </a:xfrm>
          <a:prstGeom prst="rect">
            <a:avLst/>
          </a:prstGeom>
        </p:spPr>
      </p:pic>
    </p:spTree>
    <p:custDataLst>
      <p:tags r:id="rId1"/>
    </p:custDataLst>
    <p:extLst>
      <p:ext uri="{BB962C8B-B14F-4D97-AF65-F5344CB8AC3E}">
        <p14:creationId xmlns:p14="http://schemas.microsoft.com/office/powerpoint/2010/main" val="26343738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build="p"/>
      <p:bldP spid="14" grpId="0" animBg="1"/>
      <p:bldP spid="27" grpId="0"/>
      <p:bldP spid="29" grpId="0"/>
      <p:bldP spid="30" grpId="0" animBg="1"/>
    </p:bldLst>
  </p:timing>
  <p:extLst>
    <p:ext uri="{3A86A75C-4F4B-4683-9AE1-C65F6400EC91}">
      <p14:laserTraceLst xmlns:p14="http://schemas.microsoft.com/office/powerpoint/2010/main">
        <p14:tracePtLst>
          <p14:tracePt t="4592" x="2419350" y="4368800"/>
          <p14:tracePt t="4909" x="2425700" y="4368800"/>
          <p14:tracePt t="4970" x="2432050" y="4356100"/>
          <p14:tracePt t="4977" x="2432050" y="4349750"/>
          <p14:tracePt t="4986" x="2432050" y="4343400"/>
          <p14:tracePt t="5000" x="2432050" y="4324350"/>
          <p14:tracePt t="5018" x="2425700" y="4279900"/>
          <p14:tracePt t="5034" x="2393950" y="4235450"/>
          <p14:tracePt t="5034" x="2381250" y="4222750"/>
          <p14:tracePt t="5058" x="2343150" y="4197350"/>
          <p14:tracePt t="5069" x="2171700" y="4114800"/>
          <p14:tracePt t="5092" x="2108200" y="4108450"/>
          <p14:tracePt t="5100" x="1943100" y="4102100"/>
          <p14:tracePt t="5117" x="1892300" y="4127500"/>
          <p14:tracePt t="5137" x="1847850" y="4140200"/>
          <p14:tracePt t="5149" x="1828800" y="4152900"/>
          <p14:tracePt t="5166" x="1809750" y="4159250"/>
          <p14:tracePt t="5183" x="1797050" y="4171950"/>
          <p14:tracePt t="5199" x="1771650" y="4191000"/>
          <p14:tracePt t="5217" x="1746250" y="4216400"/>
          <p14:tracePt t="5217" x="1739900" y="4216400"/>
          <p14:tracePt t="5234" x="1733550" y="4235450"/>
          <p14:tracePt t="5252" x="1727200" y="4241800"/>
          <p14:tracePt t="5271" x="1727200" y="4248150"/>
          <p14:tracePt t="5286" x="1727200" y="4273550"/>
          <p14:tracePt t="5286" x="1727200" y="4279900"/>
          <p14:tracePt t="5308" x="1727200" y="4292600"/>
          <p14:tracePt t="5316" x="1739900" y="4324350"/>
          <p14:tracePt t="5341" x="1752600" y="4356100"/>
          <p14:tracePt t="5352" x="1771650" y="4387850"/>
          <p14:tracePt t="5367" x="1797050" y="4419600"/>
          <p14:tracePt t="5384" x="1803400" y="4432300"/>
          <p14:tracePt t="5403" x="1816100" y="4438650"/>
          <p14:tracePt t="5417" x="1822450" y="4445000"/>
          <p14:tracePt t="5417" x="1822450" y="4451350"/>
          <p14:tracePt t="5436" x="1841500" y="4464050"/>
          <p14:tracePt t="5493" x="1860550" y="4464050"/>
          <p14:tracePt t="5497" x="1885950" y="4470400"/>
          <p14:tracePt t="5506" x="1905000" y="4476750"/>
          <p14:tracePt t="5519" x="1955800" y="4489450"/>
          <p14:tracePt t="5535" x="2006600" y="4502150"/>
          <p14:tracePt t="5551" x="2108200" y="4521200"/>
          <p14:tracePt t="5571" x="2152650" y="4533900"/>
          <p14:tracePt t="5588" x="2178050" y="4533900"/>
          <p14:tracePt t="5602" x="2184400" y="4533900"/>
          <p14:tracePt t="5617" x="2203450" y="4533900"/>
          <p14:tracePt t="5723" x="2241550" y="4533900"/>
          <p14:tracePt t="5731" x="2273300" y="4533900"/>
          <p14:tracePt t="5740" x="2311400" y="4533900"/>
          <p14:tracePt t="5751" x="2355850" y="4533900"/>
          <p14:tracePt t="5767" x="2381250" y="4533900"/>
          <p14:tracePt t="5784" x="0" y="0"/>
        </p14:tracePtLst>
        <p14:tracePtLst>
          <p14:tracePt t="6111" x="1955800" y="4806950"/>
          <p14:tracePt t="6584" x="1968500" y="4806950"/>
          <p14:tracePt t="6669" x="2006600" y="4794250"/>
          <p14:tracePt t="6680" x="2051050" y="4787900"/>
          <p14:tracePt t="6685" x="2139950" y="4775200"/>
          <p14:tracePt t="6702" x="2222500" y="4775200"/>
          <p14:tracePt t="6721" x="2305050" y="4775200"/>
          <p14:tracePt t="6733" x="2343150" y="4781550"/>
          <p14:tracePt t="6752" x="2349500" y="4781550"/>
          <p14:tracePt t="6767" x="0" y="0"/>
        </p14:tracePtLst>
        <p14:tracePtLst>
          <p14:tracePt t="7027" x="1905000" y="5092700"/>
          <p14:tracePt t="7485" x="1911350" y="5092700"/>
          <p14:tracePt t="7577" x="1930400" y="5086350"/>
          <p14:tracePt t="7586" x="2012950" y="5073650"/>
          <p14:tracePt t="7604" x="2082800" y="5054600"/>
          <p14:tracePt t="7618" x="2120900" y="5054600"/>
          <p14:tracePt t="7634" x="2133600" y="5054600"/>
          <p14:tracePt t="7652" x="2139950" y="5054600"/>
          <p14:tracePt t="7715" x="2146300" y="5054600"/>
          <p14:tracePt t="7779" x="2152650" y="5054600"/>
          <p14:tracePt t="7806" x="2159000" y="5054600"/>
          <p14:tracePt t="7814" x="2171700" y="5054600"/>
          <p14:tracePt t="7819" x="2178050" y="5054600"/>
          <p14:tracePt t="7835" x="2190750" y="5054600"/>
          <p14:tracePt t="7856" x="0" y="0"/>
        </p14:tracePtLst>
        <p14:tracePtLst>
          <p14:tracePt t="7971" x="1911350" y="5378450"/>
          <p14:tracePt t="8341" x="1924050" y="5378450"/>
          <p14:tracePt t="8422" x="1930400" y="5378450"/>
          <p14:tracePt t="8433" x="1949450" y="5378450"/>
          <p14:tracePt t="8437" x="1974850" y="5378450"/>
          <p14:tracePt t="8450" x="2012950" y="5372100"/>
          <p14:tracePt t="8466" x="2082800" y="5359400"/>
          <p14:tracePt t="8483" x="2120900" y="5353050"/>
          <p14:tracePt t="8499" x="2165350" y="5346700"/>
          <p14:tracePt t="8516" x="2203450" y="5346700"/>
          <p14:tracePt t="8532" x="2247900" y="5346700"/>
          <p14:tracePt t="8549" x="2273300" y="5346700"/>
          <p14:tracePt t="8549" x="2279650" y="5346700"/>
          <p14:tracePt t="8570" x="0" y="0"/>
        </p14:tracePtLst>
        <p14:tracePtLst>
          <p14:tracePt t="15388" x="1841500" y="4349750"/>
          <p14:tracePt t="15899" x="1854200" y="4381500"/>
          <p14:tracePt t="15998" x="1860550" y="4406900"/>
          <p14:tracePt t="16005" x="1866900" y="4425950"/>
          <p14:tracePt t="16014" x="1879600" y="4445000"/>
          <p14:tracePt t="16031" x="1879600" y="4457700"/>
          <p14:tracePt t="16048" x="1885950" y="4457700"/>
          <p14:tracePt t="16067" x="1892300" y="4464050"/>
          <p14:tracePt t="16106" x="1898650" y="4476750"/>
          <p14:tracePt t="16118" x="1917700" y="4483100"/>
          <p14:tracePt t="16121" x="1930400" y="4489450"/>
          <p14:tracePt t="16131" x="1943100" y="4495800"/>
          <p14:tracePt t="16151" x="1949450" y="4502150"/>
          <p14:tracePt t="16166" x="1955800" y="4514850"/>
          <p14:tracePt t="16181" x="1962150" y="4546600"/>
          <p14:tracePt t="16198" x="1974850" y="4578350"/>
          <p14:tracePt t="16198" x="1981200" y="4597400"/>
          <p14:tracePt t="16217" x="1993900" y="4622800"/>
          <p14:tracePt t="16232" x="2006600" y="4667250"/>
          <p14:tracePt t="16248" x="2019300" y="4705350"/>
          <p14:tracePt t="16265" x="2038350" y="4749800"/>
          <p14:tracePt t="16282" x="2051050" y="4787900"/>
          <p14:tracePt t="16298" x="2070100" y="4832350"/>
          <p14:tracePt t="16319" x="2089150" y="4864100"/>
          <p14:tracePt t="16338" x="2101850" y="4895850"/>
          <p14:tracePt t="16351" x="2108200" y="4908550"/>
          <p14:tracePt t="16367" x="2120900" y="4927600"/>
          <p14:tracePt t="16367" x="2127250" y="4946650"/>
          <p14:tracePt t="16388" x="2133600" y="4959350"/>
          <p14:tracePt t="16400" x="2171700" y="4991100"/>
          <p14:tracePt t="16400" x="2197100" y="5010150"/>
          <p14:tracePt t="16420" x="2235200" y="5022850"/>
          <p14:tracePt t="16432" x="2254250" y="5035550"/>
          <p14:tracePt t="16448" x="2260600" y="5041900"/>
          <p14:tracePt t="16465" x="2254250" y="5035550"/>
          <p14:tracePt t="16634" x="2247900" y="5029200"/>
          <p14:tracePt t="16651" x="2247900" y="5016500"/>
          <p14:tracePt t="16660" x="2247900" y="5010150"/>
          <p14:tracePt t="16667" x="2235200" y="4984750"/>
          <p14:tracePt t="16682" x="2235200" y="4972050"/>
          <p14:tracePt t="16700" x="2222500" y="4946650"/>
          <p14:tracePt t="16715" x="2209800" y="4933950"/>
          <p14:tracePt t="16732" x="2203450" y="4927600"/>
          <p14:tracePt t="16748" x="2197100" y="4921250"/>
          <p14:tracePt t="16765" x="2178050" y="4908550"/>
          <p14:tracePt t="16765" x="2178050" y="4902200"/>
          <p14:tracePt t="16783" x="2165350" y="4902200"/>
          <p14:tracePt t="16798" x="2159000" y="4902200"/>
          <p14:tracePt t="16814" x="2146300" y="4902200"/>
          <p14:tracePt t="16833" x="2139950" y="4902200"/>
          <p14:tracePt t="16852" x="2133600" y="4902200"/>
          <p14:tracePt t="16864" x="2101850" y="4902200"/>
          <p14:tracePt t="16884" x="2082800" y="4908550"/>
          <p14:tracePt t="16904" x="2063750" y="4921250"/>
          <p14:tracePt t="16918" x="2044700" y="4927600"/>
          <p14:tracePt t="16931" x="2038350" y="4940300"/>
          <p14:tracePt t="16948" x="2032000" y="4946650"/>
          <p14:tracePt t="16965" x="2025650" y="4959350"/>
          <p14:tracePt t="16982" x="2019300" y="4978400"/>
          <p14:tracePt t="16999" x="2012950" y="4991100"/>
          <p14:tracePt t="17015" x="2012950" y="5003800"/>
          <p14:tracePt t="17031" x="2012950" y="5016500"/>
          <p14:tracePt t="17049" x="2012950" y="5035550"/>
          <p14:tracePt t="17049" x="2012950" y="5041900"/>
          <p14:tracePt t="17069" x="2019300" y="5048250"/>
          <p14:tracePt t="17081" x="2032000" y="5060950"/>
          <p14:tracePt t="17105" x="2057400" y="5073650"/>
          <p14:tracePt t="17117" x="2101850" y="5080000"/>
          <p14:tracePt t="17133" x="2139950" y="5080000"/>
          <p14:tracePt t="17148" x="2190750" y="5080000"/>
          <p14:tracePt t="17148" x="2222500" y="5080000"/>
          <p14:tracePt t="17170" x="2260600" y="5080000"/>
          <p14:tracePt t="17181" x="2343150" y="5067300"/>
          <p14:tracePt t="17202" x="2374900" y="5060950"/>
          <p14:tracePt t="17219" x="2400300" y="5048250"/>
          <p14:tracePt t="17233" x="2438400" y="5041900"/>
          <p14:tracePt t="17248" x="2470150" y="5029200"/>
          <p14:tracePt t="17268" x="2508250" y="5022850"/>
          <p14:tracePt t="17281" x="2520950" y="5016500"/>
          <p14:tracePt t="17297" x="2540000" y="4997450"/>
          <p14:tracePt t="17320" x="2552700" y="4978400"/>
          <p14:tracePt t="17337" x="2559050" y="4965700"/>
          <p14:tracePt t="17351" x="2571750" y="4946650"/>
          <p14:tracePt t="17351" x="2571750" y="4927600"/>
          <p14:tracePt t="17374" x="2571750" y="4908550"/>
          <p14:tracePt t="17383" x="2571750" y="4889500"/>
          <p14:tracePt t="17383" x="2571750" y="4883150"/>
          <p14:tracePt t="17405" x="2571750" y="4876800"/>
          <p14:tracePt t="17418" x="2571750" y="4870450"/>
          <p14:tracePt t="17430" x="2552700" y="4851400"/>
          <p14:tracePt t="17449" x="2514600" y="4838700"/>
          <p14:tracePt t="17469" x="2470150" y="4838700"/>
          <p14:tracePt t="17481" x="2413000" y="4845050"/>
          <p14:tracePt t="17498" x="2368550" y="4857750"/>
          <p14:tracePt t="17515" x="2343150" y="4870450"/>
          <p14:tracePt t="17515" x="2336800" y="4870450"/>
          <p14:tracePt t="17535" x="2330450" y="4876800"/>
          <p14:tracePt t="17556" x="2330450" y="4883150"/>
          <p14:tracePt t="17650" x="0" y="0"/>
        </p14:tracePtLst>
        <p14:tracePtLst>
          <p14:tracePt t="17688" x="1498600" y="1968500"/>
          <p14:tracePt t="18449" x="1562100" y="1962150"/>
          <p14:tracePt t="18520" x="1676400" y="1962150"/>
          <p14:tracePt t="18525" x="1790700" y="1962150"/>
          <p14:tracePt t="18537" x="1924050" y="1968500"/>
          <p14:tracePt t="18548" x="2190750" y="1974850"/>
          <p14:tracePt t="18548" x="2305050" y="1987550"/>
          <p14:tracePt t="18568" x="2514600" y="2000250"/>
          <p14:tracePt t="18586" x="2647950" y="2019300"/>
          <p14:tracePt t="18586" x="2692400" y="2025650"/>
          <p14:tracePt t="18605" x="2736850" y="2025650"/>
          <p14:tracePt t="18615" x="2819400" y="2032000"/>
          <p14:tracePt t="18632" x="2908300" y="2051050"/>
          <p14:tracePt t="18632" x="2946400" y="2057400"/>
          <p14:tracePt t="18651" x="2990850" y="2063750"/>
          <p14:tracePt t="18651" x="3016250" y="2070100"/>
          <p14:tracePt t="18669" x="3073400" y="2082800"/>
          <p14:tracePt t="18686" x="3124200" y="2095500"/>
          <p14:tracePt t="18701" x="3194050" y="2108200"/>
          <p14:tracePt t="18714" x="3238500" y="2114550"/>
          <p14:tracePt t="18732" x="3282950" y="2120900"/>
          <p14:tracePt t="18748" x="3314700" y="2120900"/>
          <p14:tracePt t="18767" x="3340100" y="2120900"/>
          <p14:tracePt t="18785" x="3384550" y="2114550"/>
          <p14:tracePt t="18785" x="3409950" y="2108200"/>
          <p14:tracePt t="18805" x="3454400" y="2101850"/>
          <p14:tracePt t="18816" x="3517900" y="2095500"/>
          <p14:tracePt t="18834" x="3543300" y="2095500"/>
          <p14:tracePt t="18850" x="3549650" y="2095500"/>
          <p14:tracePt t="18866" x="3549650" y="2089150"/>
          <p14:tracePt t="18883" x="3562350" y="2082800"/>
          <p14:tracePt t="18898" x="3594100" y="2076450"/>
          <p14:tracePt t="18915" x="3638550" y="2063750"/>
          <p14:tracePt t="18931" x="3708400" y="2051050"/>
          <p14:tracePt t="18947" x="3759200" y="2032000"/>
          <p14:tracePt t="18966" x="3841750" y="2019300"/>
          <p14:tracePt t="18981" x="3898900" y="2006600"/>
          <p14:tracePt t="18998" x="3911600" y="1993900"/>
          <p14:tracePt t="18998" x="3917950" y="1993900"/>
          <p14:tracePt t="19017" x="3937000" y="1993900"/>
          <p14:tracePt t="19355" x="3975100" y="1987550"/>
          <p14:tracePt t="19364" x="4019550" y="1981200"/>
          <p14:tracePt t="19372" x="4051300" y="1974850"/>
          <p14:tracePt t="19381" x="4083050" y="1962150"/>
          <p14:tracePt t="19400" x="4089400" y="1962150"/>
          <p14:tracePt t="19415" x="0" y="0"/>
        </p14:tracePtLst>
        <p14:tracePtLst>
          <p14:tracePt t="23577" x="2025650" y="4851400"/>
          <p14:tracePt t="23933" x="2025650" y="4845050"/>
          <p14:tracePt t="23943" x="2019300" y="4845050"/>
          <p14:tracePt t="24009" x="2000250" y="4857750"/>
          <p14:tracePt t="24017" x="1949450" y="4914900"/>
          <p14:tracePt t="24032" x="1879600" y="4965700"/>
          <p14:tracePt t="24049" x="1835150" y="5022850"/>
          <p14:tracePt t="24067" x="1797050" y="5080000"/>
          <p14:tracePt t="24084" x="1771650" y="5130800"/>
          <p14:tracePt t="24084" x="1765300" y="5156200"/>
          <p14:tracePt t="24103" x="1758950" y="5181600"/>
          <p14:tracePt t="24115" x="1746250" y="5226050"/>
          <p14:tracePt t="24132" x="1733550" y="5302250"/>
          <p14:tracePt t="24151" x="1733550" y="5327650"/>
          <p14:tracePt t="24164" x="1758950" y="5416550"/>
          <p14:tracePt t="24183" x="1784350" y="5454650"/>
          <p14:tracePt t="24197" x="1822450" y="5492750"/>
          <p14:tracePt t="24215" x="1860550" y="5524500"/>
          <p14:tracePt t="24232" x="1911350" y="5562600"/>
          <p14:tracePt t="24247" x="1974850" y="5581650"/>
          <p14:tracePt t="24264" x="2051050" y="5600700"/>
          <p14:tracePt t="24280" x="2139950" y="5613400"/>
          <p14:tracePt t="24297" x="2235200" y="5632450"/>
          <p14:tracePt t="24314" x="2311400" y="5632450"/>
          <p14:tracePt t="24314" x="2336800" y="5632450"/>
          <p14:tracePt t="24337" x="2362200" y="5626100"/>
          <p14:tracePt t="24337" x="2381250" y="5613400"/>
          <p14:tracePt t="24353" x="2413000" y="5581650"/>
          <p14:tracePt t="24370" x="2444750" y="5562600"/>
          <p14:tracePt t="24370" x="2482850" y="5530850"/>
          <p14:tracePt t="24387" x="2540000" y="5499100"/>
          <p14:tracePt t="24396" x="2768600" y="5397500"/>
          <p14:tracePt t="24414" x="2863850" y="5353050"/>
          <p14:tracePt t="24431" x="2889250" y="5346700"/>
          <p14:tracePt t="24447" x="2895600" y="5340350"/>
          <p14:tracePt t="24464" x="2901950" y="5302250"/>
          <p14:tracePt t="24482" x="2933700" y="5238750"/>
          <p14:tracePt t="24499" x="2959100" y="5168900"/>
          <p14:tracePt t="24516" x="2971800" y="5099050"/>
          <p14:tracePt t="24530" x="2978150" y="5054600"/>
          <p14:tracePt t="24547" x="2978150" y="5010150"/>
          <p14:tracePt t="24564" x="2959100" y="4940300"/>
          <p14:tracePt t="24564" x="2940050" y="4914900"/>
          <p14:tracePt t="24587" x="2927350" y="4889500"/>
          <p14:tracePt t="24599" x="2857500" y="4800600"/>
          <p14:tracePt t="24619" x="2800350" y="4756150"/>
          <p14:tracePt t="24633" x="2686050" y="4711700"/>
          <p14:tracePt t="24649" x="2514600" y="4699000"/>
          <p14:tracePt t="24670" x="2457450" y="4699000"/>
          <p14:tracePt t="24681" x="2362200" y="4699000"/>
          <p14:tracePt t="24697" x="2260600" y="4699000"/>
          <p14:tracePt t="24721" x="2216150" y="4711700"/>
          <p14:tracePt t="24730" x="2171700" y="4724400"/>
          <p14:tracePt t="24748" x="2139950" y="4730750"/>
          <p14:tracePt t="24764" x="2101850" y="4756150"/>
          <p14:tracePt t="24780" x="2063750" y="4781550"/>
          <p14:tracePt t="24798" x="2044700" y="4794250"/>
          <p14:tracePt t="24814" x="2032000" y="4806950"/>
          <p14:tracePt t="24832" x="2032000" y="4813300"/>
          <p14:tracePt t="24910" x="2025650" y="4813300"/>
          <p14:tracePt t="24915" x="2019300" y="4819650"/>
          <p14:tracePt t="24915" x="2019300" y="4826000"/>
          <p14:tracePt t="24932" x="2012950" y="4832350"/>
          <p14:tracePt t="24950" x="2006600" y="4832350"/>
          <p14:tracePt t="25039" x="0" y="0"/>
        </p14:tracePtLst>
        <p14:tracePtLst>
          <p14:tracePt t="28596" x="2184400" y="4946650"/>
          <p14:tracePt t="28850" x="2178050" y="4946650"/>
          <p14:tracePt t="28919" x="2165350" y="4933950"/>
          <p14:tracePt t="28929" x="2152650" y="4914900"/>
          <p14:tracePt t="28934" x="2146300" y="4908550"/>
          <p14:tracePt t="28951" x="2139950" y="4902200"/>
          <p14:tracePt t="28963" x="2101850" y="4883150"/>
          <p14:tracePt t="28983" x="2070100" y="4864100"/>
          <p14:tracePt t="28996" x="2032000" y="4851400"/>
          <p14:tracePt t="29013" x="1993900" y="4838700"/>
          <p14:tracePt t="29032" x="1955800" y="4832350"/>
          <p14:tracePt t="29047" x="1911350" y="4832350"/>
          <p14:tracePt t="29047" x="1885950" y="4832350"/>
          <p14:tracePt t="29070" x="1854200" y="4845050"/>
          <p14:tracePt t="29087" x="1841500" y="4857750"/>
          <p14:tracePt t="29098" x="1835150" y="4857750"/>
          <p14:tracePt t="29120" x="1835150" y="4864100"/>
          <p14:tracePt t="29146" x="1828800" y="4870450"/>
          <p14:tracePt t="29156" x="1822450" y="4870450"/>
          <p14:tracePt t="29156" x="1816100" y="4883150"/>
          <p14:tracePt t="29169" x="1816100" y="4895850"/>
          <p14:tracePt t="29180" x="1803400" y="4927600"/>
          <p14:tracePt t="29196" x="1803400" y="4972050"/>
          <p14:tracePt t="29214" x="1803400" y="5003800"/>
          <p14:tracePt t="29214" x="1809750" y="5010150"/>
          <p14:tracePt t="29238" x="1816100" y="5029200"/>
          <p14:tracePt t="29248" x="1835150" y="5067300"/>
          <p14:tracePt t="29263" x="1873250" y="5099050"/>
          <p14:tracePt t="29280" x="1924050" y="5137150"/>
          <p14:tracePt t="29280" x="1949450" y="5143500"/>
          <p14:tracePt t="29304" x="1974850" y="5149850"/>
          <p14:tracePt t="29312" x="2038350" y="5162550"/>
          <p14:tracePt t="29334" x="2076450" y="5162550"/>
          <p14:tracePt t="29349" x="2108200" y="5162550"/>
          <p14:tracePt t="29349" x="2133600" y="5162550"/>
          <p14:tracePt t="29371" x="2159000" y="5162550"/>
          <p14:tracePt t="29382" x="2241550" y="5162550"/>
          <p14:tracePt t="29399" x="2336800" y="5156200"/>
          <p14:tracePt t="29399" x="2374900" y="5149850"/>
          <p14:tracePt t="29417" x="2413000" y="5137150"/>
          <p14:tracePt t="29430" x="2451100" y="5124450"/>
          <p14:tracePt t="29450" x="2470150" y="5118100"/>
          <p14:tracePt t="29465" x="2508250" y="5105400"/>
          <p14:tracePt t="29479" x="2559050" y="5086350"/>
          <p14:tracePt t="29497" x="2603500" y="5073650"/>
          <p14:tracePt t="29513" x="2635250" y="5060950"/>
          <p14:tracePt t="29530" x="2641600" y="5060950"/>
          <p14:tracePt t="29546" x="2641600" y="5054600"/>
          <p14:tracePt t="29564" x="2641600" y="5048250"/>
          <p14:tracePt t="29593" x="2641600" y="5041900"/>
          <p14:tracePt t="29603" x="2641600" y="5035550"/>
          <p14:tracePt t="29616" x="2641600" y="5016500"/>
          <p14:tracePt t="29616" x="2635250" y="5010150"/>
          <p14:tracePt t="29632" x="2609850" y="4972050"/>
          <p14:tracePt t="29650" x="2578100" y="4933950"/>
          <p14:tracePt t="29663" x="2533650" y="4902200"/>
          <p14:tracePt t="29663" x="2508250" y="4889500"/>
          <p14:tracePt t="29688" x="2482850" y="4883150"/>
          <p14:tracePt t="29696" x="2444750" y="4870450"/>
          <p14:tracePt t="29713" x="2362200" y="4851400"/>
          <p14:tracePt t="29730" x="2235200" y="4813300"/>
          <p14:tracePt t="29748" x="2165350" y="4800600"/>
          <p14:tracePt t="29767" x="2120900" y="4787900"/>
          <p14:tracePt t="29782" x="2070100" y="4787900"/>
          <p14:tracePt t="29799" x="2038350" y="4794250"/>
          <p14:tracePt t="29812" x="2019300" y="4806950"/>
          <p14:tracePt t="29830" x="2019300" y="4813300"/>
          <p14:tracePt t="29846" x="2000250" y="4832350"/>
          <p14:tracePt t="29866" x="1993900" y="4838700"/>
          <p14:tracePt t="29885" x="1981200" y="4857750"/>
          <p14:tracePt t="29896" x="1974850" y="4883150"/>
          <p14:tracePt t="29913" x="1968500" y="4902200"/>
          <p14:tracePt t="29933" x="1955800" y="4921250"/>
          <p14:tracePt t="29933" x="1949450" y="4933950"/>
          <p14:tracePt t="29951" x="1949450" y="4940300"/>
          <p14:tracePt t="29964" x="1943100" y="4972050"/>
          <p14:tracePt t="29980" x="1930400" y="5022850"/>
          <p14:tracePt t="29997" x="1917700" y="5060950"/>
          <p14:tracePt t="30014" x="1917700" y="5086350"/>
          <p14:tracePt t="30030" x="1917700" y="5118100"/>
          <p14:tracePt t="30046" x="1917700" y="5149850"/>
          <p14:tracePt t="30046" x="1917700" y="5175250"/>
          <p14:tracePt t="30069" x="1924050" y="5194300"/>
          <p14:tracePt t="30080" x="1943100" y="5238750"/>
          <p14:tracePt t="30099" x="1943100" y="5264150"/>
          <p14:tracePt t="30118" x="1955800" y="5276850"/>
          <p14:tracePt t="30131" x="1962150" y="5289550"/>
          <p14:tracePt t="30149" x="1968500" y="5302250"/>
          <p14:tracePt t="30149" x="1968500" y="5308600"/>
          <p14:tracePt t="30172" x="1974850" y="5314950"/>
          <p14:tracePt t="30179" x="1981200" y="5327650"/>
          <p14:tracePt t="30196" x="2000250" y="5365750"/>
          <p14:tracePt t="30215" x="2006600" y="5378450"/>
          <p14:tracePt t="30232" x="2012950" y="5384800"/>
          <p14:tracePt t="30246" x="2019300" y="5391150"/>
          <p14:tracePt t="30263" x="2025650" y="5397500"/>
          <p14:tracePt t="30280" x="2025650" y="5416550"/>
          <p14:tracePt t="30297" x="2038350" y="5429250"/>
          <p14:tracePt t="30315" x="2051050" y="5435600"/>
          <p14:tracePt t="30334" x="2057400" y="5441950"/>
          <p14:tracePt t="30350" x="2057400" y="5454650"/>
          <p14:tracePt t="30350" x="2063750" y="5461000"/>
          <p14:tracePt t="30372" x="2070100" y="5461000"/>
          <p14:tracePt t="30380" x="2076450" y="5480050"/>
          <p14:tracePt t="30399" x="2089150" y="5486400"/>
          <p14:tracePt t="30399" x="2089150" y="5492750"/>
          <p14:tracePt t="30418" x="2095500" y="5492750"/>
          <p14:tracePt t="30430" x="2108200" y="5505450"/>
          <p14:tracePt t="30430" x="2108200" y="5511800"/>
          <p14:tracePt t="30453" x="2114550" y="5511800"/>
          <p14:tracePt t="30463" x="2120900" y="5518150"/>
          <p14:tracePt t="30479" x="2139950" y="5530850"/>
          <p14:tracePt t="30497" x="2152650" y="5537200"/>
          <p14:tracePt t="30515" x="2159000" y="5543550"/>
          <p14:tracePt t="30529" x="2171700" y="5556250"/>
          <p14:tracePt t="30548" x="2190750" y="5568950"/>
          <p14:tracePt t="30564" x="2197100" y="5575300"/>
          <p14:tracePt t="30584" x="2216150" y="5581650"/>
          <p14:tracePt t="30598" x="2222500" y="5581650"/>
          <p14:tracePt t="30615" x="2235200" y="5581650"/>
          <p14:tracePt t="30656" x="2241550" y="5581650"/>
          <p14:tracePt t="30664" x="2254250" y="5581650"/>
          <p14:tracePt t="30671" x="2266950" y="5581650"/>
          <p14:tracePt t="30684" x="2279650" y="5581650"/>
          <p14:tracePt t="30696" x="2286000" y="5581650"/>
          <p14:tracePt t="30713" x="2298700" y="5581650"/>
          <p14:tracePt t="30736" x="2305050" y="5581650"/>
          <p14:tracePt t="30746" x="2336800" y="5575300"/>
          <p14:tracePt t="30765" x="2362200" y="5568950"/>
          <p14:tracePt t="30781" x="2400300" y="5562600"/>
          <p14:tracePt t="30797" x="2419350" y="5556250"/>
          <p14:tracePt t="30815" x="2432050" y="5556250"/>
          <p14:tracePt t="30830" x="2438400" y="5549900"/>
          <p14:tracePt t="30847" x="2438400" y="5543550"/>
          <p14:tracePt t="30847" x="2438400" y="5537200"/>
          <p14:tracePt t="30867" x="2444750" y="5518150"/>
          <p14:tracePt t="30883" x="2457450" y="5480050"/>
          <p14:tracePt t="30896" x="2470150" y="5448300"/>
          <p14:tracePt t="30915" x="2470150" y="5410200"/>
          <p14:tracePt t="30929" x="2470150" y="5378450"/>
          <p14:tracePt t="30948" x="2470150" y="5346700"/>
          <p14:tracePt t="30963" x="2470150" y="5314950"/>
          <p14:tracePt t="30979" x="2470150" y="5295900"/>
          <p14:tracePt t="30996" x="2470150" y="5270500"/>
          <p14:tracePt t="31018" x="2463800" y="5238750"/>
          <p14:tracePt t="31030" x="2457450" y="5207000"/>
          <p14:tracePt t="31046" x="2457450" y="5181600"/>
          <p14:tracePt t="31046" x="2457450" y="5162550"/>
          <p14:tracePt t="31067" x="2457450" y="5149850"/>
          <p14:tracePt t="31079" x="2457450" y="5105400"/>
          <p14:tracePt t="31102" x="2457450" y="5092700"/>
          <p14:tracePt t="31117" x="2457450" y="5060950"/>
          <p14:tracePt t="31134" x="2457450" y="5022850"/>
          <p14:tracePt t="31134" x="2457450" y="5016500"/>
          <p14:tracePt t="31153" x="2457450" y="4997450"/>
          <p14:tracePt t="31166" x="2451100" y="4984750"/>
          <p14:tracePt t="31179" x="2451100" y="4972050"/>
          <p14:tracePt t="31196" x="2444750" y="4959350"/>
          <p14:tracePt t="31196" x="2444750" y="4953000"/>
          <p14:tracePt t="31215" x="2438400" y="4940300"/>
          <p14:tracePt t="31231" x="2432050" y="4933950"/>
          <p14:tracePt t="31246" x="2432050" y="4921250"/>
          <p14:tracePt t="31263" x="2425700" y="4914900"/>
          <p14:tracePt t="31280" x="2425700" y="4908550"/>
          <p14:tracePt t="31370" x="2419350" y="4908550"/>
          <p14:tracePt t="31384" x="2419350" y="4914900"/>
          <p14:tracePt t="31571" x="2425700" y="4927600"/>
          <p14:tracePt t="31578" x="2432050" y="4946650"/>
          <p14:tracePt t="31586" x="2438400" y="4965700"/>
          <p14:tracePt t="31598" x="2444750" y="4991100"/>
          <p14:tracePt t="31598" x="2444750" y="5010150"/>
          <p14:tracePt t="31619" x="2451100" y="5022850"/>
          <p14:tracePt t="31632" x="2451100" y="5073650"/>
          <p14:tracePt t="31649" x="2451100" y="5099050"/>
          <p14:tracePt t="31663" x="2451100" y="5149850"/>
          <p14:tracePt t="31681" x="2451100" y="5175250"/>
          <p14:tracePt t="31698" x="2451100" y="5200650"/>
          <p14:tracePt t="31713" x="2457450" y="5219700"/>
          <p14:tracePt t="31729" x="2457450" y="5245100"/>
          <p14:tracePt t="31746" x="2457450" y="5270500"/>
          <p14:tracePt t="31746" x="2457450" y="5283200"/>
          <p14:tracePt t="31764" x="2457450" y="5302250"/>
          <p14:tracePt t="31782" x="2457450" y="5321300"/>
          <p14:tracePt t="31799" x="2457450" y="5340350"/>
          <p14:tracePt t="31815" x="2457450" y="5353050"/>
          <p14:tracePt t="31830" x="2457450" y="5372100"/>
          <p14:tracePt t="31849" x="2457450" y="5384800"/>
          <p14:tracePt t="31870" x="2457450" y="5397500"/>
          <p14:tracePt t="31884" x="2457450" y="5403850"/>
          <p14:tracePt t="31899" x="2457450" y="5416550"/>
          <p14:tracePt t="31916" x="2457450" y="5422900"/>
          <p14:tracePt t="31929" x="2457450" y="5429250"/>
          <p14:tracePt t="31949" x="2457450" y="5435600"/>
          <p14:tracePt t="31962" x="0" y="0"/>
        </p14:tracePtLst>
        <p14:tracePtLst>
          <p14:tracePt t="41291" x="1060450" y="3841750"/>
          <p14:tracePt t="41973" x="1054100" y="3841750"/>
          <p14:tracePt t="42053" x="1035050" y="3841750"/>
          <p14:tracePt t="42055" x="1009650" y="3848100"/>
          <p14:tracePt t="42064" x="971550" y="3854450"/>
          <p14:tracePt t="42078" x="876300" y="3873500"/>
          <p14:tracePt t="42078" x="831850" y="3879850"/>
          <p14:tracePt t="42097" x="717550" y="3892550"/>
          <p14:tracePt t="42116" x="628650" y="3905250"/>
          <p14:tracePt t="42129" x="577850" y="3930650"/>
          <p14:tracePt t="42148" x="546100" y="3949700"/>
          <p14:tracePt t="42161" x="495300" y="3994150"/>
          <p14:tracePt t="42184" x="476250" y="4006850"/>
          <p14:tracePt t="42194" x="438150" y="4032250"/>
          <p14:tracePt t="42212" x="431800" y="4044950"/>
          <p14:tracePt t="42230" x="412750" y="4064000"/>
          <p14:tracePt t="42252" x="412750" y="4076700"/>
          <p14:tracePt t="42261" x="400050" y="4108450"/>
          <p14:tracePt t="42281" x="387350" y="4133850"/>
          <p14:tracePt t="42281" x="381000" y="4152900"/>
          <p14:tracePt t="42303" x="374650" y="4159250"/>
          <p14:tracePt t="42311" x="368300" y="4178300"/>
          <p14:tracePt t="42329" x="355600" y="4197350"/>
          <p14:tracePt t="42345" x="355600" y="4203700"/>
          <p14:tracePt t="42361" x="355600" y="4229100"/>
          <p14:tracePt t="42361" x="355600" y="4248150"/>
          <p14:tracePt t="42382" x="361950" y="4286250"/>
          <p14:tracePt t="42399" x="368300" y="4305300"/>
          <p14:tracePt t="42413" x="381000" y="4343400"/>
          <p14:tracePt t="42429" x="406400" y="4400550"/>
          <p14:tracePt t="42429" x="412750" y="4419600"/>
          <p14:tracePt t="42452" x="425450" y="4432300"/>
          <p14:tracePt t="42461" x="438150" y="4445000"/>
          <p14:tracePt t="42479" x="463550" y="4464050"/>
          <p14:tracePt t="42495" x="501650" y="4476750"/>
          <p14:tracePt t="42512" x="628650" y="4489450"/>
          <p14:tracePt t="42531" x="679450" y="4495800"/>
          <p14:tracePt t="42544" x="825500" y="4540250"/>
          <p14:tracePt t="42565" x="946150" y="4578350"/>
          <p14:tracePt t="42580" x="1079500" y="4591050"/>
          <p14:tracePt t="42595" x="1200150" y="4610100"/>
          <p14:tracePt t="42595" x="1276350" y="4616450"/>
          <p14:tracePt t="42618" x="1466850" y="4648200"/>
          <p14:tracePt t="42634" x="1638300" y="4667250"/>
          <p14:tracePt t="42634" x="1708150" y="4673600"/>
          <p14:tracePt t="42654" x="1771650" y="4673600"/>
          <p14:tracePt t="42663" x="1879600" y="4673600"/>
          <p14:tracePt t="42678" x="1949450" y="4673600"/>
          <p14:tracePt t="42696" x="2025650" y="4660900"/>
          <p14:tracePt t="42712" x="2095500" y="4648200"/>
          <p14:tracePt t="42728" x="2184400" y="4641850"/>
          <p14:tracePt t="42728" x="2222500" y="4641850"/>
          <p14:tracePt t="42749" x="2343150" y="4648200"/>
          <p14:tracePt t="42763" x="2425700" y="4660900"/>
          <p14:tracePt t="42779" x="2463800" y="4667250"/>
          <p14:tracePt t="42796" x="2470150" y="4667250"/>
          <p14:tracePt t="42819" x="2476500" y="4667250"/>
          <p14:tracePt t="42834" x="2495550" y="4654550"/>
          <p14:tracePt t="42868" x="2520950" y="4635500"/>
          <p14:tracePt t="42872" x="2540000" y="4616450"/>
          <p14:tracePt t="42882" x="2578100" y="4559300"/>
          <p14:tracePt t="42899" x="2622550" y="4508500"/>
          <p14:tracePt t="42913" x="2667000" y="4438650"/>
          <p14:tracePt t="42932" x="2698750" y="4387850"/>
          <p14:tracePt t="42946" x="2717800" y="4343400"/>
          <p14:tracePt t="42962" x="2736850" y="4298950"/>
          <p14:tracePt t="42981" x="2736850" y="4279900"/>
          <p14:tracePt t="42995" x="2736850" y="4248150"/>
          <p14:tracePt t="42995" x="2736850" y="4241800"/>
          <p14:tracePt t="43019" x="2730500" y="4222750"/>
          <p14:tracePt t="43028" x="2711450" y="4191000"/>
          <p14:tracePt t="43045" x="2698750" y="4159250"/>
          <p14:tracePt t="43045" x="2679700" y="4146550"/>
          <p14:tracePt t="43069" x="2641600" y="4114800"/>
          <p14:tracePt t="43084" x="2584450" y="4095750"/>
          <p14:tracePt t="43102" x="2520950" y="4083050"/>
          <p14:tracePt t="43116" x="2444750" y="4070350"/>
          <p14:tracePt t="43130" x="2362200" y="4057650"/>
          <p14:tracePt t="43130" x="2324100" y="4057650"/>
          <p14:tracePt t="43150" x="2298700" y="4057650"/>
          <p14:tracePt t="43163" x="2216150" y="4057650"/>
          <p14:tracePt t="43186" x="2197100" y="4057650"/>
          <p14:tracePt t="43194" x="2165350" y="4057650"/>
          <p14:tracePt t="43215" x="0" y="0"/>
        </p14:tracePtLst>
        <p14:tracePtLst>
          <p14:tracePt t="62204" x="8286750" y="4254500"/>
          <p14:tracePt t="62565" x="8293100" y="4254500"/>
          <p14:tracePt t="62678" x="8299450" y="4254500"/>
          <p14:tracePt t="62685" x="8305800" y="4254500"/>
          <p14:tracePt t="62693" x="8337550" y="4248150"/>
          <p14:tracePt t="62711" x="8362950" y="4235450"/>
          <p14:tracePt t="62711" x="8375650" y="4229100"/>
          <p14:tracePt t="62734" x="8394700" y="4222750"/>
          <p14:tracePt t="62744" x="8432800" y="4216400"/>
          <p14:tracePt t="62744" x="8451850" y="4216400"/>
          <p14:tracePt t="62764" x="8477250" y="4210050"/>
          <p14:tracePt t="62775" x="8521700" y="4203700"/>
          <p14:tracePt t="62793" x="8534400" y="4197350"/>
          <p14:tracePt t="62811" x="8534400" y="4191000"/>
          <p14:tracePt t="62830" x="8540750" y="4191000"/>
          <p14:tracePt t="62846" x="8553450" y="4191000"/>
          <p14:tracePt t="62858" x="8578850" y="4178300"/>
          <p14:tracePt t="62858" x="8604250" y="4171950"/>
          <p14:tracePt t="62878" x="8629650" y="4165600"/>
          <p14:tracePt t="62892" x="8680450" y="4152900"/>
          <p14:tracePt t="62914" x="8693150" y="4146550"/>
          <p14:tracePt t="62933" x="8693150" y="4140200"/>
          <p14:tracePt t="62972" x="8718550" y="4133850"/>
          <p14:tracePt t="62981" x="8763000" y="4127500"/>
          <p14:tracePt t="62995" x="8807450" y="4114800"/>
          <p14:tracePt t="62995" x="8813800" y="4108450"/>
          <p14:tracePt t="63019" x="0" y="0"/>
        </p14:tracePtLst>
        <p14:tracePtLst>
          <p14:tracePt t="64141" x="8394700" y="4902200"/>
          <p14:tracePt t="64400" x="8375650" y="4908550"/>
          <p14:tracePt t="64405" x="8362950" y="4914900"/>
          <p14:tracePt t="64414" x="8343900" y="4921250"/>
          <p14:tracePt t="64428" x="8280400" y="4959350"/>
          <p14:tracePt t="64445" x="8229600" y="4978400"/>
          <p14:tracePt t="64462" x="8172450" y="4997450"/>
          <p14:tracePt t="64477" x="8115300" y="5022850"/>
          <p14:tracePt t="64492" x="8077200" y="5041900"/>
          <p14:tracePt t="64509" x="8039100" y="5067300"/>
          <p14:tracePt t="64528" x="8007350" y="5092700"/>
          <p14:tracePt t="64543" x="7981950" y="5124450"/>
          <p14:tracePt t="64569" x="7975600" y="5137150"/>
          <p14:tracePt t="64579" x="7962900" y="5143500"/>
          <p14:tracePt t="64598" x="7956550" y="5162550"/>
          <p14:tracePt t="64609" x="7943850" y="5181600"/>
          <p14:tracePt t="64625" x="7931150" y="5207000"/>
          <p14:tracePt t="64642" x="7924800" y="5245100"/>
          <p14:tracePt t="64642" x="7924800" y="5264150"/>
          <p14:tracePt t="64663" x="7924800" y="5276850"/>
          <p14:tracePt t="64663" x="7918450" y="5295900"/>
          <p14:tracePt t="64680" x="7918450" y="5321300"/>
          <p14:tracePt t="64696" x="7918450" y="5359400"/>
          <p14:tracePt t="64709" x="7931150" y="5391150"/>
          <p14:tracePt t="64726" x="7943850" y="5429250"/>
          <p14:tracePt t="64742" x="7962900" y="5454650"/>
          <p14:tracePt t="64759" x="7969250" y="5473700"/>
          <p14:tracePt t="64776" x="7981950" y="5480050"/>
          <p14:tracePt t="64792" x="7994650" y="5492750"/>
          <p14:tracePt t="64810" x="8013700" y="5505450"/>
          <p14:tracePt t="64825" x="8051800" y="5524500"/>
          <p14:tracePt t="64842" x="8121650" y="5562600"/>
          <p14:tracePt t="64858" x="8223250" y="5588000"/>
          <p14:tracePt t="64876" x="8324850" y="5600700"/>
          <p14:tracePt t="64893" x="8382000" y="5607050"/>
          <p14:tracePt t="64893" x="8407400" y="5607050"/>
          <p14:tracePt t="64916" x="8439150" y="5607050"/>
          <p14:tracePt t="64932" x="8458200" y="5607050"/>
          <p14:tracePt t="64943" x="8496300" y="5600700"/>
          <p14:tracePt t="64962" x="8528050" y="5588000"/>
          <p14:tracePt t="64976" x="8578850" y="5581650"/>
          <p14:tracePt t="64992" x="8610600" y="5568950"/>
          <p14:tracePt t="64992" x="8629650" y="5562600"/>
          <p14:tracePt t="65012" x="8661400" y="5556250"/>
          <p14:tracePt t="65030" x="8699500" y="5549900"/>
          <p14:tracePt t="65044" x="8731250" y="5537200"/>
          <p14:tracePt t="65063" x="8769350" y="5524500"/>
          <p14:tracePt t="65077" x="8807450" y="5511800"/>
          <p14:tracePt t="65093" x="8832850" y="5499100"/>
          <p14:tracePt t="65110" x="8845550" y="5473700"/>
          <p14:tracePt t="65128" x="8858250" y="5441950"/>
          <p14:tracePt t="65144" x="8890000" y="5397500"/>
          <p14:tracePt t="65144" x="8896350" y="5378450"/>
          <p14:tracePt t="65167" x="8909050" y="5353050"/>
          <p14:tracePt t="65179" x="8928100" y="5321300"/>
          <p14:tracePt t="65179" x="8934450" y="5302250"/>
          <p14:tracePt t="65198" x="8934450" y="5289550"/>
          <p14:tracePt t="65213" x="8940800" y="5264150"/>
          <p14:tracePt t="65227" x="8940800" y="5245100"/>
          <p14:tracePt t="65251" x="8940800" y="5232400"/>
          <p14:tracePt t="65261" x="8940800" y="5207000"/>
          <p14:tracePt t="65276" x="8940800" y="5181600"/>
          <p14:tracePt t="65293" x="8928100" y="5149850"/>
          <p14:tracePt t="65309" x="8915400" y="5111750"/>
          <p14:tracePt t="65326" x="8902700" y="5086350"/>
          <p14:tracePt t="65343" x="8896350" y="5067300"/>
          <p14:tracePt t="65359" x="8877300" y="5054600"/>
          <p14:tracePt t="65377" x="8845550" y="5041900"/>
          <p14:tracePt t="65393" x="8788400" y="5041900"/>
          <p14:tracePt t="65412" x="8699500" y="5041900"/>
          <p14:tracePt t="65412" x="8655050" y="5041900"/>
          <p14:tracePt t="65432" x="8623300" y="5048250"/>
          <p14:tracePt t="65432" x="8578850" y="5054600"/>
          <p14:tracePt t="65449" x="8553450" y="5060950"/>
          <p14:tracePt t="65463" x="8502650" y="5080000"/>
          <p14:tracePt t="65463" x="8483600" y="5092700"/>
          <p14:tracePt t="65480" x="8458200" y="5111750"/>
          <p14:tracePt t="65494" x="8451850" y="5143500"/>
          <p14:tracePt t="65510" x="8439150" y="5175250"/>
          <p14:tracePt t="65525" x="8426450" y="5207000"/>
          <p14:tracePt t="65542" x="8420100" y="5251450"/>
          <p14:tracePt t="65542" x="8420100" y="5264150"/>
          <p14:tracePt t="65542" x="8420100" y="5289550"/>
          <p14:tracePt t="65571" x="8420100" y="5308600"/>
          <p14:tracePt t="65579" x="8420100" y="5340350"/>
          <p14:tracePt t="65594" x="8426450" y="5346700"/>
          <p14:tracePt t="65610" x="8426450" y="5353050"/>
          <p14:tracePt t="65627" x="0" y="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RRAM-based CIM: </a:t>
            </a:r>
            <a:r>
              <a:rPr lang="en-US" altLang="zh-CN" b="0" dirty="0"/>
              <a:t>Challenges</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6</a:t>
            </a:fld>
            <a:endParaRPr lang="en-US" altLang="en-US" dirty="0"/>
          </a:p>
        </p:txBody>
      </p:sp>
      <p:sp>
        <p:nvSpPr>
          <p:cNvPr id="18" name="Rectangle: Rounded Corners 46">
            <a:extLst>
              <a:ext uri="{FF2B5EF4-FFF2-40B4-BE49-F238E27FC236}">
                <a16:creationId xmlns:a16="http://schemas.microsoft.com/office/drawing/2014/main" id="{FDFC726B-5F97-3C4D-8375-F729B8CD94B1}"/>
              </a:ext>
            </a:extLst>
          </p:cNvPr>
          <p:cNvSpPr/>
          <p:nvPr/>
        </p:nvSpPr>
        <p:spPr>
          <a:xfrm>
            <a:off x="144745" y="4982762"/>
            <a:ext cx="3744416" cy="1060775"/>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0000" rtlCol="0" anchor="t">
            <a:noAutofit/>
          </a:bodyPr>
          <a:lstStyle/>
          <a:p>
            <a:r>
              <a:rPr lang="en-US" dirty="0">
                <a:solidFill>
                  <a:srgbClr val="FF0000"/>
                </a:solidFill>
              </a:rPr>
              <a:t>Leads to</a:t>
            </a:r>
            <a:endParaRPr lang="en-US" sz="2000" dirty="0">
              <a:solidFill>
                <a:schemeClr val="tx1"/>
              </a:solidFill>
            </a:endParaRPr>
          </a:p>
          <a:p>
            <a:r>
              <a:rPr lang="en-US" sz="1800" dirty="0">
                <a:solidFill>
                  <a:schemeClr val="tx1"/>
                </a:solidFill>
              </a:rPr>
              <a:t>Inaccurate computations</a:t>
            </a:r>
          </a:p>
          <a:p>
            <a:r>
              <a:rPr lang="en-US" sz="1800" dirty="0">
                <a:solidFill>
                  <a:schemeClr val="tx1"/>
                </a:solidFill>
              </a:rPr>
              <a:t>Poor efficiency</a:t>
            </a:r>
          </a:p>
        </p:txBody>
      </p:sp>
      <p:sp>
        <p:nvSpPr>
          <p:cNvPr id="19" name="内容占位符 2">
            <a:extLst>
              <a:ext uri="{FF2B5EF4-FFF2-40B4-BE49-F238E27FC236}">
                <a16:creationId xmlns:a16="http://schemas.microsoft.com/office/drawing/2014/main" id="{51FD0989-35BC-A545-BD9A-EB478950764A}"/>
              </a:ext>
            </a:extLst>
          </p:cNvPr>
          <p:cNvSpPr>
            <a:spLocks noGrp="1"/>
          </p:cNvSpPr>
          <p:nvPr>
            <p:ph idx="1"/>
          </p:nvPr>
        </p:nvSpPr>
        <p:spPr>
          <a:xfrm>
            <a:off x="144746" y="807398"/>
            <a:ext cx="3688307" cy="769441"/>
          </a:xfrm>
        </p:spPr>
        <p:txBody>
          <a:bodyPr wrap="square">
            <a:spAutoFit/>
          </a:bodyPr>
          <a:lstStyle/>
          <a:p>
            <a:pPr marL="0" indent="0">
              <a:buNone/>
            </a:pPr>
            <a:r>
              <a:rPr lang="en-US" altLang="zh-CN" sz="2000" dirty="0">
                <a:solidFill>
                  <a:schemeClr val="tx1"/>
                </a:solidFill>
              </a:rPr>
              <a:t>RRAM, CMOS variations</a:t>
            </a:r>
          </a:p>
          <a:p>
            <a:pPr marL="400050" lvl="1" indent="0">
              <a:buNone/>
            </a:pPr>
            <a:r>
              <a:rPr lang="en-GB" b="1" dirty="0">
                <a:solidFill>
                  <a:srgbClr val="0066FF"/>
                </a:solidFill>
              </a:rPr>
              <a:t>→</a:t>
            </a:r>
            <a:r>
              <a:rPr lang="en-GB" dirty="0"/>
              <a:t> </a:t>
            </a:r>
            <a:r>
              <a:rPr lang="en-US" dirty="0">
                <a:solidFill>
                  <a:srgbClr val="0066FF"/>
                </a:solidFill>
              </a:rPr>
              <a:t>PVT variations</a:t>
            </a:r>
          </a:p>
        </p:txBody>
      </p:sp>
      <p:sp>
        <p:nvSpPr>
          <p:cNvPr id="21" name="内容占位符 2">
            <a:extLst>
              <a:ext uri="{FF2B5EF4-FFF2-40B4-BE49-F238E27FC236}">
                <a16:creationId xmlns:a16="http://schemas.microsoft.com/office/drawing/2014/main" id="{80134FAC-DB21-4142-BF05-2BC8330C61D6}"/>
              </a:ext>
            </a:extLst>
          </p:cNvPr>
          <p:cNvSpPr txBox="1">
            <a:spLocks/>
          </p:cNvSpPr>
          <p:nvPr/>
        </p:nvSpPr>
        <p:spPr bwMode="auto">
          <a:xfrm>
            <a:off x="4727848" y="807397"/>
            <a:ext cx="273630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sz="2000" kern="0" dirty="0">
                <a:solidFill>
                  <a:schemeClr val="tx1"/>
                </a:solidFill>
              </a:rPr>
              <a:t>RRAM non-idealities</a:t>
            </a:r>
          </a:p>
          <a:p>
            <a:pPr marL="400050" lvl="1" indent="0">
              <a:buFont typeface="Times" panose="02020603050405020304" pitchFamily="18" charset="0"/>
              <a:buNone/>
            </a:pPr>
            <a:r>
              <a:rPr lang="en-GB" b="1" kern="0" dirty="0">
                <a:solidFill>
                  <a:srgbClr val="0066FF"/>
                </a:solidFill>
              </a:rPr>
              <a:t>→</a:t>
            </a:r>
            <a:r>
              <a:rPr lang="en-GB" kern="0" dirty="0"/>
              <a:t> </a:t>
            </a:r>
            <a:r>
              <a:rPr lang="en-US" kern="0" dirty="0">
                <a:solidFill>
                  <a:srgbClr val="0066FF"/>
                </a:solidFill>
              </a:rPr>
              <a:t>Conductance drift </a:t>
            </a:r>
          </a:p>
        </p:txBody>
      </p:sp>
      <p:sp>
        <p:nvSpPr>
          <p:cNvPr id="27" name="内容占位符 2">
            <a:extLst>
              <a:ext uri="{FF2B5EF4-FFF2-40B4-BE49-F238E27FC236}">
                <a16:creationId xmlns:a16="http://schemas.microsoft.com/office/drawing/2014/main" id="{CC64C75D-AFED-4049-AFB2-E7C3AF276A0E}"/>
              </a:ext>
            </a:extLst>
          </p:cNvPr>
          <p:cNvSpPr txBox="1">
            <a:spLocks/>
          </p:cNvSpPr>
          <p:nvPr/>
        </p:nvSpPr>
        <p:spPr bwMode="auto">
          <a:xfrm>
            <a:off x="8688288" y="807396"/>
            <a:ext cx="288032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sz="2000" kern="0" dirty="0">
                <a:solidFill>
                  <a:schemeClr val="tx1"/>
                </a:solidFill>
              </a:rPr>
              <a:t>Non-ideal wires</a:t>
            </a:r>
          </a:p>
          <a:p>
            <a:pPr marL="400050" lvl="1" indent="0">
              <a:buFont typeface="Times" panose="02020603050405020304" pitchFamily="18" charset="0"/>
              <a:buNone/>
            </a:pPr>
            <a:r>
              <a:rPr lang="en-GB" b="1" kern="0" dirty="0">
                <a:solidFill>
                  <a:srgbClr val="0066FF"/>
                </a:solidFill>
              </a:rPr>
              <a:t>→</a:t>
            </a:r>
            <a:r>
              <a:rPr lang="en-GB" kern="0" dirty="0"/>
              <a:t> </a:t>
            </a:r>
            <a:r>
              <a:rPr lang="en-US" kern="0" dirty="0">
                <a:solidFill>
                  <a:srgbClr val="0066FF"/>
                </a:solidFill>
              </a:rPr>
              <a:t>RC delay mismatch</a:t>
            </a:r>
          </a:p>
        </p:txBody>
      </p:sp>
      <p:sp>
        <p:nvSpPr>
          <p:cNvPr id="28" name="Rectangle: Rounded Corners 46">
            <a:extLst>
              <a:ext uri="{FF2B5EF4-FFF2-40B4-BE49-F238E27FC236}">
                <a16:creationId xmlns:a16="http://schemas.microsoft.com/office/drawing/2014/main" id="{B79FE12F-5622-A841-AF30-D476E1611DF6}"/>
              </a:ext>
            </a:extLst>
          </p:cNvPr>
          <p:cNvSpPr/>
          <p:nvPr/>
        </p:nvSpPr>
        <p:spPr>
          <a:xfrm>
            <a:off x="4223792" y="4982762"/>
            <a:ext cx="3744416" cy="1060775"/>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0000" rtlCol="0" anchor="t">
            <a:noAutofit/>
          </a:bodyPr>
          <a:lstStyle/>
          <a:p>
            <a:r>
              <a:rPr lang="en-US" dirty="0">
                <a:solidFill>
                  <a:srgbClr val="FF0000"/>
                </a:solidFill>
              </a:rPr>
              <a:t>Leads to</a:t>
            </a:r>
            <a:endParaRPr lang="en-US" sz="2000" dirty="0">
              <a:solidFill>
                <a:schemeClr val="tx1"/>
              </a:solidFill>
            </a:endParaRPr>
          </a:p>
          <a:p>
            <a:r>
              <a:rPr lang="en-US" sz="1800" dirty="0">
                <a:solidFill>
                  <a:schemeClr val="tx1"/>
                </a:solidFill>
              </a:rPr>
              <a:t>Inaccurate computations</a:t>
            </a:r>
          </a:p>
          <a:p>
            <a:r>
              <a:rPr lang="en-US" sz="1800" dirty="0">
                <a:solidFill>
                  <a:schemeClr val="tx1"/>
                </a:solidFill>
              </a:rPr>
              <a:t>Limited # of reliable cycles</a:t>
            </a:r>
          </a:p>
        </p:txBody>
      </p:sp>
      <p:sp>
        <p:nvSpPr>
          <p:cNvPr id="29" name="Rectangle: Rounded Corners 46">
            <a:extLst>
              <a:ext uri="{FF2B5EF4-FFF2-40B4-BE49-F238E27FC236}">
                <a16:creationId xmlns:a16="http://schemas.microsoft.com/office/drawing/2014/main" id="{F29468AB-AFFB-634D-BD41-440476DDD2D8}"/>
              </a:ext>
            </a:extLst>
          </p:cNvPr>
          <p:cNvSpPr/>
          <p:nvPr/>
        </p:nvSpPr>
        <p:spPr>
          <a:xfrm>
            <a:off x="8256240" y="4957775"/>
            <a:ext cx="3744416" cy="1060775"/>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0000" rtlCol="0" anchor="t">
            <a:noAutofit/>
          </a:bodyPr>
          <a:lstStyle/>
          <a:p>
            <a:r>
              <a:rPr lang="en-US" dirty="0">
                <a:solidFill>
                  <a:srgbClr val="FF0000"/>
                </a:solidFill>
              </a:rPr>
              <a:t>Leads to</a:t>
            </a:r>
            <a:endParaRPr lang="en-US" sz="2000" dirty="0">
              <a:solidFill>
                <a:schemeClr val="tx1"/>
              </a:solidFill>
            </a:endParaRPr>
          </a:p>
          <a:p>
            <a:r>
              <a:rPr lang="en-US" sz="1800" dirty="0">
                <a:solidFill>
                  <a:schemeClr val="tx1"/>
                </a:solidFill>
              </a:rPr>
              <a:t>Inaccurate computations</a:t>
            </a:r>
          </a:p>
          <a:p>
            <a:r>
              <a:rPr lang="en-US" sz="1800" dirty="0">
                <a:solidFill>
                  <a:schemeClr val="tx1"/>
                </a:solidFill>
              </a:rPr>
              <a:t>Limited CIM core size</a:t>
            </a:r>
          </a:p>
        </p:txBody>
      </p:sp>
      <p:cxnSp>
        <p:nvCxnSpPr>
          <p:cNvPr id="30" name="Straight Arrow Connector 29">
            <a:extLst>
              <a:ext uri="{FF2B5EF4-FFF2-40B4-BE49-F238E27FC236}">
                <a16:creationId xmlns:a16="http://schemas.microsoft.com/office/drawing/2014/main" id="{8084008C-D83F-AA47-B563-A9A6FA36A395}"/>
              </a:ext>
            </a:extLst>
          </p:cNvPr>
          <p:cNvCxnSpPr>
            <a:cxnSpLocks/>
          </p:cNvCxnSpPr>
          <p:nvPr/>
        </p:nvCxnSpPr>
        <p:spPr>
          <a:xfrm flipH="1">
            <a:off x="1988897" y="4725144"/>
            <a:ext cx="1" cy="31138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1" name="Straight Arrow Connector 30">
            <a:extLst>
              <a:ext uri="{FF2B5EF4-FFF2-40B4-BE49-F238E27FC236}">
                <a16:creationId xmlns:a16="http://schemas.microsoft.com/office/drawing/2014/main" id="{07DCCE74-7A60-B149-9466-5D3F7C294282}"/>
              </a:ext>
            </a:extLst>
          </p:cNvPr>
          <p:cNvCxnSpPr>
            <a:cxnSpLocks/>
          </p:cNvCxnSpPr>
          <p:nvPr/>
        </p:nvCxnSpPr>
        <p:spPr>
          <a:xfrm flipH="1">
            <a:off x="6095999" y="4725144"/>
            <a:ext cx="1" cy="31138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2" name="Straight Arrow Connector 31">
            <a:extLst>
              <a:ext uri="{FF2B5EF4-FFF2-40B4-BE49-F238E27FC236}">
                <a16:creationId xmlns:a16="http://schemas.microsoft.com/office/drawing/2014/main" id="{AC6C5679-3ABA-DD46-8B63-B780A7C70BD5}"/>
              </a:ext>
            </a:extLst>
          </p:cNvPr>
          <p:cNvCxnSpPr>
            <a:cxnSpLocks/>
          </p:cNvCxnSpPr>
          <p:nvPr/>
        </p:nvCxnSpPr>
        <p:spPr>
          <a:xfrm flipH="1">
            <a:off x="10128447" y="4725144"/>
            <a:ext cx="1" cy="31138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3" name="内容占位符 2">
            <a:extLst>
              <a:ext uri="{FF2B5EF4-FFF2-40B4-BE49-F238E27FC236}">
                <a16:creationId xmlns:a16="http://schemas.microsoft.com/office/drawing/2014/main" id="{8FB6E1CB-F188-504A-AAD8-EDDE514B95AC}"/>
              </a:ext>
            </a:extLst>
          </p:cNvPr>
          <p:cNvSpPr txBox="1">
            <a:spLocks/>
          </p:cNvSpPr>
          <p:nvPr/>
        </p:nvSpPr>
        <p:spPr bwMode="auto">
          <a:xfrm>
            <a:off x="2501685" y="6130115"/>
            <a:ext cx="7188625" cy="461665"/>
          </a:xfrm>
          <a:prstGeom prst="rect">
            <a:avLst/>
          </a:prstGeom>
          <a:solidFill>
            <a:srgbClr val="FF0000"/>
          </a:solidFill>
          <a:ln>
            <a:noFill/>
          </a:ln>
          <a:effec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kern="0" dirty="0">
                <a:solidFill>
                  <a:schemeClr val="bg1"/>
                </a:solidFill>
              </a:rPr>
              <a:t>Dealing with non-idealities is a MUST for reliable CIM</a:t>
            </a:r>
            <a:endParaRPr lang="en-US" kern="0" dirty="0">
              <a:solidFill>
                <a:schemeClr val="bg1"/>
              </a:solidFill>
            </a:endParaRPr>
          </a:p>
        </p:txBody>
      </p:sp>
      <p:sp>
        <p:nvSpPr>
          <p:cNvPr id="34" name="内容占位符 2">
            <a:extLst>
              <a:ext uri="{FF2B5EF4-FFF2-40B4-BE49-F238E27FC236}">
                <a16:creationId xmlns:a16="http://schemas.microsoft.com/office/drawing/2014/main" id="{EE53ABD9-59F4-3245-8811-E8AF536CC8AF}"/>
              </a:ext>
            </a:extLst>
          </p:cNvPr>
          <p:cNvSpPr txBox="1">
            <a:spLocks/>
          </p:cNvSpPr>
          <p:nvPr/>
        </p:nvSpPr>
        <p:spPr bwMode="auto">
          <a:xfrm>
            <a:off x="4619838" y="1656770"/>
            <a:ext cx="295232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sz="2000" kern="0" dirty="0"/>
              <a:t>High voltage of operation</a:t>
            </a:r>
          </a:p>
          <a:p>
            <a:pPr marL="0" indent="0">
              <a:buFont typeface="Times" panose="02020603050405020304" pitchFamily="18" charset="0"/>
              <a:buNone/>
            </a:pPr>
            <a:r>
              <a:rPr lang="en-US" altLang="zh-CN" sz="2000" kern="0" dirty="0"/>
              <a:t>Large # of operations</a:t>
            </a:r>
          </a:p>
        </p:txBody>
      </p:sp>
      <p:sp>
        <p:nvSpPr>
          <p:cNvPr id="35" name="内容占位符 2">
            <a:extLst>
              <a:ext uri="{FF2B5EF4-FFF2-40B4-BE49-F238E27FC236}">
                <a16:creationId xmlns:a16="http://schemas.microsoft.com/office/drawing/2014/main" id="{63AAC882-6465-0B46-815D-F28E735511D8}"/>
              </a:ext>
            </a:extLst>
          </p:cNvPr>
          <p:cNvSpPr txBox="1">
            <a:spLocks/>
          </p:cNvSpPr>
          <p:nvPr/>
        </p:nvSpPr>
        <p:spPr bwMode="auto">
          <a:xfrm>
            <a:off x="8652286" y="1789141"/>
            <a:ext cx="295232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lgn="ctr">
              <a:buFont typeface="Times" panose="02020603050405020304" pitchFamily="18" charset="0"/>
              <a:buNone/>
            </a:pPr>
            <a:r>
              <a:rPr lang="en-US" altLang="zh-CN" sz="2000" kern="0" dirty="0"/>
              <a:t>Large array size</a:t>
            </a:r>
          </a:p>
        </p:txBody>
      </p:sp>
      <p:pic>
        <p:nvPicPr>
          <p:cNvPr id="22" name="Picture 21">
            <a:extLst>
              <a:ext uri="{FF2B5EF4-FFF2-40B4-BE49-F238E27FC236}">
                <a16:creationId xmlns:a16="http://schemas.microsoft.com/office/drawing/2014/main" id="{DD2F4DD0-3EF0-8C4B-8230-56771EAEF46C}"/>
              </a:ext>
            </a:extLst>
          </p:cNvPr>
          <p:cNvPicPr>
            <a:picLocks noChangeAspect="1"/>
          </p:cNvPicPr>
          <p:nvPr/>
        </p:nvPicPr>
        <p:blipFill>
          <a:blip r:embed="rId4"/>
          <a:stretch>
            <a:fillRect/>
          </a:stretch>
        </p:blipFill>
        <p:spPr>
          <a:xfrm>
            <a:off x="81540" y="2998526"/>
            <a:ext cx="3936864" cy="1447063"/>
          </a:xfrm>
          <a:prstGeom prst="rect">
            <a:avLst/>
          </a:prstGeom>
        </p:spPr>
      </p:pic>
      <p:sp>
        <p:nvSpPr>
          <p:cNvPr id="23" name="TextBox 22">
            <a:extLst>
              <a:ext uri="{FF2B5EF4-FFF2-40B4-BE49-F238E27FC236}">
                <a16:creationId xmlns:a16="http://schemas.microsoft.com/office/drawing/2014/main" id="{154A21EF-234A-9B45-8B53-6665B47D0FC0}"/>
              </a:ext>
            </a:extLst>
          </p:cNvPr>
          <p:cNvSpPr txBox="1"/>
          <p:nvPr/>
        </p:nvSpPr>
        <p:spPr>
          <a:xfrm>
            <a:off x="106054" y="2617464"/>
            <a:ext cx="3960440" cy="338554"/>
          </a:xfrm>
          <a:prstGeom prst="rect">
            <a:avLst/>
          </a:prstGeom>
          <a:solidFill>
            <a:schemeClr val="bg1"/>
          </a:solidFill>
        </p:spPr>
        <p:txBody>
          <a:bodyPr wrap="square" rtlCol="0">
            <a:spAutoFit/>
          </a:bodyPr>
          <a:lstStyle/>
          <a:p>
            <a:pPr algn="ctr"/>
            <a:r>
              <a:rPr lang="en-US" sz="1600" b="1" dirty="0"/>
              <a:t>Conductance variations in RRAMs</a:t>
            </a:r>
          </a:p>
        </p:txBody>
      </p:sp>
      <p:sp>
        <p:nvSpPr>
          <p:cNvPr id="24" name="Rectangle 23">
            <a:extLst>
              <a:ext uri="{FF2B5EF4-FFF2-40B4-BE49-F238E27FC236}">
                <a16:creationId xmlns:a16="http://schemas.microsoft.com/office/drawing/2014/main" id="{9BE0CCE9-9737-E64C-A425-0FCFDDFDA0E0}"/>
              </a:ext>
            </a:extLst>
          </p:cNvPr>
          <p:cNvSpPr/>
          <p:nvPr/>
        </p:nvSpPr>
        <p:spPr>
          <a:xfrm>
            <a:off x="2593284" y="4499969"/>
            <a:ext cx="1574149" cy="338554"/>
          </a:xfrm>
          <a:prstGeom prst="rect">
            <a:avLst/>
          </a:prstGeom>
        </p:spPr>
        <p:txBody>
          <a:bodyPr wrap="none">
            <a:spAutoFit/>
          </a:bodyPr>
          <a:lstStyle/>
          <a:p>
            <a:r>
              <a:rPr lang="en-US" sz="1600" dirty="0"/>
              <a:t>[H. Li DATE’15]</a:t>
            </a:r>
          </a:p>
        </p:txBody>
      </p:sp>
      <p:pic>
        <p:nvPicPr>
          <p:cNvPr id="3" name="Picture 2">
            <a:extLst>
              <a:ext uri="{FF2B5EF4-FFF2-40B4-BE49-F238E27FC236}">
                <a16:creationId xmlns:a16="http://schemas.microsoft.com/office/drawing/2014/main" id="{E9638DC6-E00C-2541-A917-500EF2BC5509}"/>
              </a:ext>
            </a:extLst>
          </p:cNvPr>
          <p:cNvPicPr>
            <a:picLocks noChangeAspect="1"/>
          </p:cNvPicPr>
          <p:nvPr/>
        </p:nvPicPr>
        <p:blipFill>
          <a:blip r:embed="rId5"/>
          <a:stretch>
            <a:fillRect/>
          </a:stretch>
        </p:blipFill>
        <p:spPr>
          <a:xfrm>
            <a:off x="4893521" y="2951123"/>
            <a:ext cx="2404954" cy="1766097"/>
          </a:xfrm>
          <a:prstGeom prst="rect">
            <a:avLst/>
          </a:prstGeom>
        </p:spPr>
      </p:pic>
      <p:sp>
        <p:nvSpPr>
          <p:cNvPr id="25" name="TextBox 24">
            <a:extLst>
              <a:ext uri="{FF2B5EF4-FFF2-40B4-BE49-F238E27FC236}">
                <a16:creationId xmlns:a16="http://schemas.microsoft.com/office/drawing/2014/main" id="{CF5F4717-2DDD-8340-9DA9-2D80ED0384CA}"/>
              </a:ext>
            </a:extLst>
          </p:cNvPr>
          <p:cNvSpPr txBox="1"/>
          <p:nvPr/>
        </p:nvSpPr>
        <p:spPr>
          <a:xfrm>
            <a:off x="4781616" y="2617464"/>
            <a:ext cx="2628764" cy="338554"/>
          </a:xfrm>
          <a:prstGeom prst="rect">
            <a:avLst/>
          </a:prstGeom>
          <a:solidFill>
            <a:schemeClr val="bg1"/>
          </a:solidFill>
        </p:spPr>
        <p:txBody>
          <a:bodyPr wrap="square" rtlCol="0">
            <a:spAutoFit/>
          </a:bodyPr>
          <a:lstStyle/>
          <a:p>
            <a:pPr algn="ctr"/>
            <a:r>
              <a:rPr lang="en-US" sz="1600" b="1" dirty="0"/>
              <a:t>Read disturb in RRAMs</a:t>
            </a:r>
          </a:p>
        </p:txBody>
      </p:sp>
      <p:pic>
        <p:nvPicPr>
          <p:cNvPr id="5" name="Picture 4">
            <a:extLst>
              <a:ext uri="{FF2B5EF4-FFF2-40B4-BE49-F238E27FC236}">
                <a16:creationId xmlns:a16="http://schemas.microsoft.com/office/drawing/2014/main" id="{6FF58679-B92C-4642-9963-6DB726302388}"/>
              </a:ext>
            </a:extLst>
          </p:cNvPr>
          <p:cNvPicPr>
            <a:picLocks noChangeAspect="1"/>
          </p:cNvPicPr>
          <p:nvPr/>
        </p:nvPicPr>
        <p:blipFill>
          <a:blip r:embed="rId6"/>
          <a:stretch>
            <a:fillRect/>
          </a:stretch>
        </p:blipFill>
        <p:spPr>
          <a:xfrm>
            <a:off x="7661070" y="3257498"/>
            <a:ext cx="2080976" cy="1153345"/>
          </a:xfrm>
          <a:prstGeom prst="rect">
            <a:avLst/>
          </a:prstGeom>
        </p:spPr>
      </p:pic>
      <p:pic>
        <p:nvPicPr>
          <p:cNvPr id="6" name="Picture 5">
            <a:extLst>
              <a:ext uri="{FF2B5EF4-FFF2-40B4-BE49-F238E27FC236}">
                <a16:creationId xmlns:a16="http://schemas.microsoft.com/office/drawing/2014/main" id="{BE6BF7BE-8B01-6441-8879-23E18CC310C2}"/>
              </a:ext>
            </a:extLst>
          </p:cNvPr>
          <p:cNvPicPr>
            <a:picLocks noChangeAspect="1"/>
          </p:cNvPicPr>
          <p:nvPr/>
        </p:nvPicPr>
        <p:blipFill>
          <a:blip r:embed="rId7"/>
          <a:stretch>
            <a:fillRect/>
          </a:stretch>
        </p:blipFill>
        <p:spPr>
          <a:xfrm>
            <a:off x="9742046" y="2967912"/>
            <a:ext cx="2449954" cy="1783347"/>
          </a:xfrm>
          <a:prstGeom prst="rect">
            <a:avLst/>
          </a:prstGeom>
        </p:spPr>
      </p:pic>
      <p:sp>
        <p:nvSpPr>
          <p:cNvPr id="39" name="TextBox 38">
            <a:extLst>
              <a:ext uri="{FF2B5EF4-FFF2-40B4-BE49-F238E27FC236}">
                <a16:creationId xmlns:a16="http://schemas.microsoft.com/office/drawing/2014/main" id="{AA02869D-C13B-7D46-9420-091CF38555DD}"/>
              </a:ext>
            </a:extLst>
          </p:cNvPr>
          <p:cNvSpPr txBox="1"/>
          <p:nvPr/>
        </p:nvSpPr>
        <p:spPr>
          <a:xfrm>
            <a:off x="8616287" y="2617464"/>
            <a:ext cx="2952321" cy="338554"/>
          </a:xfrm>
          <a:prstGeom prst="rect">
            <a:avLst/>
          </a:prstGeom>
          <a:solidFill>
            <a:schemeClr val="bg1"/>
          </a:solidFill>
        </p:spPr>
        <p:txBody>
          <a:bodyPr wrap="square" rtlCol="0">
            <a:spAutoFit/>
          </a:bodyPr>
          <a:lstStyle/>
          <a:p>
            <a:pPr algn="ctr"/>
            <a:r>
              <a:rPr lang="en-US" sz="1600" b="1" dirty="0"/>
              <a:t>RC delay mismatch in CIM</a:t>
            </a:r>
          </a:p>
        </p:txBody>
      </p:sp>
      <p:sp>
        <p:nvSpPr>
          <p:cNvPr id="40" name="Rectangle 39">
            <a:extLst>
              <a:ext uri="{FF2B5EF4-FFF2-40B4-BE49-F238E27FC236}">
                <a16:creationId xmlns:a16="http://schemas.microsoft.com/office/drawing/2014/main" id="{07AEB63E-E74E-7A45-887F-C99F1700FC89}"/>
              </a:ext>
            </a:extLst>
          </p:cNvPr>
          <p:cNvSpPr/>
          <p:nvPr/>
        </p:nvSpPr>
        <p:spPr>
          <a:xfrm>
            <a:off x="8554297" y="4515032"/>
            <a:ext cx="1574149" cy="338554"/>
          </a:xfrm>
          <a:prstGeom prst="rect">
            <a:avLst/>
          </a:prstGeom>
        </p:spPr>
        <p:txBody>
          <a:bodyPr wrap="none">
            <a:spAutoFit/>
          </a:bodyPr>
          <a:lstStyle/>
          <a:p>
            <a:r>
              <a:rPr lang="en-US" sz="1600" dirty="0"/>
              <a:t>[H. Li DATE’15]</a:t>
            </a:r>
          </a:p>
        </p:txBody>
      </p:sp>
      <p:sp>
        <p:nvSpPr>
          <p:cNvPr id="41" name="Rectangle 40">
            <a:extLst>
              <a:ext uri="{FF2B5EF4-FFF2-40B4-BE49-F238E27FC236}">
                <a16:creationId xmlns:a16="http://schemas.microsoft.com/office/drawing/2014/main" id="{6493AD6F-96E4-2C44-958F-ECC0C334F739}"/>
              </a:ext>
            </a:extLst>
          </p:cNvPr>
          <p:cNvSpPr/>
          <p:nvPr/>
        </p:nvSpPr>
        <p:spPr>
          <a:xfrm>
            <a:off x="6533062" y="4520908"/>
            <a:ext cx="1802481" cy="338554"/>
          </a:xfrm>
          <a:prstGeom prst="rect">
            <a:avLst/>
          </a:prstGeom>
        </p:spPr>
        <p:txBody>
          <a:bodyPr wrap="none">
            <a:spAutoFit/>
          </a:bodyPr>
          <a:lstStyle/>
          <a:p>
            <a:r>
              <a:rPr lang="en-US" sz="1600" dirty="0"/>
              <a:t>[W Shim IRPS’20]</a:t>
            </a:r>
          </a:p>
        </p:txBody>
      </p:sp>
    </p:spTree>
    <p:custDataLst>
      <p:tags r:id="rId1"/>
    </p:custDataLst>
    <p:extLst>
      <p:ext uri="{BB962C8B-B14F-4D97-AF65-F5344CB8AC3E}">
        <p14:creationId xmlns:p14="http://schemas.microsoft.com/office/powerpoint/2010/main" val="90492069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build="p"/>
      <p:bldP spid="21" grpId="0"/>
      <p:bldP spid="27" grpId="0"/>
      <p:bldP spid="28" grpId="0" animBg="1"/>
      <p:bldP spid="29" grpId="0" animBg="1"/>
      <p:bldP spid="33" grpId="0" animBg="1"/>
      <p:bldP spid="34" grpId="0"/>
      <p:bldP spid="35" grpId="0"/>
      <p:bldP spid="23" grpId="0" animBg="1"/>
      <p:bldP spid="24" grpId="0"/>
      <p:bldP spid="25" grpId="0" animBg="1"/>
      <p:bldP spid="39" grpId="0" animBg="1"/>
      <p:bldP spid="40" grpId="0"/>
      <p:bldP spid="41" grpId="0"/>
    </p:bldLst>
  </p:timing>
  <p:extLst>
    <p:ext uri="{3A86A75C-4F4B-4683-9AE1-C65F6400EC91}">
      <p14:laserTraceLst xmlns:p14="http://schemas.microsoft.com/office/powerpoint/2010/main">
        <p14:tracePtLst>
          <p14:tracePt t="4592" x="2419350" y="4368800"/>
          <p14:tracePt t="4909" x="2425700" y="4368800"/>
          <p14:tracePt t="4970" x="2432050" y="4356100"/>
          <p14:tracePt t="4977" x="2432050" y="4349750"/>
          <p14:tracePt t="4986" x="2432050" y="4343400"/>
          <p14:tracePt t="5000" x="2432050" y="4324350"/>
          <p14:tracePt t="5018" x="2425700" y="4279900"/>
          <p14:tracePt t="5034" x="2393950" y="4235450"/>
          <p14:tracePt t="5034" x="2381250" y="4222750"/>
          <p14:tracePt t="5058" x="2343150" y="4197350"/>
          <p14:tracePt t="5069" x="2171700" y="4114800"/>
          <p14:tracePt t="5092" x="2108200" y="4108450"/>
          <p14:tracePt t="5100" x="1943100" y="4102100"/>
          <p14:tracePt t="5117" x="1892300" y="4127500"/>
          <p14:tracePt t="5137" x="1847850" y="4140200"/>
          <p14:tracePt t="5149" x="1828800" y="4152900"/>
          <p14:tracePt t="5166" x="1809750" y="4159250"/>
          <p14:tracePt t="5183" x="1797050" y="4171950"/>
          <p14:tracePt t="5199" x="1771650" y="4191000"/>
          <p14:tracePt t="5217" x="1746250" y="4216400"/>
          <p14:tracePt t="5217" x="1739900" y="4216400"/>
          <p14:tracePt t="5234" x="1733550" y="4235450"/>
          <p14:tracePt t="5252" x="1727200" y="4241800"/>
          <p14:tracePt t="5271" x="1727200" y="4248150"/>
          <p14:tracePt t="5286" x="1727200" y="4273550"/>
          <p14:tracePt t="5286" x="1727200" y="4279900"/>
          <p14:tracePt t="5308" x="1727200" y="4292600"/>
          <p14:tracePt t="5316" x="1739900" y="4324350"/>
          <p14:tracePt t="5341" x="1752600" y="4356100"/>
          <p14:tracePt t="5352" x="1771650" y="4387850"/>
          <p14:tracePt t="5367" x="1797050" y="4419600"/>
          <p14:tracePt t="5384" x="1803400" y="4432300"/>
          <p14:tracePt t="5403" x="1816100" y="4438650"/>
          <p14:tracePt t="5417" x="1822450" y="4445000"/>
          <p14:tracePt t="5417" x="1822450" y="4451350"/>
          <p14:tracePt t="5436" x="1841500" y="4464050"/>
          <p14:tracePt t="5493" x="1860550" y="4464050"/>
          <p14:tracePt t="5497" x="1885950" y="4470400"/>
          <p14:tracePt t="5506" x="1905000" y="4476750"/>
          <p14:tracePt t="5519" x="1955800" y="4489450"/>
          <p14:tracePt t="5535" x="2006600" y="4502150"/>
          <p14:tracePt t="5551" x="2108200" y="4521200"/>
          <p14:tracePt t="5571" x="2152650" y="4533900"/>
          <p14:tracePt t="5588" x="2178050" y="4533900"/>
          <p14:tracePt t="5602" x="2184400" y="4533900"/>
          <p14:tracePt t="5617" x="2203450" y="4533900"/>
          <p14:tracePt t="5723" x="2241550" y="4533900"/>
          <p14:tracePt t="5731" x="2273300" y="4533900"/>
          <p14:tracePt t="5740" x="2311400" y="4533900"/>
          <p14:tracePt t="5751" x="2355850" y="4533900"/>
          <p14:tracePt t="5767" x="2381250" y="4533900"/>
          <p14:tracePt t="5784" x="0" y="0"/>
        </p14:tracePtLst>
        <p14:tracePtLst>
          <p14:tracePt t="6111" x="1955800" y="4806950"/>
          <p14:tracePt t="6584" x="1968500" y="4806950"/>
          <p14:tracePt t="6669" x="2006600" y="4794250"/>
          <p14:tracePt t="6680" x="2051050" y="4787900"/>
          <p14:tracePt t="6685" x="2139950" y="4775200"/>
          <p14:tracePt t="6702" x="2222500" y="4775200"/>
          <p14:tracePt t="6721" x="2305050" y="4775200"/>
          <p14:tracePt t="6733" x="2343150" y="4781550"/>
          <p14:tracePt t="6752" x="2349500" y="4781550"/>
          <p14:tracePt t="6767" x="0" y="0"/>
        </p14:tracePtLst>
        <p14:tracePtLst>
          <p14:tracePt t="7027" x="1905000" y="5092700"/>
          <p14:tracePt t="7485" x="1911350" y="5092700"/>
          <p14:tracePt t="7577" x="1930400" y="5086350"/>
          <p14:tracePt t="7586" x="2012950" y="5073650"/>
          <p14:tracePt t="7604" x="2082800" y="5054600"/>
          <p14:tracePt t="7618" x="2120900" y="5054600"/>
          <p14:tracePt t="7634" x="2133600" y="5054600"/>
          <p14:tracePt t="7652" x="2139950" y="5054600"/>
          <p14:tracePt t="7715" x="2146300" y="5054600"/>
          <p14:tracePt t="7779" x="2152650" y="5054600"/>
          <p14:tracePt t="7806" x="2159000" y="5054600"/>
          <p14:tracePt t="7814" x="2171700" y="5054600"/>
          <p14:tracePt t="7819" x="2178050" y="5054600"/>
          <p14:tracePt t="7835" x="2190750" y="5054600"/>
          <p14:tracePt t="7856" x="0" y="0"/>
        </p14:tracePtLst>
        <p14:tracePtLst>
          <p14:tracePt t="7971" x="1911350" y="5378450"/>
          <p14:tracePt t="8341" x="1924050" y="5378450"/>
          <p14:tracePt t="8422" x="1930400" y="5378450"/>
          <p14:tracePt t="8433" x="1949450" y="5378450"/>
          <p14:tracePt t="8437" x="1974850" y="5378450"/>
          <p14:tracePt t="8450" x="2012950" y="5372100"/>
          <p14:tracePt t="8466" x="2082800" y="5359400"/>
          <p14:tracePt t="8483" x="2120900" y="5353050"/>
          <p14:tracePt t="8499" x="2165350" y="5346700"/>
          <p14:tracePt t="8516" x="2203450" y="5346700"/>
          <p14:tracePt t="8532" x="2247900" y="5346700"/>
          <p14:tracePt t="8549" x="2273300" y="5346700"/>
          <p14:tracePt t="8549" x="2279650" y="5346700"/>
          <p14:tracePt t="8570" x="0" y="0"/>
        </p14:tracePtLst>
        <p14:tracePtLst>
          <p14:tracePt t="15388" x="1841500" y="4349750"/>
          <p14:tracePt t="15899" x="1854200" y="4381500"/>
          <p14:tracePt t="15998" x="1860550" y="4406900"/>
          <p14:tracePt t="16005" x="1866900" y="4425950"/>
          <p14:tracePt t="16014" x="1879600" y="4445000"/>
          <p14:tracePt t="16031" x="1879600" y="4457700"/>
          <p14:tracePt t="16048" x="1885950" y="4457700"/>
          <p14:tracePt t="16067" x="1892300" y="4464050"/>
          <p14:tracePt t="16106" x="1898650" y="4476750"/>
          <p14:tracePt t="16118" x="1917700" y="4483100"/>
          <p14:tracePt t="16121" x="1930400" y="4489450"/>
          <p14:tracePt t="16131" x="1943100" y="4495800"/>
          <p14:tracePt t="16151" x="1949450" y="4502150"/>
          <p14:tracePt t="16166" x="1955800" y="4514850"/>
          <p14:tracePt t="16181" x="1962150" y="4546600"/>
          <p14:tracePt t="16198" x="1974850" y="4578350"/>
          <p14:tracePt t="16198" x="1981200" y="4597400"/>
          <p14:tracePt t="16217" x="1993900" y="4622800"/>
          <p14:tracePt t="16232" x="2006600" y="4667250"/>
          <p14:tracePt t="16248" x="2019300" y="4705350"/>
          <p14:tracePt t="16265" x="2038350" y="4749800"/>
          <p14:tracePt t="16282" x="2051050" y="4787900"/>
          <p14:tracePt t="16298" x="2070100" y="4832350"/>
          <p14:tracePt t="16319" x="2089150" y="4864100"/>
          <p14:tracePt t="16338" x="2101850" y="4895850"/>
          <p14:tracePt t="16351" x="2108200" y="4908550"/>
          <p14:tracePt t="16367" x="2120900" y="4927600"/>
          <p14:tracePt t="16367" x="2127250" y="4946650"/>
          <p14:tracePt t="16388" x="2133600" y="4959350"/>
          <p14:tracePt t="16400" x="2171700" y="4991100"/>
          <p14:tracePt t="16400" x="2197100" y="5010150"/>
          <p14:tracePt t="16420" x="2235200" y="5022850"/>
          <p14:tracePt t="16432" x="2254250" y="5035550"/>
          <p14:tracePt t="16448" x="2260600" y="5041900"/>
          <p14:tracePt t="16465" x="2254250" y="5035550"/>
          <p14:tracePt t="16634" x="2247900" y="5029200"/>
          <p14:tracePt t="16651" x="2247900" y="5016500"/>
          <p14:tracePt t="16660" x="2247900" y="5010150"/>
          <p14:tracePt t="16667" x="2235200" y="4984750"/>
          <p14:tracePt t="16682" x="2235200" y="4972050"/>
          <p14:tracePt t="16700" x="2222500" y="4946650"/>
          <p14:tracePt t="16715" x="2209800" y="4933950"/>
          <p14:tracePt t="16732" x="2203450" y="4927600"/>
          <p14:tracePt t="16748" x="2197100" y="4921250"/>
          <p14:tracePt t="16765" x="2178050" y="4908550"/>
          <p14:tracePt t="16765" x="2178050" y="4902200"/>
          <p14:tracePt t="16783" x="2165350" y="4902200"/>
          <p14:tracePt t="16798" x="2159000" y="4902200"/>
          <p14:tracePt t="16814" x="2146300" y="4902200"/>
          <p14:tracePt t="16833" x="2139950" y="4902200"/>
          <p14:tracePt t="16852" x="2133600" y="4902200"/>
          <p14:tracePt t="16864" x="2101850" y="4902200"/>
          <p14:tracePt t="16884" x="2082800" y="4908550"/>
          <p14:tracePt t="16904" x="2063750" y="4921250"/>
          <p14:tracePt t="16918" x="2044700" y="4927600"/>
          <p14:tracePt t="16931" x="2038350" y="4940300"/>
          <p14:tracePt t="16948" x="2032000" y="4946650"/>
          <p14:tracePt t="16965" x="2025650" y="4959350"/>
          <p14:tracePt t="16982" x="2019300" y="4978400"/>
          <p14:tracePt t="16999" x="2012950" y="4991100"/>
          <p14:tracePt t="17015" x="2012950" y="5003800"/>
          <p14:tracePt t="17031" x="2012950" y="5016500"/>
          <p14:tracePt t="17049" x="2012950" y="5035550"/>
          <p14:tracePt t="17049" x="2012950" y="5041900"/>
          <p14:tracePt t="17069" x="2019300" y="5048250"/>
          <p14:tracePt t="17081" x="2032000" y="5060950"/>
          <p14:tracePt t="17105" x="2057400" y="5073650"/>
          <p14:tracePt t="17117" x="2101850" y="5080000"/>
          <p14:tracePt t="17133" x="2139950" y="5080000"/>
          <p14:tracePt t="17148" x="2190750" y="5080000"/>
          <p14:tracePt t="17148" x="2222500" y="5080000"/>
          <p14:tracePt t="17170" x="2260600" y="5080000"/>
          <p14:tracePt t="17181" x="2343150" y="5067300"/>
          <p14:tracePt t="17202" x="2374900" y="5060950"/>
          <p14:tracePt t="17219" x="2400300" y="5048250"/>
          <p14:tracePt t="17233" x="2438400" y="5041900"/>
          <p14:tracePt t="17248" x="2470150" y="5029200"/>
          <p14:tracePt t="17268" x="2508250" y="5022850"/>
          <p14:tracePt t="17281" x="2520950" y="5016500"/>
          <p14:tracePt t="17297" x="2540000" y="4997450"/>
          <p14:tracePt t="17320" x="2552700" y="4978400"/>
          <p14:tracePt t="17337" x="2559050" y="4965700"/>
          <p14:tracePt t="17351" x="2571750" y="4946650"/>
          <p14:tracePt t="17351" x="2571750" y="4927600"/>
          <p14:tracePt t="17374" x="2571750" y="4908550"/>
          <p14:tracePt t="17383" x="2571750" y="4889500"/>
          <p14:tracePt t="17383" x="2571750" y="4883150"/>
          <p14:tracePt t="17405" x="2571750" y="4876800"/>
          <p14:tracePt t="17418" x="2571750" y="4870450"/>
          <p14:tracePt t="17430" x="2552700" y="4851400"/>
          <p14:tracePt t="17449" x="2514600" y="4838700"/>
          <p14:tracePt t="17469" x="2470150" y="4838700"/>
          <p14:tracePt t="17481" x="2413000" y="4845050"/>
          <p14:tracePt t="17498" x="2368550" y="4857750"/>
          <p14:tracePt t="17515" x="2343150" y="4870450"/>
          <p14:tracePt t="17515" x="2336800" y="4870450"/>
          <p14:tracePt t="17535" x="2330450" y="4876800"/>
          <p14:tracePt t="17556" x="2330450" y="4883150"/>
          <p14:tracePt t="17650" x="0" y="0"/>
        </p14:tracePtLst>
        <p14:tracePtLst>
          <p14:tracePt t="17688" x="1498600" y="1968500"/>
          <p14:tracePt t="18449" x="1562100" y="1962150"/>
          <p14:tracePt t="18520" x="1676400" y="1962150"/>
          <p14:tracePt t="18525" x="1790700" y="1962150"/>
          <p14:tracePt t="18537" x="1924050" y="1968500"/>
          <p14:tracePt t="18548" x="2190750" y="1974850"/>
          <p14:tracePt t="18548" x="2305050" y="1987550"/>
          <p14:tracePt t="18568" x="2514600" y="2000250"/>
          <p14:tracePt t="18586" x="2647950" y="2019300"/>
          <p14:tracePt t="18586" x="2692400" y="2025650"/>
          <p14:tracePt t="18605" x="2736850" y="2025650"/>
          <p14:tracePt t="18615" x="2819400" y="2032000"/>
          <p14:tracePt t="18632" x="2908300" y="2051050"/>
          <p14:tracePt t="18632" x="2946400" y="2057400"/>
          <p14:tracePt t="18651" x="2990850" y="2063750"/>
          <p14:tracePt t="18651" x="3016250" y="2070100"/>
          <p14:tracePt t="18669" x="3073400" y="2082800"/>
          <p14:tracePt t="18686" x="3124200" y="2095500"/>
          <p14:tracePt t="18701" x="3194050" y="2108200"/>
          <p14:tracePt t="18714" x="3238500" y="2114550"/>
          <p14:tracePt t="18732" x="3282950" y="2120900"/>
          <p14:tracePt t="18748" x="3314700" y="2120900"/>
          <p14:tracePt t="18767" x="3340100" y="2120900"/>
          <p14:tracePt t="18785" x="3384550" y="2114550"/>
          <p14:tracePt t="18785" x="3409950" y="2108200"/>
          <p14:tracePt t="18805" x="3454400" y="2101850"/>
          <p14:tracePt t="18816" x="3517900" y="2095500"/>
          <p14:tracePt t="18834" x="3543300" y="2095500"/>
          <p14:tracePt t="18850" x="3549650" y="2095500"/>
          <p14:tracePt t="18866" x="3549650" y="2089150"/>
          <p14:tracePt t="18883" x="3562350" y="2082800"/>
          <p14:tracePt t="18898" x="3594100" y="2076450"/>
          <p14:tracePt t="18915" x="3638550" y="2063750"/>
          <p14:tracePt t="18931" x="3708400" y="2051050"/>
          <p14:tracePt t="18947" x="3759200" y="2032000"/>
          <p14:tracePt t="18966" x="3841750" y="2019300"/>
          <p14:tracePt t="18981" x="3898900" y="2006600"/>
          <p14:tracePt t="18998" x="3911600" y="1993900"/>
          <p14:tracePt t="18998" x="3917950" y="1993900"/>
          <p14:tracePt t="19017" x="3937000" y="1993900"/>
          <p14:tracePt t="19355" x="3975100" y="1987550"/>
          <p14:tracePt t="19364" x="4019550" y="1981200"/>
          <p14:tracePt t="19372" x="4051300" y="1974850"/>
          <p14:tracePt t="19381" x="4083050" y="1962150"/>
          <p14:tracePt t="19400" x="4089400" y="1962150"/>
          <p14:tracePt t="19415" x="0" y="0"/>
        </p14:tracePtLst>
        <p14:tracePtLst>
          <p14:tracePt t="23577" x="2025650" y="4851400"/>
          <p14:tracePt t="23933" x="2025650" y="4845050"/>
          <p14:tracePt t="23943" x="2019300" y="4845050"/>
          <p14:tracePt t="24009" x="2000250" y="4857750"/>
          <p14:tracePt t="24017" x="1949450" y="4914900"/>
          <p14:tracePt t="24032" x="1879600" y="4965700"/>
          <p14:tracePt t="24049" x="1835150" y="5022850"/>
          <p14:tracePt t="24067" x="1797050" y="5080000"/>
          <p14:tracePt t="24084" x="1771650" y="5130800"/>
          <p14:tracePt t="24084" x="1765300" y="5156200"/>
          <p14:tracePt t="24103" x="1758950" y="5181600"/>
          <p14:tracePt t="24115" x="1746250" y="5226050"/>
          <p14:tracePt t="24132" x="1733550" y="5302250"/>
          <p14:tracePt t="24151" x="1733550" y="5327650"/>
          <p14:tracePt t="24164" x="1758950" y="5416550"/>
          <p14:tracePt t="24183" x="1784350" y="5454650"/>
          <p14:tracePt t="24197" x="1822450" y="5492750"/>
          <p14:tracePt t="24215" x="1860550" y="5524500"/>
          <p14:tracePt t="24232" x="1911350" y="5562600"/>
          <p14:tracePt t="24247" x="1974850" y="5581650"/>
          <p14:tracePt t="24264" x="2051050" y="5600700"/>
          <p14:tracePt t="24280" x="2139950" y="5613400"/>
          <p14:tracePt t="24297" x="2235200" y="5632450"/>
          <p14:tracePt t="24314" x="2311400" y="5632450"/>
          <p14:tracePt t="24314" x="2336800" y="5632450"/>
          <p14:tracePt t="24337" x="2362200" y="5626100"/>
          <p14:tracePt t="24337" x="2381250" y="5613400"/>
          <p14:tracePt t="24353" x="2413000" y="5581650"/>
          <p14:tracePt t="24370" x="2444750" y="5562600"/>
          <p14:tracePt t="24370" x="2482850" y="5530850"/>
          <p14:tracePt t="24387" x="2540000" y="5499100"/>
          <p14:tracePt t="24396" x="2768600" y="5397500"/>
          <p14:tracePt t="24414" x="2863850" y="5353050"/>
          <p14:tracePt t="24431" x="2889250" y="5346700"/>
          <p14:tracePt t="24447" x="2895600" y="5340350"/>
          <p14:tracePt t="24464" x="2901950" y="5302250"/>
          <p14:tracePt t="24482" x="2933700" y="5238750"/>
          <p14:tracePt t="24499" x="2959100" y="5168900"/>
          <p14:tracePt t="24516" x="2971800" y="5099050"/>
          <p14:tracePt t="24530" x="2978150" y="5054600"/>
          <p14:tracePt t="24547" x="2978150" y="5010150"/>
          <p14:tracePt t="24564" x="2959100" y="4940300"/>
          <p14:tracePt t="24564" x="2940050" y="4914900"/>
          <p14:tracePt t="24587" x="2927350" y="4889500"/>
          <p14:tracePt t="24599" x="2857500" y="4800600"/>
          <p14:tracePt t="24619" x="2800350" y="4756150"/>
          <p14:tracePt t="24633" x="2686050" y="4711700"/>
          <p14:tracePt t="24649" x="2514600" y="4699000"/>
          <p14:tracePt t="24670" x="2457450" y="4699000"/>
          <p14:tracePt t="24681" x="2362200" y="4699000"/>
          <p14:tracePt t="24697" x="2260600" y="4699000"/>
          <p14:tracePt t="24721" x="2216150" y="4711700"/>
          <p14:tracePt t="24730" x="2171700" y="4724400"/>
          <p14:tracePt t="24748" x="2139950" y="4730750"/>
          <p14:tracePt t="24764" x="2101850" y="4756150"/>
          <p14:tracePt t="24780" x="2063750" y="4781550"/>
          <p14:tracePt t="24798" x="2044700" y="4794250"/>
          <p14:tracePt t="24814" x="2032000" y="4806950"/>
          <p14:tracePt t="24832" x="2032000" y="4813300"/>
          <p14:tracePt t="24910" x="2025650" y="4813300"/>
          <p14:tracePt t="24915" x="2019300" y="4819650"/>
          <p14:tracePt t="24915" x="2019300" y="4826000"/>
          <p14:tracePt t="24932" x="2012950" y="4832350"/>
          <p14:tracePt t="24950" x="2006600" y="4832350"/>
          <p14:tracePt t="25039" x="0" y="0"/>
        </p14:tracePtLst>
        <p14:tracePtLst>
          <p14:tracePt t="28596" x="2184400" y="4946650"/>
          <p14:tracePt t="28850" x="2178050" y="4946650"/>
          <p14:tracePt t="28919" x="2165350" y="4933950"/>
          <p14:tracePt t="28929" x="2152650" y="4914900"/>
          <p14:tracePt t="28934" x="2146300" y="4908550"/>
          <p14:tracePt t="28951" x="2139950" y="4902200"/>
          <p14:tracePt t="28963" x="2101850" y="4883150"/>
          <p14:tracePt t="28983" x="2070100" y="4864100"/>
          <p14:tracePt t="28996" x="2032000" y="4851400"/>
          <p14:tracePt t="29013" x="1993900" y="4838700"/>
          <p14:tracePt t="29032" x="1955800" y="4832350"/>
          <p14:tracePt t="29047" x="1911350" y="4832350"/>
          <p14:tracePt t="29047" x="1885950" y="4832350"/>
          <p14:tracePt t="29070" x="1854200" y="4845050"/>
          <p14:tracePt t="29087" x="1841500" y="4857750"/>
          <p14:tracePt t="29098" x="1835150" y="4857750"/>
          <p14:tracePt t="29120" x="1835150" y="4864100"/>
          <p14:tracePt t="29146" x="1828800" y="4870450"/>
          <p14:tracePt t="29156" x="1822450" y="4870450"/>
          <p14:tracePt t="29156" x="1816100" y="4883150"/>
          <p14:tracePt t="29169" x="1816100" y="4895850"/>
          <p14:tracePt t="29180" x="1803400" y="4927600"/>
          <p14:tracePt t="29196" x="1803400" y="4972050"/>
          <p14:tracePt t="29214" x="1803400" y="5003800"/>
          <p14:tracePt t="29214" x="1809750" y="5010150"/>
          <p14:tracePt t="29238" x="1816100" y="5029200"/>
          <p14:tracePt t="29248" x="1835150" y="5067300"/>
          <p14:tracePt t="29263" x="1873250" y="5099050"/>
          <p14:tracePt t="29280" x="1924050" y="5137150"/>
          <p14:tracePt t="29280" x="1949450" y="5143500"/>
          <p14:tracePt t="29304" x="1974850" y="5149850"/>
          <p14:tracePt t="29312" x="2038350" y="5162550"/>
          <p14:tracePt t="29334" x="2076450" y="5162550"/>
          <p14:tracePt t="29349" x="2108200" y="5162550"/>
          <p14:tracePt t="29349" x="2133600" y="5162550"/>
          <p14:tracePt t="29371" x="2159000" y="5162550"/>
          <p14:tracePt t="29382" x="2241550" y="5162550"/>
          <p14:tracePt t="29399" x="2336800" y="5156200"/>
          <p14:tracePt t="29399" x="2374900" y="5149850"/>
          <p14:tracePt t="29417" x="2413000" y="5137150"/>
          <p14:tracePt t="29430" x="2451100" y="5124450"/>
          <p14:tracePt t="29450" x="2470150" y="5118100"/>
          <p14:tracePt t="29465" x="2508250" y="5105400"/>
          <p14:tracePt t="29479" x="2559050" y="5086350"/>
          <p14:tracePt t="29497" x="2603500" y="5073650"/>
          <p14:tracePt t="29513" x="2635250" y="5060950"/>
          <p14:tracePt t="29530" x="2641600" y="5060950"/>
          <p14:tracePt t="29546" x="2641600" y="5054600"/>
          <p14:tracePt t="29564" x="2641600" y="5048250"/>
          <p14:tracePt t="29593" x="2641600" y="5041900"/>
          <p14:tracePt t="29603" x="2641600" y="5035550"/>
          <p14:tracePt t="29616" x="2641600" y="5016500"/>
          <p14:tracePt t="29616" x="2635250" y="5010150"/>
          <p14:tracePt t="29632" x="2609850" y="4972050"/>
          <p14:tracePt t="29650" x="2578100" y="4933950"/>
          <p14:tracePt t="29663" x="2533650" y="4902200"/>
          <p14:tracePt t="29663" x="2508250" y="4889500"/>
          <p14:tracePt t="29688" x="2482850" y="4883150"/>
          <p14:tracePt t="29696" x="2444750" y="4870450"/>
          <p14:tracePt t="29713" x="2362200" y="4851400"/>
          <p14:tracePt t="29730" x="2235200" y="4813300"/>
          <p14:tracePt t="29748" x="2165350" y="4800600"/>
          <p14:tracePt t="29767" x="2120900" y="4787900"/>
          <p14:tracePt t="29782" x="2070100" y="4787900"/>
          <p14:tracePt t="29799" x="2038350" y="4794250"/>
          <p14:tracePt t="29812" x="2019300" y="4806950"/>
          <p14:tracePt t="29830" x="2019300" y="4813300"/>
          <p14:tracePt t="29846" x="2000250" y="4832350"/>
          <p14:tracePt t="29866" x="1993900" y="4838700"/>
          <p14:tracePt t="29885" x="1981200" y="4857750"/>
          <p14:tracePt t="29896" x="1974850" y="4883150"/>
          <p14:tracePt t="29913" x="1968500" y="4902200"/>
          <p14:tracePt t="29933" x="1955800" y="4921250"/>
          <p14:tracePt t="29933" x="1949450" y="4933950"/>
          <p14:tracePt t="29951" x="1949450" y="4940300"/>
          <p14:tracePt t="29964" x="1943100" y="4972050"/>
          <p14:tracePt t="29980" x="1930400" y="5022850"/>
          <p14:tracePt t="29997" x="1917700" y="5060950"/>
          <p14:tracePt t="30014" x="1917700" y="5086350"/>
          <p14:tracePt t="30030" x="1917700" y="5118100"/>
          <p14:tracePt t="30046" x="1917700" y="5149850"/>
          <p14:tracePt t="30046" x="1917700" y="5175250"/>
          <p14:tracePt t="30069" x="1924050" y="5194300"/>
          <p14:tracePt t="30080" x="1943100" y="5238750"/>
          <p14:tracePt t="30099" x="1943100" y="5264150"/>
          <p14:tracePt t="30118" x="1955800" y="5276850"/>
          <p14:tracePt t="30131" x="1962150" y="5289550"/>
          <p14:tracePt t="30149" x="1968500" y="5302250"/>
          <p14:tracePt t="30149" x="1968500" y="5308600"/>
          <p14:tracePt t="30172" x="1974850" y="5314950"/>
          <p14:tracePt t="30179" x="1981200" y="5327650"/>
          <p14:tracePt t="30196" x="2000250" y="5365750"/>
          <p14:tracePt t="30215" x="2006600" y="5378450"/>
          <p14:tracePt t="30232" x="2012950" y="5384800"/>
          <p14:tracePt t="30246" x="2019300" y="5391150"/>
          <p14:tracePt t="30263" x="2025650" y="5397500"/>
          <p14:tracePt t="30280" x="2025650" y="5416550"/>
          <p14:tracePt t="30297" x="2038350" y="5429250"/>
          <p14:tracePt t="30315" x="2051050" y="5435600"/>
          <p14:tracePt t="30334" x="2057400" y="5441950"/>
          <p14:tracePt t="30350" x="2057400" y="5454650"/>
          <p14:tracePt t="30350" x="2063750" y="5461000"/>
          <p14:tracePt t="30372" x="2070100" y="5461000"/>
          <p14:tracePt t="30380" x="2076450" y="5480050"/>
          <p14:tracePt t="30399" x="2089150" y="5486400"/>
          <p14:tracePt t="30399" x="2089150" y="5492750"/>
          <p14:tracePt t="30418" x="2095500" y="5492750"/>
          <p14:tracePt t="30430" x="2108200" y="5505450"/>
          <p14:tracePt t="30430" x="2108200" y="5511800"/>
          <p14:tracePt t="30453" x="2114550" y="5511800"/>
          <p14:tracePt t="30463" x="2120900" y="5518150"/>
          <p14:tracePt t="30479" x="2139950" y="5530850"/>
          <p14:tracePt t="30497" x="2152650" y="5537200"/>
          <p14:tracePt t="30515" x="2159000" y="5543550"/>
          <p14:tracePt t="30529" x="2171700" y="5556250"/>
          <p14:tracePt t="30548" x="2190750" y="5568950"/>
          <p14:tracePt t="30564" x="2197100" y="5575300"/>
          <p14:tracePt t="30584" x="2216150" y="5581650"/>
          <p14:tracePt t="30598" x="2222500" y="5581650"/>
          <p14:tracePt t="30615" x="2235200" y="5581650"/>
          <p14:tracePt t="30656" x="2241550" y="5581650"/>
          <p14:tracePt t="30664" x="2254250" y="5581650"/>
          <p14:tracePt t="30671" x="2266950" y="5581650"/>
          <p14:tracePt t="30684" x="2279650" y="5581650"/>
          <p14:tracePt t="30696" x="2286000" y="5581650"/>
          <p14:tracePt t="30713" x="2298700" y="5581650"/>
          <p14:tracePt t="30736" x="2305050" y="5581650"/>
          <p14:tracePt t="30746" x="2336800" y="5575300"/>
          <p14:tracePt t="30765" x="2362200" y="5568950"/>
          <p14:tracePt t="30781" x="2400300" y="5562600"/>
          <p14:tracePt t="30797" x="2419350" y="5556250"/>
          <p14:tracePt t="30815" x="2432050" y="5556250"/>
          <p14:tracePt t="30830" x="2438400" y="5549900"/>
          <p14:tracePt t="30847" x="2438400" y="5543550"/>
          <p14:tracePt t="30847" x="2438400" y="5537200"/>
          <p14:tracePt t="30867" x="2444750" y="5518150"/>
          <p14:tracePt t="30883" x="2457450" y="5480050"/>
          <p14:tracePt t="30896" x="2470150" y="5448300"/>
          <p14:tracePt t="30915" x="2470150" y="5410200"/>
          <p14:tracePt t="30929" x="2470150" y="5378450"/>
          <p14:tracePt t="30948" x="2470150" y="5346700"/>
          <p14:tracePt t="30963" x="2470150" y="5314950"/>
          <p14:tracePt t="30979" x="2470150" y="5295900"/>
          <p14:tracePt t="30996" x="2470150" y="5270500"/>
          <p14:tracePt t="31018" x="2463800" y="5238750"/>
          <p14:tracePt t="31030" x="2457450" y="5207000"/>
          <p14:tracePt t="31046" x="2457450" y="5181600"/>
          <p14:tracePt t="31046" x="2457450" y="5162550"/>
          <p14:tracePt t="31067" x="2457450" y="5149850"/>
          <p14:tracePt t="31079" x="2457450" y="5105400"/>
          <p14:tracePt t="31102" x="2457450" y="5092700"/>
          <p14:tracePt t="31117" x="2457450" y="5060950"/>
          <p14:tracePt t="31134" x="2457450" y="5022850"/>
          <p14:tracePt t="31134" x="2457450" y="5016500"/>
          <p14:tracePt t="31153" x="2457450" y="4997450"/>
          <p14:tracePt t="31166" x="2451100" y="4984750"/>
          <p14:tracePt t="31179" x="2451100" y="4972050"/>
          <p14:tracePt t="31196" x="2444750" y="4959350"/>
          <p14:tracePt t="31196" x="2444750" y="4953000"/>
          <p14:tracePt t="31215" x="2438400" y="4940300"/>
          <p14:tracePt t="31231" x="2432050" y="4933950"/>
          <p14:tracePt t="31246" x="2432050" y="4921250"/>
          <p14:tracePt t="31263" x="2425700" y="4914900"/>
          <p14:tracePt t="31280" x="2425700" y="4908550"/>
          <p14:tracePt t="31370" x="2419350" y="4908550"/>
          <p14:tracePt t="31384" x="2419350" y="4914900"/>
          <p14:tracePt t="31571" x="2425700" y="4927600"/>
          <p14:tracePt t="31578" x="2432050" y="4946650"/>
          <p14:tracePt t="31586" x="2438400" y="4965700"/>
          <p14:tracePt t="31598" x="2444750" y="4991100"/>
          <p14:tracePt t="31598" x="2444750" y="5010150"/>
          <p14:tracePt t="31619" x="2451100" y="5022850"/>
          <p14:tracePt t="31632" x="2451100" y="5073650"/>
          <p14:tracePt t="31649" x="2451100" y="5099050"/>
          <p14:tracePt t="31663" x="2451100" y="5149850"/>
          <p14:tracePt t="31681" x="2451100" y="5175250"/>
          <p14:tracePt t="31698" x="2451100" y="5200650"/>
          <p14:tracePt t="31713" x="2457450" y="5219700"/>
          <p14:tracePt t="31729" x="2457450" y="5245100"/>
          <p14:tracePt t="31746" x="2457450" y="5270500"/>
          <p14:tracePt t="31746" x="2457450" y="5283200"/>
          <p14:tracePt t="31764" x="2457450" y="5302250"/>
          <p14:tracePt t="31782" x="2457450" y="5321300"/>
          <p14:tracePt t="31799" x="2457450" y="5340350"/>
          <p14:tracePt t="31815" x="2457450" y="5353050"/>
          <p14:tracePt t="31830" x="2457450" y="5372100"/>
          <p14:tracePt t="31849" x="2457450" y="5384800"/>
          <p14:tracePt t="31870" x="2457450" y="5397500"/>
          <p14:tracePt t="31884" x="2457450" y="5403850"/>
          <p14:tracePt t="31899" x="2457450" y="5416550"/>
          <p14:tracePt t="31916" x="2457450" y="5422900"/>
          <p14:tracePt t="31929" x="2457450" y="5429250"/>
          <p14:tracePt t="31949" x="2457450" y="5435600"/>
          <p14:tracePt t="31962" x="0" y="0"/>
        </p14:tracePtLst>
        <p14:tracePtLst>
          <p14:tracePt t="41291" x="1060450" y="3841750"/>
          <p14:tracePt t="41973" x="1054100" y="3841750"/>
          <p14:tracePt t="42053" x="1035050" y="3841750"/>
          <p14:tracePt t="42055" x="1009650" y="3848100"/>
          <p14:tracePt t="42064" x="971550" y="3854450"/>
          <p14:tracePt t="42078" x="876300" y="3873500"/>
          <p14:tracePt t="42078" x="831850" y="3879850"/>
          <p14:tracePt t="42097" x="717550" y="3892550"/>
          <p14:tracePt t="42116" x="628650" y="3905250"/>
          <p14:tracePt t="42129" x="577850" y="3930650"/>
          <p14:tracePt t="42148" x="546100" y="3949700"/>
          <p14:tracePt t="42161" x="495300" y="3994150"/>
          <p14:tracePt t="42184" x="476250" y="4006850"/>
          <p14:tracePt t="42194" x="438150" y="4032250"/>
          <p14:tracePt t="42212" x="431800" y="4044950"/>
          <p14:tracePt t="42230" x="412750" y="4064000"/>
          <p14:tracePt t="42252" x="412750" y="4076700"/>
          <p14:tracePt t="42261" x="400050" y="4108450"/>
          <p14:tracePt t="42281" x="387350" y="4133850"/>
          <p14:tracePt t="42281" x="381000" y="4152900"/>
          <p14:tracePt t="42303" x="374650" y="4159250"/>
          <p14:tracePt t="42311" x="368300" y="4178300"/>
          <p14:tracePt t="42329" x="355600" y="4197350"/>
          <p14:tracePt t="42345" x="355600" y="4203700"/>
          <p14:tracePt t="42361" x="355600" y="4229100"/>
          <p14:tracePt t="42361" x="355600" y="4248150"/>
          <p14:tracePt t="42382" x="361950" y="4286250"/>
          <p14:tracePt t="42399" x="368300" y="4305300"/>
          <p14:tracePt t="42413" x="381000" y="4343400"/>
          <p14:tracePt t="42429" x="406400" y="4400550"/>
          <p14:tracePt t="42429" x="412750" y="4419600"/>
          <p14:tracePt t="42452" x="425450" y="4432300"/>
          <p14:tracePt t="42461" x="438150" y="4445000"/>
          <p14:tracePt t="42479" x="463550" y="4464050"/>
          <p14:tracePt t="42495" x="501650" y="4476750"/>
          <p14:tracePt t="42512" x="628650" y="4489450"/>
          <p14:tracePt t="42531" x="679450" y="4495800"/>
          <p14:tracePt t="42544" x="825500" y="4540250"/>
          <p14:tracePt t="42565" x="946150" y="4578350"/>
          <p14:tracePt t="42580" x="1079500" y="4591050"/>
          <p14:tracePt t="42595" x="1200150" y="4610100"/>
          <p14:tracePt t="42595" x="1276350" y="4616450"/>
          <p14:tracePt t="42618" x="1466850" y="4648200"/>
          <p14:tracePt t="42634" x="1638300" y="4667250"/>
          <p14:tracePt t="42634" x="1708150" y="4673600"/>
          <p14:tracePt t="42654" x="1771650" y="4673600"/>
          <p14:tracePt t="42663" x="1879600" y="4673600"/>
          <p14:tracePt t="42678" x="1949450" y="4673600"/>
          <p14:tracePt t="42696" x="2025650" y="4660900"/>
          <p14:tracePt t="42712" x="2095500" y="4648200"/>
          <p14:tracePt t="42728" x="2184400" y="4641850"/>
          <p14:tracePt t="42728" x="2222500" y="4641850"/>
          <p14:tracePt t="42749" x="2343150" y="4648200"/>
          <p14:tracePt t="42763" x="2425700" y="4660900"/>
          <p14:tracePt t="42779" x="2463800" y="4667250"/>
          <p14:tracePt t="42796" x="2470150" y="4667250"/>
          <p14:tracePt t="42819" x="2476500" y="4667250"/>
          <p14:tracePt t="42834" x="2495550" y="4654550"/>
          <p14:tracePt t="42868" x="2520950" y="4635500"/>
          <p14:tracePt t="42872" x="2540000" y="4616450"/>
          <p14:tracePt t="42882" x="2578100" y="4559300"/>
          <p14:tracePt t="42899" x="2622550" y="4508500"/>
          <p14:tracePt t="42913" x="2667000" y="4438650"/>
          <p14:tracePt t="42932" x="2698750" y="4387850"/>
          <p14:tracePt t="42946" x="2717800" y="4343400"/>
          <p14:tracePt t="42962" x="2736850" y="4298950"/>
          <p14:tracePt t="42981" x="2736850" y="4279900"/>
          <p14:tracePt t="42995" x="2736850" y="4248150"/>
          <p14:tracePt t="42995" x="2736850" y="4241800"/>
          <p14:tracePt t="43019" x="2730500" y="4222750"/>
          <p14:tracePt t="43028" x="2711450" y="4191000"/>
          <p14:tracePt t="43045" x="2698750" y="4159250"/>
          <p14:tracePt t="43045" x="2679700" y="4146550"/>
          <p14:tracePt t="43069" x="2641600" y="4114800"/>
          <p14:tracePt t="43084" x="2584450" y="4095750"/>
          <p14:tracePt t="43102" x="2520950" y="4083050"/>
          <p14:tracePt t="43116" x="2444750" y="4070350"/>
          <p14:tracePt t="43130" x="2362200" y="4057650"/>
          <p14:tracePt t="43130" x="2324100" y="4057650"/>
          <p14:tracePt t="43150" x="2298700" y="4057650"/>
          <p14:tracePt t="43163" x="2216150" y="4057650"/>
          <p14:tracePt t="43186" x="2197100" y="4057650"/>
          <p14:tracePt t="43194" x="2165350" y="4057650"/>
          <p14:tracePt t="43215" x="0" y="0"/>
        </p14:tracePtLst>
        <p14:tracePtLst>
          <p14:tracePt t="62204" x="8286750" y="4254500"/>
          <p14:tracePt t="62565" x="8293100" y="4254500"/>
          <p14:tracePt t="62678" x="8299450" y="4254500"/>
          <p14:tracePt t="62685" x="8305800" y="4254500"/>
          <p14:tracePt t="62693" x="8337550" y="4248150"/>
          <p14:tracePt t="62711" x="8362950" y="4235450"/>
          <p14:tracePt t="62711" x="8375650" y="4229100"/>
          <p14:tracePt t="62734" x="8394700" y="4222750"/>
          <p14:tracePt t="62744" x="8432800" y="4216400"/>
          <p14:tracePt t="62744" x="8451850" y="4216400"/>
          <p14:tracePt t="62764" x="8477250" y="4210050"/>
          <p14:tracePt t="62775" x="8521700" y="4203700"/>
          <p14:tracePt t="62793" x="8534400" y="4197350"/>
          <p14:tracePt t="62811" x="8534400" y="4191000"/>
          <p14:tracePt t="62830" x="8540750" y="4191000"/>
          <p14:tracePt t="62846" x="8553450" y="4191000"/>
          <p14:tracePt t="62858" x="8578850" y="4178300"/>
          <p14:tracePt t="62858" x="8604250" y="4171950"/>
          <p14:tracePt t="62878" x="8629650" y="4165600"/>
          <p14:tracePt t="62892" x="8680450" y="4152900"/>
          <p14:tracePt t="62914" x="8693150" y="4146550"/>
          <p14:tracePt t="62933" x="8693150" y="4140200"/>
          <p14:tracePt t="62972" x="8718550" y="4133850"/>
          <p14:tracePt t="62981" x="8763000" y="4127500"/>
          <p14:tracePt t="62995" x="8807450" y="4114800"/>
          <p14:tracePt t="62995" x="8813800" y="4108450"/>
          <p14:tracePt t="63019" x="0" y="0"/>
        </p14:tracePtLst>
        <p14:tracePtLst>
          <p14:tracePt t="64141" x="8394700" y="4902200"/>
          <p14:tracePt t="64400" x="8375650" y="4908550"/>
          <p14:tracePt t="64405" x="8362950" y="4914900"/>
          <p14:tracePt t="64414" x="8343900" y="4921250"/>
          <p14:tracePt t="64428" x="8280400" y="4959350"/>
          <p14:tracePt t="64445" x="8229600" y="4978400"/>
          <p14:tracePt t="64462" x="8172450" y="4997450"/>
          <p14:tracePt t="64477" x="8115300" y="5022850"/>
          <p14:tracePt t="64492" x="8077200" y="5041900"/>
          <p14:tracePt t="64509" x="8039100" y="5067300"/>
          <p14:tracePt t="64528" x="8007350" y="5092700"/>
          <p14:tracePt t="64543" x="7981950" y="5124450"/>
          <p14:tracePt t="64569" x="7975600" y="5137150"/>
          <p14:tracePt t="64579" x="7962900" y="5143500"/>
          <p14:tracePt t="64598" x="7956550" y="5162550"/>
          <p14:tracePt t="64609" x="7943850" y="5181600"/>
          <p14:tracePt t="64625" x="7931150" y="5207000"/>
          <p14:tracePt t="64642" x="7924800" y="5245100"/>
          <p14:tracePt t="64642" x="7924800" y="5264150"/>
          <p14:tracePt t="64663" x="7924800" y="5276850"/>
          <p14:tracePt t="64663" x="7918450" y="5295900"/>
          <p14:tracePt t="64680" x="7918450" y="5321300"/>
          <p14:tracePt t="64696" x="7918450" y="5359400"/>
          <p14:tracePt t="64709" x="7931150" y="5391150"/>
          <p14:tracePt t="64726" x="7943850" y="5429250"/>
          <p14:tracePt t="64742" x="7962900" y="5454650"/>
          <p14:tracePt t="64759" x="7969250" y="5473700"/>
          <p14:tracePt t="64776" x="7981950" y="5480050"/>
          <p14:tracePt t="64792" x="7994650" y="5492750"/>
          <p14:tracePt t="64810" x="8013700" y="5505450"/>
          <p14:tracePt t="64825" x="8051800" y="5524500"/>
          <p14:tracePt t="64842" x="8121650" y="5562600"/>
          <p14:tracePt t="64858" x="8223250" y="5588000"/>
          <p14:tracePt t="64876" x="8324850" y="5600700"/>
          <p14:tracePt t="64893" x="8382000" y="5607050"/>
          <p14:tracePt t="64893" x="8407400" y="5607050"/>
          <p14:tracePt t="64916" x="8439150" y="5607050"/>
          <p14:tracePt t="64932" x="8458200" y="5607050"/>
          <p14:tracePt t="64943" x="8496300" y="5600700"/>
          <p14:tracePt t="64962" x="8528050" y="5588000"/>
          <p14:tracePt t="64976" x="8578850" y="5581650"/>
          <p14:tracePt t="64992" x="8610600" y="5568950"/>
          <p14:tracePt t="64992" x="8629650" y="5562600"/>
          <p14:tracePt t="65012" x="8661400" y="5556250"/>
          <p14:tracePt t="65030" x="8699500" y="5549900"/>
          <p14:tracePt t="65044" x="8731250" y="5537200"/>
          <p14:tracePt t="65063" x="8769350" y="5524500"/>
          <p14:tracePt t="65077" x="8807450" y="5511800"/>
          <p14:tracePt t="65093" x="8832850" y="5499100"/>
          <p14:tracePt t="65110" x="8845550" y="5473700"/>
          <p14:tracePt t="65128" x="8858250" y="5441950"/>
          <p14:tracePt t="65144" x="8890000" y="5397500"/>
          <p14:tracePt t="65144" x="8896350" y="5378450"/>
          <p14:tracePt t="65167" x="8909050" y="5353050"/>
          <p14:tracePt t="65179" x="8928100" y="5321300"/>
          <p14:tracePt t="65179" x="8934450" y="5302250"/>
          <p14:tracePt t="65198" x="8934450" y="5289550"/>
          <p14:tracePt t="65213" x="8940800" y="5264150"/>
          <p14:tracePt t="65227" x="8940800" y="5245100"/>
          <p14:tracePt t="65251" x="8940800" y="5232400"/>
          <p14:tracePt t="65261" x="8940800" y="5207000"/>
          <p14:tracePt t="65276" x="8940800" y="5181600"/>
          <p14:tracePt t="65293" x="8928100" y="5149850"/>
          <p14:tracePt t="65309" x="8915400" y="5111750"/>
          <p14:tracePt t="65326" x="8902700" y="5086350"/>
          <p14:tracePt t="65343" x="8896350" y="5067300"/>
          <p14:tracePt t="65359" x="8877300" y="5054600"/>
          <p14:tracePt t="65377" x="8845550" y="5041900"/>
          <p14:tracePt t="65393" x="8788400" y="5041900"/>
          <p14:tracePt t="65412" x="8699500" y="5041900"/>
          <p14:tracePt t="65412" x="8655050" y="5041900"/>
          <p14:tracePt t="65432" x="8623300" y="5048250"/>
          <p14:tracePt t="65432" x="8578850" y="5054600"/>
          <p14:tracePt t="65449" x="8553450" y="5060950"/>
          <p14:tracePt t="65463" x="8502650" y="5080000"/>
          <p14:tracePt t="65463" x="8483600" y="5092700"/>
          <p14:tracePt t="65480" x="8458200" y="5111750"/>
          <p14:tracePt t="65494" x="8451850" y="5143500"/>
          <p14:tracePt t="65510" x="8439150" y="5175250"/>
          <p14:tracePt t="65525" x="8426450" y="5207000"/>
          <p14:tracePt t="65542" x="8420100" y="5251450"/>
          <p14:tracePt t="65542" x="8420100" y="5264150"/>
          <p14:tracePt t="65542" x="8420100" y="5289550"/>
          <p14:tracePt t="65571" x="8420100" y="5308600"/>
          <p14:tracePt t="65579" x="8420100" y="5340350"/>
          <p14:tracePt t="65594" x="8426450" y="5346700"/>
          <p14:tracePt t="65610" x="8426450" y="5353050"/>
          <p14:tracePt t="65627" x="0" y="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Boolean Binary Logic (BBL) in CIM: </a:t>
            </a:r>
            <a:r>
              <a:rPr lang="en-US" altLang="zh-CN" b="0" dirty="0"/>
              <a:t>Challenges</a:t>
            </a:r>
            <a:endParaRPr lang="zh-CN" altLang="en-US" b="0"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7</a:t>
            </a:fld>
            <a:endParaRPr lang="en-US" altLang="en-US" dirty="0"/>
          </a:p>
        </p:txBody>
      </p:sp>
      <p:sp>
        <p:nvSpPr>
          <p:cNvPr id="19" name="内容占位符 2">
            <a:extLst>
              <a:ext uri="{FF2B5EF4-FFF2-40B4-BE49-F238E27FC236}">
                <a16:creationId xmlns:a16="http://schemas.microsoft.com/office/drawing/2014/main" id="{B414FD25-BD73-764D-B370-D93E8B572F5E}"/>
              </a:ext>
            </a:extLst>
          </p:cNvPr>
          <p:cNvSpPr txBox="1">
            <a:spLocks/>
          </p:cNvSpPr>
          <p:nvPr/>
        </p:nvSpPr>
        <p:spPr bwMode="auto">
          <a:xfrm>
            <a:off x="91111" y="6132605"/>
            <a:ext cx="10109342" cy="461665"/>
          </a:xfrm>
          <a:prstGeom prst="rect">
            <a:avLst/>
          </a:prstGeom>
          <a:solidFill>
            <a:srgbClr val="FF0000"/>
          </a:solidFill>
          <a:ln>
            <a:noFill/>
          </a:ln>
          <a:effec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Font typeface="Times" panose="02020603050405020304" pitchFamily="18" charset="0"/>
              <a:buNone/>
            </a:pPr>
            <a:r>
              <a:rPr lang="en-US" altLang="zh-CN" kern="0" dirty="0">
                <a:solidFill>
                  <a:schemeClr val="bg1"/>
                </a:solidFill>
              </a:rPr>
              <a:t>Need of high margins to support large # of operands with low read disturb</a:t>
            </a:r>
            <a:endParaRPr lang="en-US" kern="0" dirty="0">
              <a:solidFill>
                <a:schemeClr val="bg1"/>
              </a:solidFill>
            </a:endParaRPr>
          </a:p>
        </p:txBody>
      </p:sp>
      <p:sp>
        <p:nvSpPr>
          <p:cNvPr id="20" name="Rectangle 19">
            <a:extLst>
              <a:ext uri="{FF2B5EF4-FFF2-40B4-BE49-F238E27FC236}">
                <a16:creationId xmlns:a16="http://schemas.microsoft.com/office/drawing/2014/main" id="{400B103B-5CFB-D847-B864-636BB0F4D03F}"/>
              </a:ext>
            </a:extLst>
          </p:cNvPr>
          <p:cNvSpPr/>
          <p:nvPr/>
        </p:nvSpPr>
        <p:spPr>
          <a:xfrm>
            <a:off x="108767" y="3624435"/>
            <a:ext cx="9874366" cy="400110"/>
          </a:xfrm>
          <a:prstGeom prst="rect">
            <a:avLst/>
          </a:prstGeom>
        </p:spPr>
        <p:txBody>
          <a:bodyPr wrap="square">
            <a:spAutoFit/>
          </a:bodyPr>
          <a:lstStyle/>
          <a:p>
            <a:r>
              <a:rPr lang="en-GB" sz="2000" dirty="0"/>
              <a:t>*</a:t>
            </a:r>
            <a:r>
              <a:rPr lang="en-GB" sz="1600" dirty="0"/>
              <a:t>[Pinatubo DAC’16, Scouting ISVLSI’17, </a:t>
            </a:r>
            <a:r>
              <a:rPr lang="en-GB" sz="1600" dirty="0" err="1"/>
              <a:t>CiM</a:t>
            </a:r>
            <a:r>
              <a:rPr lang="en-GB" sz="1600" dirty="0"/>
              <a:t>-STT TVLSI’17, </a:t>
            </a:r>
            <a:r>
              <a:rPr lang="en-GB" sz="1600" dirty="0" err="1"/>
              <a:t>MPiM</a:t>
            </a:r>
            <a:r>
              <a:rPr lang="en-GB" sz="1600" dirty="0"/>
              <a:t> ASP-DAC’17, Giannopoulos </a:t>
            </a:r>
            <a:r>
              <a:rPr lang="en-GB" sz="1600" i="1" dirty="0"/>
              <a:t>et al.</a:t>
            </a:r>
            <a:r>
              <a:rPr lang="en-GB" sz="1600" dirty="0"/>
              <a:t> AIS’21]</a:t>
            </a:r>
          </a:p>
        </p:txBody>
      </p:sp>
      <p:sp>
        <p:nvSpPr>
          <p:cNvPr id="27" name="TextBox 26">
            <a:extLst>
              <a:ext uri="{FF2B5EF4-FFF2-40B4-BE49-F238E27FC236}">
                <a16:creationId xmlns:a16="http://schemas.microsoft.com/office/drawing/2014/main" id="{639896CC-CFCE-B84D-B864-9B1658467833}"/>
              </a:ext>
            </a:extLst>
          </p:cNvPr>
          <p:cNvSpPr txBox="1"/>
          <p:nvPr/>
        </p:nvSpPr>
        <p:spPr>
          <a:xfrm>
            <a:off x="11508308" y="1834160"/>
            <a:ext cx="595811" cy="923330"/>
          </a:xfrm>
          <a:prstGeom prst="rect">
            <a:avLst/>
          </a:prstGeom>
          <a:noFill/>
        </p:spPr>
        <p:txBody>
          <a:bodyPr wrap="square" rtlCol="0">
            <a:spAutoFit/>
          </a:bodyPr>
          <a:lstStyle/>
          <a:p>
            <a:pPr algn="ctr"/>
            <a:r>
              <a:rPr lang="en-US" sz="5400" dirty="0">
                <a:cs typeface="Times New Roman" panose="02020603050405020304" pitchFamily="18" charset="0"/>
              </a:rPr>
              <a:t>…</a:t>
            </a:r>
            <a:endParaRPr lang="en-US" sz="5400" baseline="-25000" dirty="0"/>
          </a:p>
        </p:txBody>
      </p:sp>
      <p:grpSp>
        <p:nvGrpSpPr>
          <p:cNvPr id="11" name="Group 10">
            <a:extLst>
              <a:ext uri="{FF2B5EF4-FFF2-40B4-BE49-F238E27FC236}">
                <a16:creationId xmlns:a16="http://schemas.microsoft.com/office/drawing/2014/main" id="{4D310995-0E86-8E45-A6D3-E4A3FCE9E49A}"/>
              </a:ext>
            </a:extLst>
          </p:cNvPr>
          <p:cNvGrpSpPr/>
          <p:nvPr/>
        </p:nvGrpSpPr>
        <p:grpSpPr>
          <a:xfrm>
            <a:off x="5644719" y="630009"/>
            <a:ext cx="2002829" cy="3134137"/>
            <a:chOff x="5644719" y="630009"/>
            <a:chExt cx="2002829" cy="3134137"/>
          </a:xfrm>
        </p:grpSpPr>
        <p:sp>
          <p:nvSpPr>
            <p:cNvPr id="24" name="TextBox 23">
              <a:extLst>
                <a:ext uri="{FF2B5EF4-FFF2-40B4-BE49-F238E27FC236}">
                  <a16:creationId xmlns:a16="http://schemas.microsoft.com/office/drawing/2014/main" id="{35D9E28D-3384-C541-B796-F99130932907}"/>
                </a:ext>
              </a:extLst>
            </p:cNvPr>
            <p:cNvSpPr txBox="1"/>
            <p:nvPr/>
          </p:nvSpPr>
          <p:spPr>
            <a:xfrm>
              <a:off x="5644719" y="630009"/>
              <a:ext cx="2002829" cy="338554"/>
            </a:xfrm>
            <a:prstGeom prst="rect">
              <a:avLst/>
            </a:prstGeom>
            <a:solidFill>
              <a:schemeClr val="bg1"/>
            </a:solidFill>
          </p:spPr>
          <p:txBody>
            <a:bodyPr wrap="square" rtlCol="0">
              <a:spAutoFit/>
            </a:bodyPr>
            <a:lstStyle/>
            <a:p>
              <a:pPr algn="ctr"/>
              <a:r>
                <a:rPr lang="en-US" sz="1600" b="1" dirty="0"/>
                <a:t>2-Operands</a:t>
              </a:r>
            </a:p>
          </p:txBody>
        </p:sp>
        <p:sp>
          <p:nvSpPr>
            <p:cNvPr id="71" name="Rectangle 70">
              <a:extLst>
                <a:ext uri="{FF2B5EF4-FFF2-40B4-BE49-F238E27FC236}">
                  <a16:creationId xmlns:a16="http://schemas.microsoft.com/office/drawing/2014/main" id="{4ACBAADA-A1AD-5B47-8983-339107D29DD2}"/>
                </a:ext>
              </a:extLst>
            </p:cNvPr>
            <p:cNvSpPr/>
            <p:nvPr/>
          </p:nvSpPr>
          <p:spPr>
            <a:xfrm>
              <a:off x="6281639" y="2397774"/>
              <a:ext cx="252552" cy="879736"/>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sp>
          <p:nvSpPr>
            <p:cNvPr id="72" name="Rectangle 71">
              <a:extLst>
                <a:ext uri="{FF2B5EF4-FFF2-40B4-BE49-F238E27FC236}">
                  <a16:creationId xmlns:a16="http://schemas.microsoft.com/office/drawing/2014/main" id="{E7B99F30-2B7F-6F4A-8FC2-0249E4D2E200}"/>
                </a:ext>
              </a:extLst>
            </p:cNvPr>
            <p:cNvSpPr/>
            <p:nvPr/>
          </p:nvSpPr>
          <p:spPr>
            <a:xfrm>
              <a:off x="5936453" y="3207897"/>
              <a:ext cx="266751" cy="76922"/>
            </a:xfrm>
            <a:prstGeom prst="rect">
              <a:avLst/>
            </a:prstGeom>
            <a:solidFill>
              <a:srgbClr val="FF0000">
                <a:alpha val="1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sp>
          <p:nvSpPr>
            <p:cNvPr id="73" name="Rectangle 72">
              <a:extLst>
                <a:ext uri="{FF2B5EF4-FFF2-40B4-BE49-F238E27FC236}">
                  <a16:creationId xmlns:a16="http://schemas.microsoft.com/office/drawing/2014/main" id="{31FACA83-D54E-6B46-8DCC-C8B1A448A1EF}"/>
                </a:ext>
              </a:extLst>
            </p:cNvPr>
            <p:cNvSpPr/>
            <p:nvPr/>
          </p:nvSpPr>
          <p:spPr>
            <a:xfrm>
              <a:off x="6953854" y="1682605"/>
              <a:ext cx="265905" cy="1594907"/>
            </a:xfrm>
            <a:prstGeom prst="rect">
              <a:avLst/>
            </a:prstGeom>
            <a:solidFill>
              <a:srgbClr val="FF0000">
                <a:alpha val="5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sp>
          <p:nvSpPr>
            <p:cNvPr id="74" name="Rectangle 73">
              <a:extLst>
                <a:ext uri="{FF2B5EF4-FFF2-40B4-BE49-F238E27FC236}">
                  <a16:creationId xmlns:a16="http://schemas.microsoft.com/office/drawing/2014/main" id="{9C0296C7-B4E4-D644-AAC0-0C27D3C76C79}"/>
                </a:ext>
              </a:extLst>
            </p:cNvPr>
            <p:cNvSpPr/>
            <p:nvPr/>
          </p:nvSpPr>
          <p:spPr>
            <a:xfrm>
              <a:off x="6611978" y="2401941"/>
              <a:ext cx="252552" cy="879736"/>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cxnSp>
          <p:nvCxnSpPr>
            <p:cNvPr id="75" name="Straight Connector 74">
              <a:extLst>
                <a:ext uri="{FF2B5EF4-FFF2-40B4-BE49-F238E27FC236}">
                  <a16:creationId xmlns:a16="http://schemas.microsoft.com/office/drawing/2014/main" id="{1D4731FE-C6C3-0B4E-8AC8-F6D379ADB4FF}"/>
                </a:ext>
              </a:extLst>
            </p:cNvPr>
            <p:cNvCxnSpPr>
              <a:cxnSpLocks/>
            </p:cNvCxnSpPr>
            <p:nvPr/>
          </p:nvCxnSpPr>
          <p:spPr>
            <a:xfrm flipV="1">
              <a:off x="5860677" y="1734331"/>
              <a:ext cx="0" cy="1638038"/>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8D74EABC-627E-EE44-B4C1-BDBC22A33476}"/>
                </a:ext>
              </a:extLst>
            </p:cNvPr>
            <p:cNvCxnSpPr>
              <a:cxnSpLocks/>
            </p:cNvCxnSpPr>
            <p:nvPr/>
          </p:nvCxnSpPr>
          <p:spPr>
            <a:xfrm flipV="1">
              <a:off x="5767103" y="3280407"/>
              <a:ext cx="1655699" cy="1"/>
            </a:xfrm>
            <a:prstGeom prst="line">
              <a:avLst/>
            </a:prstGeom>
            <a:ln w="9525">
              <a:solidFill>
                <a:schemeClr val="tx1"/>
              </a:solidFill>
              <a:prstDash val="solid"/>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77" name="TextBox 76">
              <a:extLst>
                <a:ext uri="{FF2B5EF4-FFF2-40B4-BE49-F238E27FC236}">
                  <a16:creationId xmlns:a16="http://schemas.microsoft.com/office/drawing/2014/main" id="{40761A5A-1424-ED4A-8759-4A69769D60E9}"/>
                </a:ext>
              </a:extLst>
            </p:cNvPr>
            <p:cNvSpPr txBox="1"/>
            <p:nvPr/>
          </p:nvSpPr>
          <p:spPr>
            <a:xfrm>
              <a:off x="5905612" y="3289219"/>
              <a:ext cx="381981" cy="307028"/>
            </a:xfrm>
            <a:prstGeom prst="rect">
              <a:avLst/>
            </a:prstGeom>
            <a:noFill/>
          </p:spPr>
          <p:txBody>
            <a:bodyPr wrap="none" rtlCol="0">
              <a:spAutoFit/>
            </a:bodyPr>
            <a:lstStyle/>
            <a:p>
              <a:r>
                <a:rPr lang="en-US" sz="1200" dirty="0"/>
                <a:t>00</a:t>
              </a:r>
            </a:p>
          </p:txBody>
        </p:sp>
        <p:cxnSp>
          <p:nvCxnSpPr>
            <p:cNvPr id="78" name="Straight Connector 77">
              <a:extLst>
                <a:ext uri="{FF2B5EF4-FFF2-40B4-BE49-F238E27FC236}">
                  <a16:creationId xmlns:a16="http://schemas.microsoft.com/office/drawing/2014/main" id="{989F294B-15EF-304E-A410-FE9FD4F49FAF}"/>
                </a:ext>
              </a:extLst>
            </p:cNvPr>
            <p:cNvCxnSpPr>
              <a:cxnSpLocks/>
            </p:cNvCxnSpPr>
            <p:nvPr/>
          </p:nvCxnSpPr>
          <p:spPr>
            <a:xfrm>
              <a:off x="5800839" y="2087559"/>
              <a:ext cx="1547910" cy="0"/>
            </a:xfrm>
            <a:prstGeom prst="line">
              <a:avLst/>
            </a:prstGeom>
            <a:ln w="19050">
              <a:solidFill>
                <a:srgbClr val="00B050"/>
              </a:solidFill>
              <a:prstDash val="dash"/>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A206AE6E-E4BD-4846-AD76-11CC033A29C0}"/>
                </a:ext>
              </a:extLst>
            </p:cNvPr>
            <p:cNvCxnSpPr>
              <a:cxnSpLocks/>
            </p:cNvCxnSpPr>
            <p:nvPr/>
          </p:nvCxnSpPr>
          <p:spPr>
            <a:xfrm>
              <a:off x="5790341" y="2847910"/>
              <a:ext cx="1533135" cy="0"/>
            </a:xfrm>
            <a:prstGeom prst="line">
              <a:avLst/>
            </a:prstGeom>
            <a:ln w="19050">
              <a:solidFill>
                <a:srgbClr val="00B050"/>
              </a:solidFill>
              <a:prstDash val="dash"/>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80" name="TextBox 79">
              <a:extLst>
                <a:ext uri="{FF2B5EF4-FFF2-40B4-BE49-F238E27FC236}">
                  <a16:creationId xmlns:a16="http://schemas.microsoft.com/office/drawing/2014/main" id="{79A51B04-F7CB-D64A-9CC7-90246B41640D}"/>
                </a:ext>
              </a:extLst>
            </p:cNvPr>
            <p:cNvSpPr txBox="1"/>
            <p:nvPr/>
          </p:nvSpPr>
          <p:spPr>
            <a:xfrm>
              <a:off x="5800839" y="2590674"/>
              <a:ext cx="563714"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refOR</a:t>
              </a:r>
              <a:endParaRPr lang="en-US" sz="1200" b="1" i="1" baseline="-25000" dirty="0">
                <a:solidFill>
                  <a:srgbClr val="00B050"/>
                </a:solidFill>
              </a:endParaRPr>
            </a:p>
          </p:txBody>
        </p:sp>
        <p:sp>
          <p:nvSpPr>
            <p:cNvPr id="81" name="TextBox 80">
              <a:extLst>
                <a:ext uri="{FF2B5EF4-FFF2-40B4-BE49-F238E27FC236}">
                  <a16:creationId xmlns:a16="http://schemas.microsoft.com/office/drawing/2014/main" id="{97AAB26F-6F8A-6146-B1C0-078CE69B78B5}"/>
                </a:ext>
              </a:extLst>
            </p:cNvPr>
            <p:cNvSpPr txBox="1"/>
            <p:nvPr/>
          </p:nvSpPr>
          <p:spPr>
            <a:xfrm>
              <a:off x="5817437" y="1824582"/>
              <a:ext cx="682348"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refAND</a:t>
              </a:r>
              <a:endParaRPr lang="en-US" sz="1200" b="1" i="1" baseline="-25000" dirty="0">
                <a:solidFill>
                  <a:srgbClr val="00B050"/>
                </a:solidFill>
              </a:endParaRPr>
            </a:p>
          </p:txBody>
        </p:sp>
        <p:sp>
          <p:nvSpPr>
            <p:cNvPr id="82" name="TextBox 81">
              <a:extLst>
                <a:ext uri="{FF2B5EF4-FFF2-40B4-BE49-F238E27FC236}">
                  <a16:creationId xmlns:a16="http://schemas.microsoft.com/office/drawing/2014/main" id="{607F0057-F05C-2449-818A-B7C9CED5367B}"/>
                </a:ext>
              </a:extLst>
            </p:cNvPr>
            <p:cNvSpPr txBox="1"/>
            <p:nvPr/>
          </p:nvSpPr>
          <p:spPr>
            <a:xfrm>
              <a:off x="5678149" y="1495239"/>
              <a:ext cx="488584" cy="307028"/>
            </a:xfrm>
            <a:prstGeom prst="rect">
              <a:avLst/>
            </a:prstGeom>
            <a:noFill/>
          </p:spPr>
          <p:txBody>
            <a:bodyPr wrap="square" rtlCol="0">
              <a:spAutoFit/>
            </a:bodyPr>
            <a:lstStyle/>
            <a:p>
              <a:pPr algn="ctr"/>
              <a:r>
                <a:rPr lang="en-US" sz="1200" b="1" dirty="0">
                  <a:solidFill>
                    <a:srgbClr val="FF0000"/>
                  </a:solidFill>
                  <a:latin typeface="Times New Roman" panose="02020603050405020304" pitchFamily="18" charset="0"/>
                  <a:cs typeface="Times New Roman" panose="02020603050405020304" pitchFamily="18" charset="0"/>
                </a:rPr>
                <a:t>I</a:t>
              </a:r>
              <a:r>
                <a:rPr lang="en-US" sz="1200" b="1" baseline="-25000" dirty="0">
                  <a:solidFill>
                    <a:srgbClr val="FF0000"/>
                  </a:solidFill>
                  <a:latin typeface="Times New Roman" panose="02020603050405020304" pitchFamily="18" charset="0"/>
                  <a:cs typeface="Times New Roman" panose="02020603050405020304" pitchFamily="18" charset="0"/>
                </a:rPr>
                <a:t>c</a:t>
              </a:r>
              <a:endParaRPr lang="en-US" sz="1200" b="1" baseline="-25000" dirty="0">
                <a:solidFill>
                  <a:srgbClr val="FF0000"/>
                </a:solidFill>
              </a:endParaRPr>
            </a:p>
          </p:txBody>
        </p:sp>
        <p:sp>
          <p:nvSpPr>
            <p:cNvPr id="83" name="TextBox 82">
              <a:extLst>
                <a:ext uri="{FF2B5EF4-FFF2-40B4-BE49-F238E27FC236}">
                  <a16:creationId xmlns:a16="http://schemas.microsoft.com/office/drawing/2014/main" id="{7F8711D6-785D-8D43-B360-C8F52433356C}"/>
                </a:ext>
              </a:extLst>
            </p:cNvPr>
            <p:cNvSpPr txBox="1"/>
            <p:nvPr/>
          </p:nvSpPr>
          <p:spPr>
            <a:xfrm>
              <a:off x="6264153" y="3290421"/>
              <a:ext cx="381981" cy="307028"/>
            </a:xfrm>
            <a:prstGeom prst="rect">
              <a:avLst/>
            </a:prstGeom>
            <a:noFill/>
          </p:spPr>
          <p:txBody>
            <a:bodyPr wrap="none" rtlCol="0">
              <a:spAutoFit/>
            </a:bodyPr>
            <a:lstStyle/>
            <a:p>
              <a:r>
                <a:rPr lang="en-US" sz="1200" dirty="0"/>
                <a:t>01</a:t>
              </a:r>
            </a:p>
          </p:txBody>
        </p:sp>
        <p:sp>
          <p:nvSpPr>
            <p:cNvPr id="84" name="TextBox 83">
              <a:extLst>
                <a:ext uri="{FF2B5EF4-FFF2-40B4-BE49-F238E27FC236}">
                  <a16:creationId xmlns:a16="http://schemas.microsoft.com/office/drawing/2014/main" id="{259E7D3B-3DF7-1E4C-A893-ECFEDB921308}"/>
                </a:ext>
              </a:extLst>
            </p:cNvPr>
            <p:cNvSpPr txBox="1"/>
            <p:nvPr/>
          </p:nvSpPr>
          <p:spPr>
            <a:xfrm>
              <a:off x="6596385" y="3285579"/>
              <a:ext cx="381981" cy="307028"/>
            </a:xfrm>
            <a:prstGeom prst="rect">
              <a:avLst/>
            </a:prstGeom>
            <a:noFill/>
          </p:spPr>
          <p:txBody>
            <a:bodyPr wrap="none" rtlCol="0">
              <a:spAutoFit/>
            </a:bodyPr>
            <a:lstStyle/>
            <a:p>
              <a:r>
                <a:rPr lang="en-US" sz="1200" dirty="0"/>
                <a:t>10</a:t>
              </a:r>
            </a:p>
          </p:txBody>
        </p:sp>
        <p:sp>
          <p:nvSpPr>
            <p:cNvPr id="85" name="TextBox 84">
              <a:extLst>
                <a:ext uri="{FF2B5EF4-FFF2-40B4-BE49-F238E27FC236}">
                  <a16:creationId xmlns:a16="http://schemas.microsoft.com/office/drawing/2014/main" id="{5D93A974-29A8-EB43-BF69-5F0E191DF11B}"/>
                </a:ext>
              </a:extLst>
            </p:cNvPr>
            <p:cNvSpPr txBox="1"/>
            <p:nvPr/>
          </p:nvSpPr>
          <p:spPr>
            <a:xfrm>
              <a:off x="6937764" y="3286949"/>
              <a:ext cx="381981" cy="307028"/>
            </a:xfrm>
            <a:prstGeom prst="rect">
              <a:avLst/>
            </a:prstGeom>
            <a:noFill/>
          </p:spPr>
          <p:txBody>
            <a:bodyPr wrap="none" rtlCol="0">
              <a:spAutoFit/>
            </a:bodyPr>
            <a:lstStyle/>
            <a:p>
              <a:r>
                <a:rPr lang="en-US" sz="1200" dirty="0"/>
                <a:t>11</a:t>
              </a:r>
            </a:p>
          </p:txBody>
        </p:sp>
        <p:sp>
          <p:nvSpPr>
            <p:cNvPr id="89" name="TextBox 88">
              <a:extLst>
                <a:ext uri="{FF2B5EF4-FFF2-40B4-BE49-F238E27FC236}">
                  <a16:creationId xmlns:a16="http://schemas.microsoft.com/office/drawing/2014/main" id="{6AC440D3-828F-264B-AF2B-4BF68E742F86}"/>
                </a:ext>
              </a:extLst>
            </p:cNvPr>
            <p:cNvSpPr txBox="1"/>
            <p:nvPr/>
          </p:nvSpPr>
          <p:spPr>
            <a:xfrm>
              <a:off x="6043630" y="3457118"/>
              <a:ext cx="1136695" cy="307028"/>
            </a:xfrm>
            <a:prstGeom prst="rect">
              <a:avLst/>
            </a:prstGeom>
            <a:noFill/>
          </p:spPr>
          <p:txBody>
            <a:bodyPr wrap="square" rtlCol="0">
              <a:spAutoFit/>
            </a:bodyPr>
            <a:lstStyle/>
            <a:p>
              <a:pPr algn="ctr"/>
              <a:r>
                <a:rPr lang="en-US" sz="1200" dirty="0">
                  <a:cs typeface="Times New Roman" panose="02020603050405020304" pitchFamily="18" charset="0"/>
                </a:rPr>
                <a:t>Input states</a:t>
              </a:r>
              <a:endParaRPr lang="en-US" sz="1200" baseline="-25000" dirty="0"/>
            </a:p>
          </p:txBody>
        </p:sp>
        <p:grpSp>
          <p:nvGrpSpPr>
            <p:cNvPr id="90" name="Group 89">
              <a:extLst>
                <a:ext uri="{FF2B5EF4-FFF2-40B4-BE49-F238E27FC236}">
                  <a16:creationId xmlns:a16="http://schemas.microsoft.com/office/drawing/2014/main" id="{ACAB64B7-30F8-144D-A8C3-AFA3BFBF72F7}"/>
                </a:ext>
              </a:extLst>
            </p:cNvPr>
            <p:cNvGrpSpPr/>
            <p:nvPr/>
          </p:nvGrpSpPr>
          <p:grpSpPr>
            <a:xfrm>
              <a:off x="6333521" y="2249193"/>
              <a:ext cx="128213" cy="299371"/>
              <a:chOff x="8043783" y="3539605"/>
              <a:chExt cx="152653" cy="428603"/>
            </a:xfrm>
          </p:grpSpPr>
          <p:cxnSp>
            <p:nvCxnSpPr>
              <p:cNvPr id="190" name="Straight Connector 189">
                <a:extLst>
                  <a:ext uri="{FF2B5EF4-FFF2-40B4-BE49-F238E27FC236}">
                    <a16:creationId xmlns:a16="http://schemas.microsoft.com/office/drawing/2014/main" id="{BCE6E9C7-E86F-B84D-B4BF-13E344DAB935}"/>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1" name="Straight Connector 190">
                <a:extLst>
                  <a:ext uri="{FF2B5EF4-FFF2-40B4-BE49-F238E27FC236}">
                    <a16:creationId xmlns:a16="http://schemas.microsoft.com/office/drawing/2014/main" id="{53930F4F-2A92-694D-9737-1CEE236A78FB}"/>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2" name="Straight Connector 191">
                <a:extLst>
                  <a:ext uri="{FF2B5EF4-FFF2-40B4-BE49-F238E27FC236}">
                    <a16:creationId xmlns:a16="http://schemas.microsoft.com/office/drawing/2014/main" id="{86996287-AFA7-E443-87BD-F692F23D5662}"/>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91" name="Group 90">
              <a:extLst>
                <a:ext uri="{FF2B5EF4-FFF2-40B4-BE49-F238E27FC236}">
                  <a16:creationId xmlns:a16="http://schemas.microsoft.com/office/drawing/2014/main" id="{9D9DFEF3-83D0-F24C-8383-200311E92AC0}"/>
                </a:ext>
              </a:extLst>
            </p:cNvPr>
            <p:cNvGrpSpPr/>
            <p:nvPr/>
          </p:nvGrpSpPr>
          <p:grpSpPr>
            <a:xfrm>
              <a:off x="6011098" y="3146061"/>
              <a:ext cx="118820" cy="111202"/>
              <a:chOff x="8037780" y="3535811"/>
              <a:chExt cx="158656" cy="432397"/>
            </a:xfrm>
          </p:grpSpPr>
          <p:cxnSp>
            <p:nvCxnSpPr>
              <p:cNvPr id="187" name="Straight Connector 186">
                <a:extLst>
                  <a:ext uri="{FF2B5EF4-FFF2-40B4-BE49-F238E27FC236}">
                    <a16:creationId xmlns:a16="http://schemas.microsoft.com/office/drawing/2014/main" id="{94DABD08-C240-204F-BE8C-24B24933853C}"/>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8" name="Straight Connector 187">
                <a:extLst>
                  <a:ext uri="{FF2B5EF4-FFF2-40B4-BE49-F238E27FC236}">
                    <a16:creationId xmlns:a16="http://schemas.microsoft.com/office/drawing/2014/main" id="{01B27996-C892-5749-8DB6-C5BD8C5A75DA}"/>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9" name="Straight Connector 188">
                <a:extLst>
                  <a:ext uri="{FF2B5EF4-FFF2-40B4-BE49-F238E27FC236}">
                    <a16:creationId xmlns:a16="http://schemas.microsoft.com/office/drawing/2014/main" id="{F890C96C-53D4-8340-921F-CE66CACAFCC6}"/>
                  </a:ext>
                </a:extLst>
              </p:cNvPr>
              <p:cNvCxnSpPr>
                <a:cxnSpLocks/>
              </p:cNvCxnSpPr>
              <p:nvPr/>
            </p:nvCxnSpPr>
            <p:spPr bwMode="auto">
              <a:xfrm>
                <a:off x="8037780" y="3535811"/>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92" name="Group 91">
              <a:extLst>
                <a:ext uri="{FF2B5EF4-FFF2-40B4-BE49-F238E27FC236}">
                  <a16:creationId xmlns:a16="http://schemas.microsoft.com/office/drawing/2014/main" id="{30DF5158-1B07-904C-8B43-07E11C7DA13F}"/>
                </a:ext>
              </a:extLst>
            </p:cNvPr>
            <p:cNvGrpSpPr/>
            <p:nvPr/>
          </p:nvGrpSpPr>
          <p:grpSpPr>
            <a:xfrm>
              <a:off x="7017109" y="1478046"/>
              <a:ext cx="133957" cy="423550"/>
              <a:chOff x="8036944" y="3539605"/>
              <a:chExt cx="159492" cy="428603"/>
            </a:xfrm>
          </p:grpSpPr>
          <p:cxnSp>
            <p:nvCxnSpPr>
              <p:cNvPr id="184" name="Straight Connector 183">
                <a:extLst>
                  <a:ext uri="{FF2B5EF4-FFF2-40B4-BE49-F238E27FC236}">
                    <a16:creationId xmlns:a16="http://schemas.microsoft.com/office/drawing/2014/main" id="{A4EED596-93B7-0F42-B27A-AD53FBB56EF5}"/>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5" name="Straight Connector 184">
                <a:extLst>
                  <a:ext uri="{FF2B5EF4-FFF2-40B4-BE49-F238E27FC236}">
                    <a16:creationId xmlns:a16="http://schemas.microsoft.com/office/drawing/2014/main" id="{B4DDE0DD-0DE0-2B4E-A094-58FD734B4BC3}"/>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6" name="Straight Connector 185">
                <a:extLst>
                  <a:ext uri="{FF2B5EF4-FFF2-40B4-BE49-F238E27FC236}">
                    <a16:creationId xmlns:a16="http://schemas.microsoft.com/office/drawing/2014/main" id="{57C28374-1681-8F46-8643-A510E5A4A147}"/>
                  </a:ext>
                </a:extLst>
              </p:cNvPr>
              <p:cNvCxnSpPr>
                <a:cxnSpLocks/>
              </p:cNvCxnSpPr>
              <p:nvPr/>
            </p:nvCxnSpPr>
            <p:spPr bwMode="auto">
              <a:xfrm>
                <a:off x="8036944"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93" name="Straight Arrow Connector 92">
              <a:extLst>
                <a:ext uri="{FF2B5EF4-FFF2-40B4-BE49-F238E27FC236}">
                  <a16:creationId xmlns:a16="http://schemas.microsoft.com/office/drawing/2014/main" id="{E0452A3C-852A-A841-A82F-A733D3947E5A}"/>
                </a:ext>
              </a:extLst>
            </p:cNvPr>
            <p:cNvCxnSpPr>
              <a:cxnSpLocks/>
            </p:cNvCxnSpPr>
            <p:nvPr/>
          </p:nvCxnSpPr>
          <p:spPr bwMode="auto">
            <a:xfrm flipV="1">
              <a:off x="7364867" y="1909852"/>
              <a:ext cx="0" cy="175877"/>
            </a:xfrm>
            <a:prstGeom prst="straightConnector1">
              <a:avLst/>
            </a:prstGeom>
            <a:noFill/>
            <a:ln w="25400" cap="flat" cmpd="sng" algn="ctr">
              <a:solidFill>
                <a:schemeClr val="tx1"/>
              </a:solidFill>
              <a:prstDash val="solid"/>
              <a:round/>
              <a:headEnd type="arrow" w="med" len="med"/>
              <a:tailEnd type="arrow"/>
            </a:ln>
            <a:effectLst/>
          </p:spPr>
        </p:cxnSp>
        <p:cxnSp>
          <p:nvCxnSpPr>
            <p:cNvPr id="94" name="Straight Arrow Connector 93">
              <a:extLst>
                <a:ext uri="{FF2B5EF4-FFF2-40B4-BE49-F238E27FC236}">
                  <a16:creationId xmlns:a16="http://schemas.microsoft.com/office/drawing/2014/main" id="{8FDE0E7B-2562-4247-81E8-714A5D2D9F54}"/>
                </a:ext>
              </a:extLst>
            </p:cNvPr>
            <p:cNvCxnSpPr>
              <a:cxnSpLocks/>
            </p:cNvCxnSpPr>
            <p:nvPr/>
          </p:nvCxnSpPr>
          <p:spPr bwMode="auto">
            <a:xfrm flipV="1">
              <a:off x="7364867" y="2560569"/>
              <a:ext cx="0" cy="295503"/>
            </a:xfrm>
            <a:prstGeom prst="straightConnector1">
              <a:avLst/>
            </a:prstGeom>
            <a:noFill/>
            <a:ln w="25400" cap="flat" cmpd="sng" algn="ctr">
              <a:solidFill>
                <a:schemeClr val="tx1"/>
              </a:solidFill>
              <a:prstDash val="solid"/>
              <a:round/>
              <a:headEnd type="arrow" w="med" len="med"/>
              <a:tailEnd type="arrow"/>
            </a:ln>
            <a:effectLst/>
          </p:spPr>
        </p:cxnSp>
        <p:cxnSp>
          <p:nvCxnSpPr>
            <p:cNvPr id="95" name="Straight Connector 94">
              <a:extLst>
                <a:ext uri="{FF2B5EF4-FFF2-40B4-BE49-F238E27FC236}">
                  <a16:creationId xmlns:a16="http://schemas.microsoft.com/office/drawing/2014/main" id="{744D6714-6BF9-D243-88E9-EC12EB1F2478}"/>
                </a:ext>
              </a:extLst>
            </p:cNvPr>
            <p:cNvCxnSpPr>
              <a:cxnSpLocks/>
            </p:cNvCxnSpPr>
            <p:nvPr/>
          </p:nvCxnSpPr>
          <p:spPr>
            <a:xfrm>
              <a:off x="5767103" y="2251734"/>
              <a:ext cx="1600673" cy="0"/>
            </a:xfrm>
            <a:prstGeom prst="line">
              <a:avLst/>
            </a:prstGeom>
            <a:ln w="12700">
              <a:solidFill>
                <a:schemeClr val="tx1"/>
              </a:solidFill>
              <a:prstDash val="sysDot"/>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grpSp>
          <p:nvGrpSpPr>
            <p:cNvPr id="96" name="Group 95">
              <a:extLst>
                <a:ext uri="{FF2B5EF4-FFF2-40B4-BE49-F238E27FC236}">
                  <a16:creationId xmlns:a16="http://schemas.microsoft.com/office/drawing/2014/main" id="{9406F9C4-B60E-E246-8724-985A215E8632}"/>
                </a:ext>
              </a:extLst>
            </p:cNvPr>
            <p:cNvGrpSpPr/>
            <p:nvPr/>
          </p:nvGrpSpPr>
          <p:grpSpPr>
            <a:xfrm>
              <a:off x="6694360" y="2251194"/>
              <a:ext cx="128213" cy="299371"/>
              <a:chOff x="8043783" y="3539605"/>
              <a:chExt cx="152653" cy="428603"/>
            </a:xfrm>
          </p:grpSpPr>
          <p:cxnSp>
            <p:nvCxnSpPr>
              <p:cNvPr id="181" name="Straight Connector 180">
                <a:extLst>
                  <a:ext uri="{FF2B5EF4-FFF2-40B4-BE49-F238E27FC236}">
                    <a16:creationId xmlns:a16="http://schemas.microsoft.com/office/drawing/2014/main" id="{9009126B-ED4A-5B4C-B0C9-32B441FFACD2}"/>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2" name="Straight Connector 181">
                <a:extLst>
                  <a:ext uri="{FF2B5EF4-FFF2-40B4-BE49-F238E27FC236}">
                    <a16:creationId xmlns:a16="http://schemas.microsoft.com/office/drawing/2014/main" id="{DF373A89-BEE4-F34F-8077-E1A98C0ADD00}"/>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3" name="Straight Connector 182">
                <a:extLst>
                  <a:ext uri="{FF2B5EF4-FFF2-40B4-BE49-F238E27FC236}">
                    <a16:creationId xmlns:a16="http://schemas.microsoft.com/office/drawing/2014/main" id="{D3BFF14B-3FD3-E74B-AB36-55527F7D8AD5}"/>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97" name="Straight Connector 96">
              <a:extLst>
                <a:ext uri="{FF2B5EF4-FFF2-40B4-BE49-F238E27FC236}">
                  <a16:creationId xmlns:a16="http://schemas.microsoft.com/office/drawing/2014/main" id="{6A6D25A8-83CC-3746-AA96-51EECDDFC780}"/>
                </a:ext>
              </a:extLst>
            </p:cNvPr>
            <p:cNvCxnSpPr>
              <a:cxnSpLocks/>
            </p:cNvCxnSpPr>
            <p:nvPr/>
          </p:nvCxnSpPr>
          <p:spPr>
            <a:xfrm>
              <a:off x="5767103" y="2550565"/>
              <a:ext cx="1600673" cy="0"/>
            </a:xfrm>
            <a:prstGeom prst="line">
              <a:avLst/>
            </a:prstGeom>
            <a:ln w="12700">
              <a:solidFill>
                <a:schemeClr val="tx1"/>
              </a:solidFill>
              <a:prstDash val="sysDot"/>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98" name="Straight Connector 97">
              <a:extLst>
                <a:ext uri="{FF2B5EF4-FFF2-40B4-BE49-F238E27FC236}">
                  <a16:creationId xmlns:a16="http://schemas.microsoft.com/office/drawing/2014/main" id="{8291C13E-BAC8-9243-93FC-624DBA0588DC}"/>
                </a:ext>
              </a:extLst>
            </p:cNvPr>
            <p:cNvCxnSpPr>
              <a:cxnSpLocks/>
            </p:cNvCxnSpPr>
            <p:nvPr/>
          </p:nvCxnSpPr>
          <p:spPr>
            <a:xfrm>
              <a:off x="5777161" y="3132797"/>
              <a:ext cx="1600673" cy="0"/>
            </a:xfrm>
            <a:prstGeom prst="line">
              <a:avLst/>
            </a:prstGeom>
            <a:ln w="12700">
              <a:solidFill>
                <a:schemeClr val="tx1"/>
              </a:solidFill>
              <a:prstDash val="sysDot"/>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99" name="Straight Connector 98">
              <a:extLst>
                <a:ext uri="{FF2B5EF4-FFF2-40B4-BE49-F238E27FC236}">
                  <a16:creationId xmlns:a16="http://schemas.microsoft.com/office/drawing/2014/main" id="{4FCCF0FC-2608-7A42-A304-EB60E16D555D}"/>
                </a:ext>
              </a:extLst>
            </p:cNvPr>
            <p:cNvCxnSpPr>
              <a:cxnSpLocks/>
            </p:cNvCxnSpPr>
            <p:nvPr/>
          </p:nvCxnSpPr>
          <p:spPr>
            <a:xfrm>
              <a:off x="5776084" y="1905506"/>
              <a:ext cx="1600673" cy="0"/>
            </a:xfrm>
            <a:prstGeom prst="line">
              <a:avLst/>
            </a:prstGeom>
            <a:ln w="12700">
              <a:solidFill>
                <a:schemeClr val="tx1"/>
              </a:solidFill>
              <a:prstDash val="sysDot"/>
            </a:ln>
            <a:effectLst>
              <a:outerShdw sx="1000" sy="1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100" name="TextBox 99">
              <a:extLst>
                <a:ext uri="{FF2B5EF4-FFF2-40B4-BE49-F238E27FC236}">
                  <a16:creationId xmlns:a16="http://schemas.microsoft.com/office/drawing/2014/main" id="{B402F7DC-8079-1248-9A37-7499B9C6DEF0}"/>
                </a:ext>
              </a:extLst>
            </p:cNvPr>
            <p:cNvSpPr txBox="1"/>
            <p:nvPr/>
          </p:nvSpPr>
          <p:spPr>
            <a:xfrm>
              <a:off x="5897908" y="1215791"/>
              <a:ext cx="1061418" cy="307028"/>
            </a:xfrm>
            <a:prstGeom prst="rect">
              <a:avLst/>
            </a:prstGeom>
            <a:noFill/>
          </p:spPr>
          <p:txBody>
            <a:bodyPr wrap="square" rtlCol="0">
              <a:spAutoFit/>
            </a:bodyPr>
            <a:lstStyle/>
            <a:p>
              <a:pPr algn="ctr"/>
              <a:r>
                <a:rPr lang="en-US" sz="1200" dirty="0"/>
                <a:t>Variations</a:t>
              </a:r>
            </a:p>
          </p:txBody>
        </p:sp>
        <p:cxnSp>
          <p:nvCxnSpPr>
            <p:cNvPr id="101" name="Curved Connector 100">
              <a:extLst>
                <a:ext uri="{FF2B5EF4-FFF2-40B4-BE49-F238E27FC236}">
                  <a16:creationId xmlns:a16="http://schemas.microsoft.com/office/drawing/2014/main" id="{4BC39B72-BDE5-6742-81F7-60309EE1099A}"/>
                </a:ext>
              </a:extLst>
            </p:cNvPr>
            <p:cNvCxnSpPr>
              <a:cxnSpLocks/>
            </p:cNvCxnSpPr>
            <p:nvPr/>
          </p:nvCxnSpPr>
          <p:spPr>
            <a:xfrm rot="16200000" flipV="1">
              <a:off x="6637380" y="1227487"/>
              <a:ext cx="196152" cy="613677"/>
            </a:xfrm>
            <a:prstGeom prst="curvedConnector3">
              <a:avLst>
                <a:gd name="adj1" fmla="val 50000"/>
              </a:avLst>
            </a:prstGeom>
            <a:ln w="12700">
              <a:tailEnd type="triangle"/>
            </a:ln>
            <a:effectLst>
              <a:outerShdw sx="1000" sy="1000" rotWithShape="0">
                <a:srgbClr val="000000">
                  <a:alpha val="35000"/>
                </a:srgbClr>
              </a:outerShdw>
            </a:effectLst>
          </p:spPr>
          <p:style>
            <a:lnRef idx="3">
              <a:schemeClr val="dk1"/>
            </a:lnRef>
            <a:fillRef idx="0">
              <a:schemeClr val="dk1"/>
            </a:fillRef>
            <a:effectRef idx="2">
              <a:schemeClr val="dk1"/>
            </a:effectRef>
            <a:fontRef idx="minor">
              <a:schemeClr val="tx1"/>
            </a:fontRef>
          </p:style>
        </p:cxnSp>
        <p:cxnSp>
          <p:nvCxnSpPr>
            <p:cNvPr id="102" name="Straight Arrow Connector 101">
              <a:extLst>
                <a:ext uri="{FF2B5EF4-FFF2-40B4-BE49-F238E27FC236}">
                  <a16:creationId xmlns:a16="http://schemas.microsoft.com/office/drawing/2014/main" id="{9874C014-B156-BD4A-9925-F510D125A6BC}"/>
                </a:ext>
              </a:extLst>
            </p:cNvPr>
            <p:cNvCxnSpPr>
              <a:cxnSpLocks/>
            </p:cNvCxnSpPr>
            <p:nvPr/>
          </p:nvCxnSpPr>
          <p:spPr bwMode="auto">
            <a:xfrm flipV="1">
              <a:off x="7367839" y="2083142"/>
              <a:ext cx="0" cy="175877"/>
            </a:xfrm>
            <a:prstGeom prst="straightConnector1">
              <a:avLst/>
            </a:prstGeom>
            <a:noFill/>
            <a:ln w="25400" cap="flat" cmpd="sng" algn="ctr">
              <a:solidFill>
                <a:schemeClr val="tx1"/>
              </a:solidFill>
              <a:prstDash val="solid"/>
              <a:round/>
              <a:headEnd type="arrow" w="med" len="med"/>
              <a:tailEnd type="arrow"/>
            </a:ln>
            <a:effectLst/>
          </p:spPr>
        </p:cxnSp>
        <p:cxnSp>
          <p:nvCxnSpPr>
            <p:cNvPr id="103" name="Straight Arrow Connector 102">
              <a:extLst>
                <a:ext uri="{FF2B5EF4-FFF2-40B4-BE49-F238E27FC236}">
                  <a16:creationId xmlns:a16="http://schemas.microsoft.com/office/drawing/2014/main" id="{08F5CC19-A916-1449-ADC6-8FA45E013234}"/>
                </a:ext>
              </a:extLst>
            </p:cNvPr>
            <p:cNvCxnSpPr>
              <a:cxnSpLocks/>
            </p:cNvCxnSpPr>
            <p:nvPr/>
          </p:nvCxnSpPr>
          <p:spPr bwMode="auto">
            <a:xfrm flipV="1">
              <a:off x="7364342" y="2850558"/>
              <a:ext cx="0" cy="295503"/>
            </a:xfrm>
            <a:prstGeom prst="straightConnector1">
              <a:avLst/>
            </a:prstGeom>
            <a:noFill/>
            <a:ln w="25400" cap="flat" cmpd="sng" algn="ctr">
              <a:solidFill>
                <a:schemeClr val="tx1"/>
              </a:solidFill>
              <a:prstDash val="solid"/>
              <a:round/>
              <a:headEnd type="arrow" w="med" len="med"/>
              <a:tailEnd type="arrow"/>
            </a:ln>
            <a:effectLst/>
          </p:spPr>
        </p:cxnSp>
      </p:grpSp>
      <p:grpSp>
        <p:nvGrpSpPr>
          <p:cNvPr id="13" name="Group 12">
            <a:extLst>
              <a:ext uri="{FF2B5EF4-FFF2-40B4-BE49-F238E27FC236}">
                <a16:creationId xmlns:a16="http://schemas.microsoft.com/office/drawing/2014/main" id="{7B519D6F-D811-9348-94DB-397FC5EF2138}"/>
              </a:ext>
            </a:extLst>
          </p:cNvPr>
          <p:cNvGrpSpPr/>
          <p:nvPr/>
        </p:nvGrpSpPr>
        <p:grpSpPr>
          <a:xfrm>
            <a:off x="7614811" y="630009"/>
            <a:ext cx="3498387" cy="3134137"/>
            <a:chOff x="7614811" y="630009"/>
            <a:chExt cx="3498387" cy="3134137"/>
          </a:xfrm>
        </p:grpSpPr>
        <p:sp>
          <p:nvSpPr>
            <p:cNvPr id="126" name="TextBox 125">
              <a:extLst>
                <a:ext uri="{FF2B5EF4-FFF2-40B4-BE49-F238E27FC236}">
                  <a16:creationId xmlns:a16="http://schemas.microsoft.com/office/drawing/2014/main" id="{B6196377-F149-E444-B66B-A57CB1C16BD5}"/>
                </a:ext>
              </a:extLst>
            </p:cNvPr>
            <p:cNvSpPr txBox="1"/>
            <p:nvPr/>
          </p:nvSpPr>
          <p:spPr>
            <a:xfrm>
              <a:off x="7614811" y="1206692"/>
              <a:ext cx="733351"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refAND3</a:t>
              </a:r>
              <a:endParaRPr lang="en-US" sz="1200" b="1" i="1" baseline="-25000" dirty="0">
                <a:solidFill>
                  <a:srgbClr val="00B050"/>
                </a:solidFill>
              </a:endParaRPr>
            </a:p>
          </p:txBody>
        </p:sp>
        <p:grpSp>
          <p:nvGrpSpPr>
            <p:cNvPr id="12" name="Group 11">
              <a:extLst>
                <a:ext uri="{FF2B5EF4-FFF2-40B4-BE49-F238E27FC236}">
                  <a16:creationId xmlns:a16="http://schemas.microsoft.com/office/drawing/2014/main" id="{3AF16A38-9597-6243-9594-3AB8D60041E2}"/>
                </a:ext>
              </a:extLst>
            </p:cNvPr>
            <p:cNvGrpSpPr/>
            <p:nvPr/>
          </p:nvGrpSpPr>
          <p:grpSpPr>
            <a:xfrm>
              <a:off x="7744649" y="630009"/>
              <a:ext cx="3368549" cy="3134137"/>
              <a:chOff x="7744649" y="630009"/>
              <a:chExt cx="3368549" cy="3134137"/>
            </a:xfrm>
          </p:grpSpPr>
          <p:sp>
            <p:nvSpPr>
              <p:cNvPr id="23" name="TextBox 22">
                <a:extLst>
                  <a:ext uri="{FF2B5EF4-FFF2-40B4-BE49-F238E27FC236}">
                    <a16:creationId xmlns:a16="http://schemas.microsoft.com/office/drawing/2014/main" id="{80166503-2CB7-D74C-B4CF-DBA9EACC9959}"/>
                  </a:ext>
                </a:extLst>
              </p:cNvPr>
              <p:cNvSpPr txBox="1"/>
              <p:nvPr/>
            </p:nvSpPr>
            <p:spPr>
              <a:xfrm>
                <a:off x="8680373" y="630009"/>
                <a:ext cx="2002829" cy="338554"/>
              </a:xfrm>
              <a:prstGeom prst="rect">
                <a:avLst/>
              </a:prstGeom>
              <a:solidFill>
                <a:schemeClr val="bg1"/>
              </a:solidFill>
            </p:spPr>
            <p:txBody>
              <a:bodyPr wrap="square" rtlCol="0">
                <a:spAutoFit/>
              </a:bodyPr>
              <a:lstStyle/>
              <a:p>
                <a:pPr algn="ctr"/>
                <a:r>
                  <a:rPr lang="en-US" sz="1600" b="1" dirty="0"/>
                  <a:t>3-Operands</a:t>
                </a:r>
              </a:p>
            </p:txBody>
          </p:sp>
          <p:sp>
            <p:nvSpPr>
              <p:cNvPr id="116" name="Rectangle 115">
                <a:extLst>
                  <a:ext uri="{FF2B5EF4-FFF2-40B4-BE49-F238E27FC236}">
                    <a16:creationId xmlns:a16="http://schemas.microsoft.com/office/drawing/2014/main" id="{03601053-7BF7-424B-97EE-BDF6A9EC80C7}"/>
                  </a:ext>
                </a:extLst>
              </p:cNvPr>
              <p:cNvSpPr/>
              <p:nvPr/>
            </p:nvSpPr>
            <p:spPr>
              <a:xfrm>
                <a:off x="8684653" y="2397774"/>
                <a:ext cx="252552" cy="879736"/>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sp>
            <p:nvSpPr>
              <p:cNvPr id="117" name="Rectangle 116">
                <a:extLst>
                  <a:ext uri="{FF2B5EF4-FFF2-40B4-BE49-F238E27FC236}">
                    <a16:creationId xmlns:a16="http://schemas.microsoft.com/office/drawing/2014/main" id="{CBCEB1A8-6EA7-EA4A-B82F-8D7E20788EF8}"/>
                  </a:ext>
                </a:extLst>
              </p:cNvPr>
              <p:cNvSpPr/>
              <p:nvPr/>
            </p:nvSpPr>
            <p:spPr>
              <a:xfrm>
                <a:off x="8339467" y="3207897"/>
                <a:ext cx="266751" cy="76922"/>
              </a:xfrm>
              <a:prstGeom prst="rect">
                <a:avLst/>
              </a:prstGeom>
              <a:solidFill>
                <a:srgbClr val="FF0000">
                  <a:alpha val="1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sp>
            <p:nvSpPr>
              <p:cNvPr id="118" name="Rectangle 117">
                <a:extLst>
                  <a:ext uri="{FF2B5EF4-FFF2-40B4-BE49-F238E27FC236}">
                    <a16:creationId xmlns:a16="http://schemas.microsoft.com/office/drawing/2014/main" id="{6BDD7D32-056A-1E4E-91D8-35829F650216}"/>
                  </a:ext>
                </a:extLst>
              </p:cNvPr>
              <p:cNvSpPr/>
              <p:nvPr/>
            </p:nvSpPr>
            <p:spPr>
              <a:xfrm>
                <a:off x="9668940" y="1682605"/>
                <a:ext cx="265905" cy="1594907"/>
              </a:xfrm>
              <a:prstGeom prst="rect">
                <a:avLst/>
              </a:prstGeom>
              <a:solidFill>
                <a:srgbClr val="FF0000">
                  <a:alpha val="5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sp>
            <p:nvSpPr>
              <p:cNvPr id="119" name="Rectangle 118">
                <a:extLst>
                  <a:ext uri="{FF2B5EF4-FFF2-40B4-BE49-F238E27FC236}">
                    <a16:creationId xmlns:a16="http://schemas.microsoft.com/office/drawing/2014/main" id="{FA68F342-5129-F247-85E2-3B908D81ACC2}"/>
                  </a:ext>
                </a:extLst>
              </p:cNvPr>
              <p:cNvSpPr/>
              <p:nvPr/>
            </p:nvSpPr>
            <p:spPr>
              <a:xfrm>
                <a:off x="9014992" y="2401941"/>
                <a:ext cx="252552" cy="879736"/>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cxnSp>
            <p:nvCxnSpPr>
              <p:cNvPr id="120" name="Straight Connector 119">
                <a:extLst>
                  <a:ext uri="{FF2B5EF4-FFF2-40B4-BE49-F238E27FC236}">
                    <a16:creationId xmlns:a16="http://schemas.microsoft.com/office/drawing/2014/main" id="{6ADE6B60-F2D8-D445-A747-69D1D7AD3C59}"/>
                  </a:ext>
                </a:extLst>
              </p:cNvPr>
              <p:cNvCxnSpPr>
                <a:cxnSpLocks/>
              </p:cNvCxnSpPr>
              <p:nvPr/>
            </p:nvCxnSpPr>
            <p:spPr>
              <a:xfrm flipV="1">
                <a:off x="8263691" y="990734"/>
                <a:ext cx="0" cy="2381635"/>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1" name="Straight Connector 120">
                <a:extLst>
                  <a:ext uri="{FF2B5EF4-FFF2-40B4-BE49-F238E27FC236}">
                    <a16:creationId xmlns:a16="http://schemas.microsoft.com/office/drawing/2014/main" id="{C2A6CC77-4CB7-6A46-8ACB-B9A2BDA07AEB}"/>
                  </a:ext>
                </a:extLst>
              </p:cNvPr>
              <p:cNvCxnSpPr>
                <a:cxnSpLocks/>
              </p:cNvCxnSpPr>
              <p:nvPr/>
            </p:nvCxnSpPr>
            <p:spPr>
              <a:xfrm flipV="1">
                <a:off x="8142946" y="3280407"/>
                <a:ext cx="2933170" cy="1"/>
              </a:xfrm>
              <a:prstGeom prst="line">
                <a:avLst/>
              </a:prstGeom>
              <a:ln w="9525">
                <a:solidFill>
                  <a:schemeClr val="tx1"/>
                </a:solidFill>
                <a:prstDash val="solid"/>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2" name="TextBox 121">
                <a:extLst>
                  <a:ext uri="{FF2B5EF4-FFF2-40B4-BE49-F238E27FC236}">
                    <a16:creationId xmlns:a16="http://schemas.microsoft.com/office/drawing/2014/main" id="{DE8B3522-1D35-354B-A737-76BD5068922F}"/>
                  </a:ext>
                </a:extLst>
              </p:cNvPr>
              <p:cNvSpPr txBox="1"/>
              <p:nvPr/>
            </p:nvSpPr>
            <p:spPr>
              <a:xfrm>
                <a:off x="8273597" y="3289219"/>
                <a:ext cx="472596" cy="307028"/>
              </a:xfrm>
              <a:prstGeom prst="rect">
                <a:avLst/>
              </a:prstGeom>
              <a:noFill/>
            </p:spPr>
            <p:txBody>
              <a:bodyPr wrap="none" rtlCol="0">
                <a:spAutoFit/>
              </a:bodyPr>
              <a:lstStyle/>
              <a:p>
                <a:r>
                  <a:rPr lang="en-US" sz="1200" dirty="0"/>
                  <a:t>000</a:t>
                </a:r>
              </a:p>
            </p:txBody>
          </p:sp>
          <p:cxnSp>
            <p:nvCxnSpPr>
              <p:cNvPr id="123" name="Straight Connector 122">
                <a:extLst>
                  <a:ext uri="{FF2B5EF4-FFF2-40B4-BE49-F238E27FC236}">
                    <a16:creationId xmlns:a16="http://schemas.microsoft.com/office/drawing/2014/main" id="{25E30CFC-9F58-1548-BB64-EB638A314041}"/>
                  </a:ext>
                </a:extLst>
              </p:cNvPr>
              <p:cNvCxnSpPr>
                <a:cxnSpLocks/>
              </p:cNvCxnSpPr>
              <p:nvPr/>
            </p:nvCxnSpPr>
            <p:spPr>
              <a:xfrm>
                <a:off x="8230107" y="1394743"/>
                <a:ext cx="2742217" cy="0"/>
              </a:xfrm>
              <a:prstGeom prst="line">
                <a:avLst/>
              </a:prstGeom>
              <a:ln w="19050">
                <a:solidFill>
                  <a:srgbClr val="00B050"/>
                </a:solidFill>
                <a:prstDash val="dash"/>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EC61EFDD-BB8E-4C49-A010-6853D532AC32}"/>
                  </a:ext>
                </a:extLst>
              </p:cNvPr>
              <p:cNvCxnSpPr>
                <a:cxnSpLocks/>
              </p:cNvCxnSpPr>
              <p:nvPr/>
            </p:nvCxnSpPr>
            <p:spPr>
              <a:xfrm>
                <a:off x="8263243" y="2847910"/>
                <a:ext cx="2716042" cy="0"/>
              </a:xfrm>
              <a:prstGeom prst="line">
                <a:avLst/>
              </a:prstGeom>
              <a:ln w="19050">
                <a:solidFill>
                  <a:srgbClr val="00B050"/>
                </a:solidFill>
                <a:prstDash val="dash"/>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5" name="TextBox 124">
                <a:extLst>
                  <a:ext uri="{FF2B5EF4-FFF2-40B4-BE49-F238E27FC236}">
                    <a16:creationId xmlns:a16="http://schemas.microsoft.com/office/drawing/2014/main" id="{A8FF15D9-1D5A-DE43-8031-E40239B24FC9}"/>
                  </a:ext>
                </a:extLst>
              </p:cNvPr>
              <p:cNvSpPr txBox="1"/>
              <p:nvPr/>
            </p:nvSpPr>
            <p:spPr>
              <a:xfrm>
                <a:off x="7744649" y="2652088"/>
                <a:ext cx="627779"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refOR3</a:t>
                </a:r>
                <a:endParaRPr lang="en-US" sz="1200" b="1" i="1" baseline="-25000" dirty="0">
                  <a:solidFill>
                    <a:srgbClr val="00B050"/>
                  </a:solidFill>
                </a:endParaRPr>
              </a:p>
            </p:txBody>
          </p:sp>
          <p:sp>
            <p:nvSpPr>
              <p:cNvPr id="127" name="TextBox 126">
                <a:extLst>
                  <a:ext uri="{FF2B5EF4-FFF2-40B4-BE49-F238E27FC236}">
                    <a16:creationId xmlns:a16="http://schemas.microsoft.com/office/drawing/2014/main" id="{6C3672C4-E679-204C-BEA0-276520475B0D}"/>
                  </a:ext>
                </a:extLst>
              </p:cNvPr>
              <p:cNvSpPr txBox="1"/>
              <p:nvPr/>
            </p:nvSpPr>
            <p:spPr>
              <a:xfrm>
                <a:off x="8117634" y="803719"/>
                <a:ext cx="488584" cy="307028"/>
              </a:xfrm>
              <a:prstGeom prst="rect">
                <a:avLst/>
              </a:prstGeom>
              <a:noFill/>
            </p:spPr>
            <p:txBody>
              <a:bodyPr wrap="square" rtlCol="0">
                <a:spAutoFit/>
              </a:bodyPr>
              <a:lstStyle/>
              <a:p>
                <a:pPr algn="ctr"/>
                <a:r>
                  <a:rPr lang="en-US" sz="1200" b="1" dirty="0">
                    <a:solidFill>
                      <a:srgbClr val="FF0000"/>
                    </a:solidFill>
                    <a:latin typeface="Times New Roman" panose="02020603050405020304" pitchFamily="18" charset="0"/>
                    <a:cs typeface="Times New Roman" panose="02020603050405020304" pitchFamily="18" charset="0"/>
                  </a:rPr>
                  <a:t>I</a:t>
                </a:r>
                <a:r>
                  <a:rPr lang="en-US" sz="1200" b="1" baseline="-25000" dirty="0">
                    <a:solidFill>
                      <a:srgbClr val="FF0000"/>
                    </a:solidFill>
                    <a:latin typeface="Times New Roman" panose="02020603050405020304" pitchFamily="18" charset="0"/>
                    <a:cs typeface="Times New Roman" panose="02020603050405020304" pitchFamily="18" charset="0"/>
                  </a:rPr>
                  <a:t>c</a:t>
                </a:r>
                <a:endParaRPr lang="en-US" sz="1200" b="1" baseline="-25000" dirty="0">
                  <a:solidFill>
                    <a:srgbClr val="FF0000"/>
                  </a:solidFill>
                </a:endParaRPr>
              </a:p>
            </p:txBody>
          </p:sp>
          <p:sp>
            <p:nvSpPr>
              <p:cNvPr id="128" name="TextBox 127">
                <a:extLst>
                  <a:ext uri="{FF2B5EF4-FFF2-40B4-BE49-F238E27FC236}">
                    <a16:creationId xmlns:a16="http://schemas.microsoft.com/office/drawing/2014/main" id="{3ACB29C0-E6FB-D748-9745-E68F945F2CA6}"/>
                  </a:ext>
                </a:extLst>
              </p:cNvPr>
              <p:cNvSpPr txBox="1"/>
              <p:nvPr/>
            </p:nvSpPr>
            <p:spPr>
              <a:xfrm>
                <a:off x="8638027" y="3290421"/>
                <a:ext cx="472596" cy="307028"/>
              </a:xfrm>
              <a:prstGeom prst="rect">
                <a:avLst/>
              </a:prstGeom>
              <a:noFill/>
            </p:spPr>
            <p:txBody>
              <a:bodyPr wrap="none" rtlCol="0">
                <a:spAutoFit/>
              </a:bodyPr>
              <a:lstStyle/>
              <a:p>
                <a:r>
                  <a:rPr lang="en-US" sz="1200" dirty="0"/>
                  <a:t>001</a:t>
                </a:r>
              </a:p>
            </p:txBody>
          </p:sp>
          <p:sp>
            <p:nvSpPr>
              <p:cNvPr id="129" name="TextBox 128">
                <a:extLst>
                  <a:ext uri="{FF2B5EF4-FFF2-40B4-BE49-F238E27FC236}">
                    <a16:creationId xmlns:a16="http://schemas.microsoft.com/office/drawing/2014/main" id="{A59CE01F-6044-4A4E-986F-12D413C490CA}"/>
                  </a:ext>
                </a:extLst>
              </p:cNvPr>
              <p:cNvSpPr txBox="1"/>
              <p:nvPr/>
            </p:nvSpPr>
            <p:spPr>
              <a:xfrm>
                <a:off x="8949782" y="3285579"/>
                <a:ext cx="472596" cy="307028"/>
              </a:xfrm>
              <a:prstGeom prst="rect">
                <a:avLst/>
              </a:prstGeom>
              <a:noFill/>
            </p:spPr>
            <p:txBody>
              <a:bodyPr wrap="none" rtlCol="0">
                <a:spAutoFit/>
              </a:bodyPr>
              <a:lstStyle/>
              <a:p>
                <a:r>
                  <a:rPr lang="en-US" sz="1200" dirty="0"/>
                  <a:t>010</a:t>
                </a:r>
              </a:p>
            </p:txBody>
          </p:sp>
          <p:sp>
            <p:nvSpPr>
              <p:cNvPr id="130" name="TextBox 129">
                <a:extLst>
                  <a:ext uri="{FF2B5EF4-FFF2-40B4-BE49-F238E27FC236}">
                    <a16:creationId xmlns:a16="http://schemas.microsoft.com/office/drawing/2014/main" id="{1570011C-A61E-5A43-8BC8-9D2E427EBC68}"/>
                  </a:ext>
                </a:extLst>
              </p:cNvPr>
              <p:cNvSpPr txBox="1"/>
              <p:nvPr/>
            </p:nvSpPr>
            <p:spPr>
              <a:xfrm>
                <a:off x="10640602" y="3286949"/>
                <a:ext cx="472596" cy="307028"/>
              </a:xfrm>
              <a:prstGeom prst="rect">
                <a:avLst/>
              </a:prstGeom>
              <a:noFill/>
            </p:spPr>
            <p:txBody>
              <a:bodyPr wrap="none" rtlCol="0">
                <a:spAutoFit/>
              </a:bodyPr>
              <a:lstStyle/>
              <a:p>
                <a:r>
                  <a:rPr lang="en-US" sz="1200" dirty="0"/>
                  <a:t>111</a:t>
                </a:r>
              </a:p>
            </p:txBody>
          </p:sp>
          <p:sp>
            <p:nvSpPr>
              <p:cNvPr id="131" name="TextBox 130">
                <a:extLst>
                  <a:ext uri="{FF2B5EF4-FFF2-40B4-BE49-F238E27FC236}">
                    <a16:creationId xmlns:a16="http://schemas.microsoft.com/office/drawing/2014/main" id="{7762E703-D7E2-4646-A760-EB9AB79BCA61}"/>
                  </a:ext>
                </a:extLst>
              </p:cNvPr>
              <p:cNvSpPr txBox="1"/>
              <p:nvPr/>
            </p:nvSpPr>
            <p:spPr>
              <a:xfrm>
                <a:off x="9177270" y="3457118"/>
                <a:ext cx="1136695" cy="307028"/>
              </a:xfrm>
              <a:prstGeom prst="rect">
                <a:avLst/>
              </a:prstGeom>
              <a:noFill/>
            </p:spPr>
            <p:txBody>
              <a:bodyPr wrap="square" rtlCol="0">
                <a:spAutoFit/>
              </a:bodyPr>
              <a:lstStyle/>
              <a:p>
                <a:pPr algn="ctr"/>
                <a:r>
                  <a:rPr lang="en-US" sz="1200" dirty="0">
                    <a:cs typeface="Times New Roman" panose="02020603050405020304" pitchFamily="18" charset="0"/>
                  </a:rPr>
                  <a:t>Input states</a:t>
                </a:r>
                <a:endParaRPr lang="en-US" sz="1200" baseline="-25000" dirty="0"/>
              </a:p>
            </p:txBody>
          </p:sp>
          <p:grpSp>
            <p:nvGrpSpPr>
              <p:cNvPr id="132" name="Group 131">
                <a:extLst>
                  <a:ext uri="{FF2B5EF4-FFF2-40B4-BE49-F238E27FC236}">
                    <a16:creationId xmlns:a16="http://schemas.microsoft.com/office/drawing/2014/main" id="{2E95B833-0D1C-874E-B269-250FE52ABEBB}"/>
                  </a:ext>
                </a:extLst>
              </p:cNvPr>
              <p:cNvGrpSpPr/>
              <p:nvPr/>
            </p:nvGrpSpPr>
            <p:grpSpPr>
              <a:xfrm>
                <a:off x="8736535" y="2249193"/>
                <a:ext cx="128213" cy="299371"/>
                <a:chOff x="8043783" y="3539605"/>
                <a:chExt cx="152653" cy="428603"/>
              </a:xfrm>
            </p:grpSpPr>
            <p:cxnSp>
              <p:nvCxnSpPr>
                <p:cNvPr id="178" name="Straight Connector 177">
                  <a:extLst>
                    <a:ext uri="{FF2B5EF4-FFF2-40B4-BE49-F238E27FC236}">
                      <a16:creationId xmlns:a16="http://schemas.microsoft.com/office/drawing/2014/main" id="{176ADD9D-F99F-C64E-A883-6F4FF4EEA83D}"/>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9" name="Straight Connector 178">
                  <a:extLst>
                    <a:ext uri="{FF2B5EF4-FFF2-40B4-BE49-F238E27FC236}">
                      <a16:creationId xmlns:a16="http://schemas.microsoft.com/office/drawing/2014/main" id="{E776EC4B-C425-2741-B7F0-703BCEBABD20}"/>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80" name="Straight Connector 179">
                  <a:extLst>
                    <a:ext uri="{FF2B5EF4-FFF2-40B4-BE49-F238E27FC236}">
                      <a16:creationId xmlns:a16="http://schemas.microsoft.com/office/drawing/2014/main" id="{674279BA-0F97-BE45-9321-3B9F31350AF4}"/>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133" name="Group 132">
                <a:extLst>
                  <a:ext uri="{FF2B5EF4-FFF2-40B4-BE49-F238E27FC236}">
                    <a16:creationId xmlns:a16="http://schemas.microsoft.com/office/drawing/2014/main" id="{DBA561DA-F518-6D4F-893C-322E2197B912}"/>
                  </a:ext>
                </a:extLst>
              </p:cNvPr>
              <p:cNvGrpSpPr/>
              <p:nvPr/>
            </p:nvGrpSpPr>
            <p:grpSpPr>
              <a:xfrm>
                <a:off x="8414112" y="3146061"/>
                <a:ext cx="118820" cy="111202"/>
                <a:chOff x="8037780" y="3535811"/>
                <a:chExt cx="158656" cy="432397"/>
              </a:xfrm>
            </p:grpSpPr>
            <p:cxnSp>
              <p:nvCxnSpPr>
                <p:cNvPr id="175" name="Straight Connector 174">
                  <a:extLst>
                    <a:ext uri="{FF2B5EF4-FFF2-40B4-BE49-F238E27FC236}">
                      <a16:creationId xmlns:a16="http://schemas.microsoft.com/office/drawing/2014/main" id="{475729ED-B42A-1E46-8B4C-54B6A20A211C}"/>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6" name="Straight Connector 175">
                  <a:extLst>
                    <a:ext uri="{FF2B5EF4-FFF2-40B4-BE49-F238E27FC236}">
                      <a16:creationId xmlns:a16="http://schemas.microsoft.com/office/drawing/2014/main" id="{555EF991-084C-FA48-83B6-4AC712AB18BA}"/>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7" name="Straight Connector 176">
                  <a:extLst>
                    <a:ext uri="{FF2B5EF4-FFF2-40B4-BE49-F238E27FC236}">
                      <a16:creationId xmlns:a16="http://schemas.microsoft.com/office/drawing/2014/main" id="{B3640F35-597E-AD42-B5DF-9963F39BCF0F}"/>
                    </a:ext>
                  </a:extLst>
                </p:cNvPr>
                <p:cNvCxnSpPr>
                  <a:cxnSpLocks/>
                </p:cNvCxnSpPr>
                <p:nvPr/>
              </p:nvCxnSpPr>
              <p:spPr bwMode="auto">
                <a:xfrm>
                  <a:off x="8037780" y="3535811"/>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134" name="Group 133">
                <a:extLst>
                  <a:ext uri="{FF2B5EF4-FFF2-40B4-BE49-F238E27FC236}">
                    <a16:creationId xmlns:a16="http://schemas.microsoft.com/office/drawing/2014/main" id="{EFC119CC-52D8-7A43-9120-53873DAB9FD3}"/>
                  </a:ext>
                </a:extLst>
              </p:cNvPr>
              <p:cNvGrpSpPr/>
              <p:nvPr/>
            </p:nvGrpSpPr>
            <p:grpSpPr>
              <a:xfrm>
                <a:off x="9732195" y="1478046"/>
                <a:ext cx="133957" cy="423550"/>
                <a:chOff x="8036944" y="3539605"/>
                <a:chExt cx="159492" cy="428603"/>
              </a:xfrm>
            </p:grpSpPr>
            <p:cxnSp>
              <p:nvCxnSpPr>
                <p:cNvPr id="172" name="Straight Connector 171">
                  <a:extLst>
                    <a:ext uri="{FF2B5EF4-FFF2-40B4-BE49-F238E27FC236}">
                      <a16:creationId xmlns:a16="http://schemas.microsoft.com/office/drawing/2014/main" id="{F07A6A24-2E87-9742-A66B-CB1EF07E6004}"/>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3" name="Straight Connector 172">
                  <a:extLst>
                    <a:ext uri="{FF2B5EF4-FFF2-40B4-BE49-F238E27FC236}">
                      <a16:creationId xmlns:a16="http://schemas.microsoft.com/office/drawing/2014/main" id="{8E13BE83-E155-3348-91D6-DBB2E77055A5}"/>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4" name="Straight Connector 173">
                  <a:extLst>
                    <a:ext uri="{FF2B5EF4-FFF2-40B4-BE49-F238E27FC236}">
                      <a16:creationId xmlns:a16="http://schemas.microsoft.com/office/drawing/2014/main" id="{0D616EA1-87E8-784B-9674-12B1BA6F9244}"/>
                    </a:ext>
                  </a:extLst>
                </p:cNvPr>
                <p:cNvCxnSpPr>
                  <a:cxnSpLocks/>
                </p:cNvCxnSpPr>
                <p:nvPr/>
              </p:nvCxnSpPr>
              <p:spPr bwMode="auto">
                <a:xfrm>
                  <a:off x="8036944"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135" name="Straight Arrow Connector 134">
                <a:extLst>
                  <a:ext uri="{FF2B5EF4-FFF2-40B4-BE49-F238E27FC236}">
                    <a16:creationId xmlns:a16="http://schemas.microsoft.com/office/drawing/2014/main" id="{8E112E76-9835-C140-A312-D8D1A94F67A0}"/>
                  </a:ext>
                </a:extLst>
              </p:cNvPr>
              <p:cNvCxnSpPr>
                <a:cxnSpLocks/>
              </p:cNvCxnSpPr>
              <p:nvPr/>
            </p:nvCxnSpPr>
            <p:spPr bwMode="auto">
              <a:xfrm flipV="1">
                <a:off x="11065946" y="1287241"/>
                <a:ext cx="0" cy="120126"/>
              </a:xfrm>
              <a:prstGeom prst="straightConnector1">
                <a:avLst/>
              </a:prstGeom>
              <a:noFill/>
              <a:ln w="25400" cap="flat" cmpd="sng" algn="ctr">
                <a:solidFill>
                  <a:schemeClr val="tx1"/>
                </a:solidFill>
                <a:prstDash val="solid"/>
                <a:round/>
                <a:headEnd type="arrow" w="med" len="med"/>
                <a:tailEnd type="arrow"/>
              </a:ln>
              <a:effectLst/>
            </p:spPr>
          </p:cxnSp>
          <p:cxnSp>
            <p:nvCxnSpPr>
              <p:cNvPr id="136" name="Straight Arrow Connector 135">
                <a:extLst>
                  <a:ext uri="{FF2B5EF4-FFF2-40B4-BE49-F238E27FC236}">
                    <a16:creationId xmlns:a16="http://schemas.microsoft.com/office/drawing/2014/main" id="{2B3421C1-1125-6149-98E8-33E54BD9D9F5}"/>
                  </a:ext>
                </a:extLst>
              </p:cNvPr>
              <p:cNvCxnSpPr>
                <a:cxnSpLocks/>
              </p:cNvCxnSpPr>
              <p:nvPr/>
            </p:nvCxnSpPr>
            <p:spPr bwMode="auto">
              <a:xfrm flipV="1">
                <a:off x="11082544" y="2560569"/>
                <a:ext cx="0" cy="295503"/>
              </a:xfrm>
              <a:prstGeom prst="straightConnector1">
                <a:avLst/>
              </a:prstGeom>
              <a:noFill/>
              <a:ln w="25400" cap="flat" cmpd="sng" algn="ctr">
                <a:solidFill>
                  <a:schemeClr val="tx1"/>
                </a:solidFill>
                <a:prstDash val="solid"/>
                <a:round/>
                <a:headEnd type="arrow" w="med" len="med"/>
                <a:tailEnd type="arrow"/>
              </a:ln>
              <a:effectLst/>
            </p:spPr>
          </p:cxnSp>
          <p:cxnSp>
            <p:nvCxnSpPr>
              <p:cNvPr id="137" name="Straight Connector 136">
                <a:extLst>
                  <a:ext uri="{FF2B5EF4-FFF2-40B4-BE49-F238E27FC236}">
                    <a16:creationId xmlns:a16="http://schemas.microsoft.com/office/drawing/2014/main" id="{0D48F673-CFC3-5E4D-AEDE-E433AA777F65}"/>
                  </a:ext>
                </a:extLst>
              </p:cNvPr>
              <p:cNvCxnSpPr>
                <a:cxnSpLocks/>
              </p:cNvCxnSpPr>
              <p:nvPr/>
            </p:nvCxnSpPr>
            <p:spPr>
              <a:xfrm>
                <a:off x="8176018" y="1471144"/>
                <a:ext cx="2835688" cy="0"/>
              </a:xfrm>
              <a:prstGeom prst="line">
                <a:avLst/>
              </a:prstGeom>
              <a:ln w="12700">
                <a:solidFill>
                  <a:schemeClr val="tx1"/>
                </a:solidFill>
                <a:prstDash val="sysDot"/>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grpSp>
            <p:nvGrpSpPr>
              <p:cNvPr id="138" name="Group 137">
                <a:extLst>
                  <a:ext uri="{FF2B5EF4-FFF2-40B4-BE49-F238E27FC236}">
                    <a16:creationId xmlns:a16="http://schemas.microsoft.com/office/drawing/2014/main" id="{215CED54-ABCD-C642-93CE-C6CABB53F11B}"/>
                  </a:ext>
                </a:extLst>
              </p:cNvPr>
              <p:cNvGrpSpPr/>
              <p:nvPr/>
            </p:nvGrpSpPr>
            <p:grpSpPr>
              <a:xfrm>
                <a:off x="9097374" y="2251194"/>
                <a:ext cx="128213" cy="299371"/>
                <a:chOff x="8043783" y="3539605"/>
                <a:chExt cx="152653" cy="428603"/>
              </a:xfrm>
            </p:grpSpPr>
            <p:cxnSp>
              <p:nvCxnSpPr>
                <p:cNvPr id="169" name="Straight Connector 168">
                  <a:extLst>
                    <a:ext uri="{FF2B5EF4-FFF2-40B4-BE49-F238E27FC236}">
                      <a16:creationId xmlns:a16="http://schemas.microsoft.com/office/drawing/2014/main" id="{E0E988D1-13C4-B345-A549-64AA4F2FC8E6}"/>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0" name="Straight Connector 169">
                  <a:extLst>
                    <a:ext uri="{FF2B5EF4-FFF2-40B4-BE49-F238E27FC236}">
                      <a16:creationId xmlns:a16="http://schemas.microsoft.com/office/drawing/2014/main" id="{D101CA8E-42E6-2741-8FDE-4DDEBAAF5360}"/>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1" name="Straight Connector 170">
                  <a:extLst>
                    <a:ext uri="{FF2B5EF4-FFF2-40B4-BE49-F238E27FC236}">
                      <a16:creationId xmlns:a16="http://schemas.microsoft.com/office/drawing/2014/main" id="{7656A1DA-1A84-4047-BA80-5E87E69C6DE0}"/>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139" name="Straight Connector 138">
                <a:extLst>
                  <a:ext uri="{FF2B5EF4-FFF2-40B4-BE49-F238E27FC236}">
                    <a16:creationId xmlns:a16="http://schemas.microsoft.com/office/drawing/2014/main" id="{4BE143A3-4689-2944-9F88-784A2F44E8E9}"/>
                  </a:ext>
                </a:extLst>
              </p:cNvPr>
              <p:cNvCxnSpPr>
                <a:cxnSpLocks/>
              </p:cNvCxnSpPr>
              <p:nvPr/>
            </p:nvCxnSpPr>
            <p:spPr>
              <a:xfrm>
                <a:off x="8213950" y="2550565"/>
                <a:ext cx="2835688" cy="0"/>
              </a:xfrm>
              <a:prstGeom prst="line">
                <a:avLst/>
              </a:prstGeom>
              <a:ln w="12700">
                <a:solidFill>
                  <a:schemeClr val="tx1"/>
                </a:solidFill>
                <a:prstDash val="sysDot"/>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40" name="Straight Connector 139">
                <a:extLst>
                  <a:ext uri="{FF2B5EF4-FFF2-40B4-BE49-F238E27FC236}">
                    <a16:creationId xmlns:a16="http://schemas.microsoft.com/office/drawing/2014/main" id="{A6BD3F75-C477-6B4A-BE75-FEBA33A478E8}"/>
                  </a:ext>
                </a:extLst>
              </p:cNvPr>
              <p:cNvCxnSpPr>
                <a:cxnSpLocks/>
              </p:cNvCxnSpPr>
              <p:nvPr/>
            </p:nvCxnSpPr>
            <p:spPr>
              <a:xfrm>
                <a:off x="8224008" y="3132797"/>
                <a:ext cx="2835688" cy="0"/>
              </a:xfrm>
              <a:prstGeom prst="line">
                <a:avLst/>
              </a:prstGeom>
              <a:ln w="12700">
                <a:solidFill>
                  <a:schemeClr val="tx1"/>
                </a:solidFill>
                <a:prstDash val="sysDot"/>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41" name="Straight Connector 140">
                <a:extLst>
                  <a:ext uri="{FF2B5EF4-FFF2-40B4-BE49-F238E27FC236}">
                    <a16:creationId xmlns:a16="http://schemas.microsoft.com/office/drawing/2014/main" id="{66E9C236-862B-8141-AE7F-B032D090780F}"/>
                  </a:ext>
                </a:extLst>
              </p:cNvPr>
              <p:cNvCxnSpPr>
                <a:cxnSpLocks/>
              </p:cNvCxnSpPr>
              <p:nvPr/>
            </p:nvCxnSpPr>
            <p:spPr>
              <a:xfrm>
                <a:off x="8184999" y="1302553"/>
                <a:ext cx="2835688" cy="0"/>
              </a:xfrm>
              <a:prstGeom prst="line">
                <a:avLst/>
              </a:prstGeom>
              <a:ln w="12700">
                <a:solidFill>
                  <a:schemeClr val="tx1"/>
                </a:solidFill>
                <a:prstDash val="sysDot"/>
              </a:ln>
              <a:effectLst>
                <a:outerShdw sx="1000" sy="1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42" name="Straight Arrow Connector 141">
                <a:extLst>
                  <a:ext uri="{FF2B5EF4-FFF2-40B4-BE49-F238E27FC236}">
                    <a16:creationId xmlns:a16="http://schemas.microsoft.com/office/drawing/2014/main" id="{3544D48C-24F8-1043-BCA3-6980FF6E340A}"/>
                  </a:ext>
                </a:extLst>
              </p:cNvPr>
              <p:cNvCxnSpPr>
                <a:cxnSpLocks/>
              </p:cNvCxnSpPr>
              <p:nvPr/>
            </p:nvCxnSpPr>
            <p:spPr bwMode="auto">
              <a:xfrm flipV="1">
                <a:off x="11068918" y="1359993"/>
                <a:ext cx="0" cy="120126"/>
              </a:xfrm>
              <a:prstGeom prst="straightConnector1">
                <a:avLst/>
              </a:prstGeom>
              <a:noFill/>
              <a:ln w="25400" cap="flat" cmpd="sng" algn="ctr">
                <a:solidFill>
                  <a:schemeClr val="tx1"/>
                </a:solidFill>
                <a:prstDash val="solid"/>
                <a:round/>
                <a:headEnd type="arrow" w="med" len="med"/>
                <a:tailEnd type="arrow"/>
              </a:ln>
              <a:effectLst/>
            </p:spPr>
          </p:cxnSp>
          <p:cxnSp>
            <p:nvCxnSpPr>
              <p:cNvPr id="143" name="Straight Arrow Connector 142">
                <a:extLst>
                  <a:ext uri="{FF2B5EF4-FFF2-40B4-BE49-F238E27FC236}">
                    <a16:creationId xmlns:a16="http://schemas.microsoft.com/office/drawing/2014/main" id="{0FE52D60-6DB0-7A4B-B106-C8E3AE83C22C}"/>
                  </a:ext>
                </a:extLst>
              </p:cNvPr>
              <p:cNvCxnSpPr>
                <a:cxnSpLocks/>
              </p:cNvCxnSpPr>
              <p:nvPr/>
            </p:nvCxnSpPr>
            <p:spPr bwMode="auto">
              <a:xfrm flipV="1">
                <a:off x="11082019" y="2850558"/>
                <a:ext cx="0" cy="295503"/>
              </a:xfrm>
              <a:prstGeom prst="straightConnector1">
                <a:avLst/>
              </a:prstGeom>
              <a:noFill/>
              <a:ln w="25400" cap="flat" cmpd="sng" algn="ctr">
                <a:solidFill>
                  <a:schemeClr val="tx1"/>
                </a:solidFill>
                <a:prstDash val="solid"/>
                <a:round/>
                <a:headEnd type="arrow" w="med" len="med"/>
                <a:tailEnd type="arrow"/>
              </a:ln>
              <a:effectLst/>
            </p:spPr>
          </p:cxnSp>
          <p:sp>
            <p:nvSpPr>
              <p:cNvPr id="145" name="Rectangle 144">
                <a:extLst>
                  <a:ext uri="{FF2B5EF4-FFF2-40B4-BE49-F238E27FC236}">
                    <a16:creationId xmlns:a16="http://schemas.microsoft.com/office/drawing/2014/main" id="{2C31BCB0-56EB-184E-85A7-92AAA3B201A4}"/>
                  </a:ext>
                </a:extLst>
              </p:cNvPr>
              <p:cNvSpPr/>
              <p:nvPr/>
            </p:nvSpPr>
            <p:spPr>
              <a:xfrm>
                <a:off x="10714553" y="1043992"/>
                <a:ext cx="265905" cy="2238622"/>
              </a:xfrm>
              <a:prstGeom prst="rect">
                <a:avLst/>
              </a:prstGeom>
              <a:solidFill>
                <a:srgbClr val="FF0000">
                  <a:alpha val="75145"/>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grpSp>
            <p:nvGrpSpPr>
              <p:cNvPr id="146" name="Group 145">
                <a:extLst>
                  <a:ext uri="{FF2B5EF4-FFF2-40B4-BE49-F238E27FC236}">
                    <a16:creationId xmlns:a16="http://schemas.microsoft.com/office/drawing/2014/main" id="{03519C05-9B90-F142-A460-8BFB8AFFDE8B}"/>
                  </a:ext>
                </a:extLst>
              </p:cNvPr>
              <p:cNvGrpSpPr/>
              <p:nvPr/>
            </p:nvGrpSpPr>
            <p:grpSpPr>
              <a:xfrm>
                <a:off x="10782176" y="790042"/>
                <a:ext cx="161122" cy="515096"/>
                <a:chOff x="8036944" y="3539605"/>
                <a:chExt cx="159492" cy="428603"/>
              </a:xfrm>
            </p:grpSpPr>
            <p:cxnSp>
              <p:nvCxnSpPr>
                <p:cNvPr id="166" name="Straight Connector 165">
                  <a:extLst>
                    <a:ext uri="{FF2B5EF4-FFF2-40B4-BE49-F238E27FC236}">
                      <a16:creationId xmlns:a16="http://schemas.microsoft.com/office/drawing/2014/main" id="{42FC6C22-1A91-5A4F-9C6E-B75EF7BD30F4}"/>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7" name="Straight Connector 166">
                  <a:extLst>
                    <a:ext uri="{FF2B5EF4-FFF2-40B4-BE49-F238E27FC236}">
                      <a16:creationId xmlns:a16="http://schemas.microsoft.com/office/drawing/2014/main" id="{48EF2CFE-BA09-9B45-AD5C-4F26D1E7DC70}"/>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8" name="Straight Connector 167">
                  <a:extLst>
                    <a:ext uri="{FF2B5EF4-FFF2-40B4-BE49-F238E27FC236}">
                      <a16:creationId xmlns:a16="http://schemas.microsoft.com/office/drawing/2014/main" id="{1CAB7B34-28D7-1442-86AA-386F87F0C4D9}"/>
                    </a:ext>
                  </a:extLst>
                </p:cNvPr>
                <p:cNvCxnSpPr>
                  <a:cxnSpLocks/>
                </p:cNvCxnSpPr>
                <p:nvPr/>
              </p:nvCxnSpPr>
              <p:spPr bwMode="auto">
                <a:xfrm>
                  <a:off x="8036944"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sp>
            <p:nvSpPr>
              <p:cNvPr id="147" name="TextBox 146">
                <a:extLst>
                  <a:ext uri="{FF2B5EF4-FFF2-40B4-BE49-F238E27FC236}">
                    <a16:creationId xmlns:a16="http://schemas.microsoft.com/office/drawing/2014/main" id="{5B564F93-0BD3-D34D-BD6E-0E5B3FD00E49}"/>
                  </a:ext>
                </a:extLst>
              </p:cNvPr>
              <p:cNvSpPr txBox="1"/>
              <p:nvPr/>
            </p:nvSpPr>
            <p:spPr>
              <a:xfrm>
                <a:off x="9616926" y="3285579"/>
                <a:ext cx="472596" cy="307028"/>
              </a:xfrm>
              <a:prstGeom prst="rect">
                <a:avLst/>
              </a:prstGeom>
              <a:noFill/>
            </p:spPr>
            <p:txBody>
              <a:bodyPr wrap="none" rtlCol="0">
                <a:spAutoFit/>
              </a:bodyPr>
              <a:lstStyle/>
              <a:p>
                <a:r>
                  <a:rPr lang="en-US" sz="1200" dirty="0"/>
                  <a:t>011</a:t>
                </a:r>
              </a:p>
            </p:txBody>
          </p:sp>
          <p:sp>
            <p:nvSpPr>
              <p:cNvPr id="148" name="Rectangle 147">
                <a:extLst>
                  <a:ext uri="{FF2B5EF4-FFF2-40B4-BE49-F238E27FC236}">
                    <a16:creationId xmlns:a16="http://schemas.microsoft.com/office/drawing/2014/main" id="{2ED03D4A-CE94-FD4B-A516-8399753AD4CF}"/>
                  </a:ext>
                </a:extLst>
              </p:cNvPr>
              <p:cNvSpPr/>
              <p:nvPr/>
            </p:nvSpPr>
            <p:spPr>
              <a:xfrm>
                <a:off x="10023266" y="1682216"/>
                <a:ext cx="265905" cy="1594907"/>
              </a:xfrm>
              <a:prstGeom prst="rect">
                <a:avLst/>
              </a:prstGeom>
              <a:solidFill>
                <a:srgbClr val="FF0000">
                  <a:alpha val="5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grpSp>
            <p:nvGrpSpPr>
              <p:cNvPr id="149" name="Group 148">
                <a:extLst>
                  <a:ext uri="{FF2B5EF4-FFF2-40B4-BE49-F238E27FC236}">
                    <a16:creationId xmlns:a16="http://schemas.microsoft.com/office/drawing/2014/main" id="{70E51335-50E0-1242-A7A8-AFA9CE309E06}"/>
                  </a:ext>
                </a:extLst>
              </p:cNvPr>
              <p:cNvGrpSpPr/>
              <p:nvPr/>
            </p:nvGrpSpPr>
            <p:grpSpPr>
              <a:xfrm>
                <a:off x="10086521" y="1477657"/>
                <a:ext cx="133957" cy="423550"/>
                <a:chOff x="8036944" y="3539605"/>
                <a:chExt cx="159492" cy="428603"/>
              </a:xfrm>
            </p:grpSpPr>
            <p:cxnSp>
              <p:nvCxnSpPr>
                <p:cNvPr id="163" name="Straight Connector 162">
                  <a:extLst>
                    <a:ext uri="{FF2B5EF4-FFF2-40B4-BE49-F238E27FC236}">
                      <a16:creationId xmlns:a16="http://schemas.microsoft.com/office/drawing/2014/main" id="{CD6E51B8-1085-C140-A63E-2EC1F7C613D0}"/>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4" name="Straight Connector 163">
                  <a:extLst>
                    <a:ext uri="{FF2B5EF4-FFF2-40B4-BE49-F238E27FC236}">
                      <a16:creationId xmlns:a16="http://schemas.microsoft.com/office/drawing/2014/main" id="{2C2F6966-0D90-4F47-93CC-F931077623B8}"/>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5" name="Straight Connector 164">
                  <a:extLst>
                    <a:ext uri="{FF2B5EF4-FFF2-40B4-BE49-F238E27FC236}">
                      <a16:creationId xmlns:a16="http://schemas.microsoft.com/office/drawing/2014/main" id="{84B74F07-550A-7546-9653-3FE9CD68C3CD}"/>
                    </a:ext>
                  </a:extLst>
                </p:cNvPr>
                <p:cNvCxnSpPr>
                  <a:cxnSpLocks/>
                </p:cNvCxnSpPr>
                <p:nvPr/>
              </p:nvCxnSpPr>
              <p:spPr bwMode="auto">
                <a:xfrm>
                  <a:off x="8036944"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sp>
            <p:nvSpPr>
              <p:cNvPr id="150" name="TextBox 149">
                <a:extLst>
                  <a:ext uri="{FF2B5EF4-FFF2-40B4-BE49-F238E27FC236}">
                    <a16:creationId xmlns:a16="http://schemas.microsoft.com/office/drawing/2014/main" id="{31DA1010-B23B-FB40-8EAA-7EB6564B2C62}"/>
                  </a:ext>
                </a:extLst>
              </p:cNvPr>
              <p:cNvSpPr txBox="1"/>
              <p:nvPr/>
            </p:nvSpPr>
            <p:spPr>
              <a:xfrm>
                <a:off x="9971251" y="3285190"/>
                <a:ext cx="472596" cy="307028"/>
              </a:xfrm>
              <a:prstGeom prst="rect">
                <a:avLst/>
              </a:prstGeom>
              <a:noFill/>
            </p:spPr>
            <p:txBody>
              <a:bodyPr wrap="none" rtlCol="0">
                <a:spAutoFit/>
              </a:bodyPr>
              <a:lstStyle/>
              <a:p>
                <a:r>
                  <a:rPr lang="en-US" sz="1200" dirty="0"/>
                  <a:t>101</a:t>
                </a:r>
              </a:p>
            </p:txBody>
          </p:sp>
          <p:sp>
            <p:nvSpPr>
              <p:cNvPr id="151" name="Rectangle 150">
                <a:extLst>
                  <a:ext uri="{FF2B5EF4-FFF2-40B4-BE49-F238E27FC236}">
                    <a16:creationId xmlns:a16="http://schemas.microsoft.com/office/drawing/2014/main" id="{D2E516CB-07FA-5145-ADF4-E29D32781C3D}"/>
                  </a:ext>
                </a:extLst>
              </p:cNvPr>
              <p:cNvSpPr/>
              <p:nvPr/>
            </p:nvSpPr>
            <p:spPr>
              <a:xfrm>
                <a:off x="10377456" y="1682216"/>
                <a:ext cx="265905" cy="1594907"/>
              </a:xfrm>
              <a:prstGeom prst="rect">
                <a:avLst/>
              </a:prstGeom>
              <a:solidFill>
                <a:srgbClr val="FF0000">
                  <a:alpha val="5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grpSp>
            <p:nvGrpSpPr>
              <p:cNvPr id="152" name="Group 151">
                <a:extLst>
                  <a:ext uri="{FF2B5EF4-FFF2-40B4-BE49-F238E27FC236}">
                    <a16:creationId xmlns:a16="http://schemas.microsoft.com/office/drawing/2014/main" id="{23A3D0D7-BAF7-8345-9B45-9D2347C13754}"/>
                  </a:ext>
                </a:extLst>
              </p:cNvPr>
              <p:cNvGrpSpPr/>
              <p:nvPr/>
            </p:nvGrpSpPr>
            <p:grpSpPr>
              <a:xfrm>
                <a:off x="10440712" y="1477657"/>
                <a:ext cx="133957" cy="423550"/>
                <a:chOff x="8036944" y="3539605"/>
                <a:chExt cx="159492" cy="428603"/>
              </a:xfrm>
            </p:grpSpPr>
            <p:cxnSp>
              <p:nvCxnSpPr>
                <p:cNvPr id="160" name="Straight Connector 159">
                  <a:extLst>
                    <a:ext uri="{FF2B5EF4-FFF2-40B4-BE49-F238E27FC236}">
                      <a16:creationId xmlns:a16="http://schemas.microsoft.com/office/drawing/2014/main" id="{B936C0AD-EC58-0542-8097-4F58B2EAF96A}"/>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1" name="Straight Connector 160">
                  <a:extLst>
                    <a:ext uri="{FF2B5EF4-FFF2-40B4-BE49-F238E27FC236}">
                      <a16:creationId xmlns:a16="http://schemas.microsoft.com/office/drawing/2014/main" id="{6D23312A-C4A4-2247-8C4F-7CBB4657C252}"/>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2" name="Straight Connector 161">
                  <a:extLst>
                    <a:ext uri="{FF2B5EF4-FFF2-40B4-BE49-F238E27FC236}">
                      <a16:creationId xmlns:a16="http://schemas.microsoft.com/office/drawing/2014/main" id="{B513E1B2-31A7-CA41-AC8C-64FB263EC3FA}"/>
                    </a:ext>
                  </a:extLst>
                </p:cNvPr>
                <p:cNvCxnSpPr>
                  <a:cxnSpLocks/>
                </p:cNvCxnSpPr>
                <p:nvPr/>
              </p:nvCxnSpPr>
              <p:spPr bwMode="auto">
                <a:xfrm>
                  <a:off x="8036944"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sp>
            <p:nvSpPr>
              <p:cNvPr id="153" name="TextBox 152">
                <a:extLst>
                  <a:ext uri="{FF2B5EF4-FFF2-40B4-BE49-F238E27FC236}">
                    <a16:creationId xmlns:a16="http://schemas.microsoft.com/office/drawing/2014/main" id="{55939EFC-F94D-E943-B754-FD81483E9F8C}"/>
                  </a:ext>
                </a:extLst>
              </p:cNvPr>
              <p:cNvSpPr txBox="1"/>
              <p:nvPr/>
            </p:nvSpPr>
            <p:spPr>
              <a:xfrm>
                <a:off x="10325443" y="3285190"/>
                <a:ext cx="472596" cy="307028"/>
              </a:xfrm>
              <a:prstGeom prst="rect">
                <a:avLst/>
              </a:prstGeom>
              <a:noFill/>
            </p:spPr>
            <p:txBody>
              <a:bodyPr wrap="none" rtlCol="0">
                <a:spAutoFit/>
              </a:bodyPr>
              <a:lstStyle/>
              <a:p>
                <a:r>
                  <a:rPr lang="en-US" sz="1200" dirty="0"/>
                  <a:t>110</a:t>
                </a:r>
              </a:p>
            </p:txBody>
          </p:sp>
          <p:sp>
            <p:nvSpPr>
              <p:cNvPr id="154" name="Rectangle 153">
                <a:extLst>
                  <a:ext uri="{FF2B5EF4-FFF2-40B4-BE49-F238E27FC236}">
                    <a16:creationId xmlns:a16="http://schemas.microsoft.com/office/drawing/2014/main" id="{2C0E89E8-E8B0-7045-ACF7-31AD31007503}"/>
                  </a:ext>
                </a:extLst>
              </p:cNvPr>
              <p:cNvSpPr/>
              <p:nvPr/>
            </p:nvSpPr>
            <p:spPr>
              <a:xfrm>
                <a:off x="9341629" y="2401941"/>
                <a:ext cx="252552" cy="879736"/>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sp>
            <p:nvSpPr>
              <p:cNvPr id="155" name="TextBox 154">
                <a:extLst>
                  <a:ext uri="{FF2B5EF4-FFF2-40B4-BE49-F238E27FC236}">
                    <a16:creationId xmlns:a16="http://schemas.microsoft.com/office/drawing/2014/main" id="{325BE62E-7F1C-F343-95BA-32234F3F1C3C}"/>
                  </a:ext>
                </a:extLst>
              </p:cNvPr>
              <p:cNvSpPr txBox="1"/>
              <p:nvPr/>
            </p:nvSpPr>
            <p:spPr>
              <a:xfrm>
                <a:off x="9276419" y="3285579"/>
                <a:ext cx="472596" cy="307028"/>
              </a:xfrm>
              <a:prstGeom prst="rect">
                <a:avLst/>
              </a:prstGeom>
              <a:noFill/>
            </p:spPr>
            <p:txBody>
              <a:bodyPr wrap="none" rtlCol="0">
                <a:spAutoFit/>
              </a:bodyPr>
              <a:lstStyle/>
              <a:p>
                <a:r>
                  <a:rPr lang="en-US" sz="1200" dirty="0"/>
                  <a:t>100</a:t>
                </a:r>
              </a:p>
            </p:txBody>
          </p:sp>
          <p:grpSp>
            <p:nvGrpSpPr>
              <p:cNvPr id="156" name="Group 155">
                <a:extLst>
                  <a:ext uri="{FF2B5EF4-FFF2-40B4-BE49-F238E27FC236}">
                    <a16:creationId xmlns:a16="http://schemas.microsoft.com/office/drawing/2014/main" id="{AE6CB0C2-6D2B-4345-9507-156CD1936DC9}"/>
                  </a:ext>
                </a:extLst>
              </p:cNvPr>
              <p:cNvGrpSpPr/>
              <p:nvPr/>
            </p:nvGrpSpPr>
            <p:grpSpPr>
              <a:xfrm>
                <a:off x="9424011" y="2251194"/>
                <a:ext cx="128213" cy="299371"/>
                <a:chOff x="8043783" y="3539605"/>
                <a:chExt cx="152653" cy="428603"/>
              </a:xfrm>
            </p:grpSpPr>
            <p:cxnSp>
              <p:nvCxnSpPr>
                <p:cNvPr id="157" name="Straight Connector 156">
                  <a:extLst>
                    <a:ext uri="{FF2B5EF4-FFF2-40B4-BE49-F238E27FC236}">
                      <a16:creationId xmlns:a16="http://schemas.microsoft.com/office/drawing/2014/main" id="{88267F01-5E36-F145-A595-14C0BF76D12C}"/>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8" name="Straight Connector 157">
                  <a:extLst>
                    <a:ext uri="{FF2B5EF4-FFF2-40B4-BE49-F238E27FC236}">
                      <a16:creationId xmlns:a16="http://schemas.microsoft.com/office/drawing/2014/main" id="{69F49754-1006-AF45-AA61-FB917B919965}"/>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9" name="Straight Connector 158">
                  <a:extLst>
                    <a:ext uri="{FF2B5EF4-FFF2-40B4-BE49-F238E27FC236}">
                      <a16:creationId xmlns:a16="http://schemas.microsoft.com/office/drawing/2014/main" id="{0BAC1C9B-2A53-AC44-97E9-F2E898191A65}"/>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grpSp>
      <p:grpSp>
        <p:nvGrpSpPr>
          <p:cNvPr id="10" name="Group 9">
            <a:extLst>
              <a:ext uri="{FF2B5EF4-FFF2-40B4-BE49-F238E27FC236}">
                <a16:creationId xmlns:a16="http://schemas.microsoft.com/office/drawing/2014/main" id="{24D4B495-A85D-FC4C-9FA3-551B6509D4B6}"/>
              </a:ext>
            </a:extLst>
          </p:cNvPr>
          <p:cNvGrpSpPr/>
          <p:nvPr/>
        </p:nvGrpSpPr>
        <p:grpSpPr>
          <a:xfrm>
            <a:off x="3800223" y="630009"/>
            <a:ext cx="1179637" cy="3130997"/>
            <a:chOff x="3800223" y="630009"/>
            <a:chExt cx="1179637" cy="3130997"/>
          </a:xfrm>
        </p:grpSpPr>
        <p:sp>
          <p:nvSpPr>
            <p:cNvPr id="25" name="TextBox 24">
              <a:extLst>
                <a:ext uri="{FF2B5EF4-FFF2-40B4-BE49-F238E27FC236}">
                  <a16:creationId xmlns:a16="http://schemas.microsoft.com/office/drawing/2014/main" id="{6F896168-1AA3-1147-9756-923DD4513FAA}"/>
                </a:ext>
              </a:extLst>
            </p:cNvPr>
            <p:cNvSpPr txBox="1"/>
            <p:nvPr/>
          </p:nvSpPr>
          <p:spPr>
            <a:xfrm>
              <a:off x="3800223" y="630009"/>
              <a:ext cx="1102950" cy="338554"/>
            </a:xfrm>
            <a:prstGeom prst="rect">
              <a:avLst/>
            </a:prstGeom>
            <a:solidFill>
              <a:schemeClr val="bg1"/>
            </a:solidFill>
          </p:spPr>
          <p:txBody>
            <a:bodyPr wrap="square" rtlCol="0">
              <a:spAutoFit/>
            </a:bodyPr>
            <a:lstStyle/>
            <a:p>
              <a:pPr algn="ctr"/>
              <a:r>
                <a:rPr lang="en-US" sz="1600" b="1" dirty="0"/>
                <a:t>Read</a:t>
              </a:r>
            </a:p>
          </p:txBody>
        </p:sp>
        <p:sp>
          <p:nvSpPr>
            <p:cNvPr id="105" name="Rectangle 104">
              <a:extLst>
                <a:ext uri="{FF2B5EF4-FFF2-40B4-BE49-F238E27FC236}">
                  <a16:creationId xmlns:a16="http://schemas.microsoft.com/office/drawing/2014/main" id="{B9815B7C-DAB3-8843-AC58-6894CC744485}"/>
                </a:ext>
              </a:extLst>
            </p:cNvPr>
            <p:cNvSpPr/>
            <p:nvPr/>
          </p:nvSpPr>
          <p:spPr>
            <a:xfrm>
              <a:off x="4430133" y="2304506"/>
              <a:ext cx="252552" cy="967710"/>
            </a:xfrm>
            <a:prstGeom prst="rect">
              <a:avLst/>
            </a:prstGeom>
            <a:solidFill>
              <a:srgbClr val="FF0000">
                <a:alpha val="3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solidFill>
                  <a:srgbClr val="00B0F0"/>
                </a:solidFill>
              </a:endParaRPr>
            </a:p>
          </p:txBody>
        </p:sp>
        <p:sp>
          <p:nvSpPr>
            <p:cNvPr id="106" name="Rectangle 105">
              <a:extLst>
                <a:ext uri="{FF2B5EF4-FFF2-40B4-BE49-F238E27FC236}">
                  <a16:creationId xmlns:a16="http://schemas.microsoft.com/office/drawing/2014/main" id="{48808255-B557-8248-8780-6868A6705E16}"/>
                </a:ext>
              </a:extLst>
            </p:cNvPr>
            <p:cNvSpPr/>
            <p:nvPr/>
          </p:nvSpPr>
          <p:spPr>
            <a:xfrm>
              <a:off x="4084947" y="3199247"/>
              <a:ext cx="266751" cy="69928"/>
            </a:xfrm>
            <a:prstGeom prst="rect">
              <a:avLst/>
            </a:prstGeom>
            <a:solidFill>
              <a:srgbClr val="FF0000">
                <a:alpha val="10000"/>
              </a:srgbClr>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sz="1200"/>
            </a:p>
          </p:txBody>
        </p:sp>
        <p:cxnSp>
          <p:nvCxnSpPr>
            <p:cNvPr id="107" name="Straight Connector 106">
              <a:extLst>
                <a:ext uri="{FF2B5EF4-FFF2-40B4-BE49-F238E27FC236}">
                  <a16:creationId xmlns:a16="http://schemas.microsoft.com/office/drawing/2014/main" id="{BF711EE7-5AB4-B24E-81C8-FCC2FADE7A7F}"/>
                </a:ext>
              </a:extLst>
            </p:cNvPr>
            <p:cNvCxnSpPr>
              <a:cxnSpLocks/>
            </p:cNvCxnSpPr>
            <p:nvPr/>
          </p:nvCxnSpPr>
          <p:spPr>
            <a:xfrm flipV="1">
              <a:off x="4009171" y="1722184"/>
              <a:ext cx="0" cy="1638038"/>
            </a:xfrm>
            <a:prstGeom prst="line">
              <a:avLst/>
            </a:prstGeom>
            <a:ln w="9525">
              <a:solidFill>
                <a:schemeClr val="tx1"/>
              </a:solidFill>
              <a:prstDash val="solid"/>
            </a:ln>
            <a:effectLst>
              <a:outerShdw dist="992"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982B726F-AF0B-8B4F-8BE7-F984D31198D1}"/>
                </a:ext>
              </a:extLst>
            </p:cNvPr>
            <p:cNvCxnSpPr>
              <a:cxnSpLocks/>
            </p:cNvCxnSpPr>
            <p:nvPr/>
          </p:nvCxnSpPr>
          <p:spPr>
            <a:xfrm flipV="1">
              <a:off x="3915597" y="3268261"/>
              <a:ext cx="899120" cy="1"/>
            </a:xfrm>
            <a:prstGeom prst="line">
              <a:avLst/>
            </a:prstGeom>
            <a:ln w="9525">
              <a:solidFill>
                <a:schemeClr val="tx1"/>
              </a:solidFill>
              <a:prstDash val="solid"/>
            </a:ln>
            <a:effectLst>
              <a:outerShdw dist="992" sx="1000" sy="1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109" name="TextBox 108">
              <a:extLst>
                <a:ext uri="{FF2B5EF4-FFF2-40B4-BE49-F238E27FC236}">
                  <a16:creationId xmlns:a16="http://schemas.microsoft.com/office/drawing/2014/main" id="{DEB63190-8C3A-AD4E-BA44-7ED3A43D18FA}"/>
                </a:ext>
              </a:extLst>
            </p:cNvPr>
            <p:cNvSpPr txBox="1"/>
            <p:nvPr/>
          </p:nvSpPr>
          <p:spPr>
            <a:xfrm>
              <a:off x="4111103" y="3277072"/>
              <a:ext cx="291365" cy="307028"/>
            </a:xfrm>
            <a:prstGeom prst="rect">
              <a:avLst/>
            </a:prstGeom>
            <a:noFill/>
          </p:spPr>
          <p:txBody>
            <a:bodyPr wrap="none" rtlCol="0">
              <a:spAutoFit/>
            </a:bodyPr>
            <a:lstStyle/>
            <a:p>
              <a:r>
                <a:rPr lang="en-US" sz="1200" dirty="0"/>
                <a:t>0</a:t>
              </a:r>
            </a:p>
          </p:txBody>
        </p:sp>
        <p:cxnSp>
          <p:nvCxnSpPr>
            <p:cNvPr id="110" name="Straight Connector 109">
              <a:extLst>
                <a:ext uri="{FF2B5EF4-FFF2-40B4-BE49-F238E27FC236}">
                  <a16:creationId xmlns:a16="http://schemas.microsoft.com/office/drawing/2014/main" id="{C186B3CA-BAEF-3B40-A9E8-5C5A7130E20E}"/>
                </a:ext>
              </a:extLst>
            </p:cNvPr>
            <p:cNvCxnSpPr>
              <a:cxnSpLocks/>
            </p:cNvCxnSpPr>
            <p:nvPr/>
          </p:nvCxnSpPr>
          <p:spPr>
            <a:xfrm>
              <a:off x="3938835" y="2813483"/>
              <a:ext cx="875882" cy="0"/>
            </a:xfrm>
            <a:prstGeom prst="line">
              <a:avLst/>
            </a:prstGeom>
            <a:ln w="19050">
              <a:solidFill>
                <a:srgbClr val="00B050"/>
              </a:solidFill>
              <a:prstDash val="dash"/>
            </a:ln>
            <a:effectLst>
              <a:outerShdw dist="992" sx="1000" sy="1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111" name="TextBox 110">
              <a:extLst>
                <a:ext uri="{FF2B5EF4-FFF2-40B4-BE49-F238E27FC236}">
                  <a16:creationId xmlns:a16="http://schemas.microsoft.com/office/drawing/2014/main" id="{08052033-14EE-5E42-8B31-F80555DF2F29}"/>
                </a:ext>
              </a:extLst>
            </p:cNvPr>
            <p:cNvSpPr txBox="1"/>
            <p:nvPr/>
          </p:nvSpPr>
          <p:spPr>
            <a:xfrm>
              <a:off x="3949333" y="2556246"/>
              <a:ext cx="563714"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refR</a:t>
              </a:r>
              <a:endParaRPr lang="en-US" sz="1200" b="1" i="1" baseline="-25000" dirty="0">
                <a:solidFill>
                  <a:srgbClr val="00B050"/>
                </a:solidFill>
              </a:endParaRPr>
            </a:p>
          </p:txBody>
        </p:sp>
        <p:sp>
          <p:nvSpPr>
            <p:cNvPr id="112" name="TextBox 111">
              <a:extLst>
                <a:ext uri="{FF2B5EF4-FFF2-40B4-BE49-F238E27FC236}">
                  <a16:creationId xmlns:a16="http://schemas.microsoft.com/office/drawing/2014/main" id="{5F7AC339-174F-9A46-8C90-EBADD00398A6}"/>
                </a:ext>
              </a:extLst>
            </p:cNvPr>
            <p:cNvSpPr txBox="1"/>
            <p:nvPr/>
          </p:nvSpPr>
          <p:spPr>
            <a:xfrm>
              <a:off x="4437805" y="3278273"/>
              <a:ext cx="291365" cy="307028"/>
            </a:xfrm>
            <a:prstGeom prst="rect">
              <a:avLst/>
            </a:prstGeom>
            <a:noFill/>
          </p:spPr>
          <p:txBody>
            <a:bodyPr wrap="none" rtlCol="0">
              <a:spAutoFit/>
            </a:bodyPr>
            <a:lstStyle/>
            <a:p>
              <a:r>
                <a:rPr lang="en-US" sz="1200" dirty="0"/>
                <a:t>1</a:t>
              </a:r>
            </a:p>
          </p:txBody>
        </p:sp>
        <p:sp>
          <p:nvSpPr>
            <p:cNvPr id="113" name="TextBox 112">
              <a:extLst>
                <a:ext uri="{FF2B5EF4-FFF2-40B4-BE49-F238E27FC236}">
                  <a16:creationId xmlns:a16="http://schemas.microsoft.com/office/drawing/2014/main" id="{C787B86B-1865-614C-8B69-FF6236894DC9}"/>
                </a:ext>
              </a:extLst>
            </p:cNvPr>
            <p:cNvSpPr txBox="1"/>
            <p:nvPr/>
          </p:nvSpPr>
          <p:spPr>
            <a:xfrm>
              <a:off x="3843165" y="3453978"/>
              <a:ext cx="1136695" cy="307028"/>
            </a:xfrm>
            <a:prstGeom prst="rect">
              <a:avLst/>
            </a:prstGeom>
            <a:noFill/>
          </p:spPr>
          <p:txBody>
            <a:bodyPr wrap="square" rtlCol="0">
              <a:spAutoFit/>
            </a:bodyPr>
            <a:lstStyle/>
            <a:p>
              <a:pPr algn="ctr"/>
              <a:r>
                <a:rPr lang="en-US" sz="1200" dirty="0">
                  <a:cs typeface="Times New Roman" panose="02020603050405020304" pitchFamily="18" charset="0"/>
                </a:rPr>
                <a:t>Input states</a:t>
              </a:r>
              <a:endParaRPr lang="en-US" sz="1200" baseline="-25000" dirty="0"/>
            </a:p>
          </p:txBody>
        </p:sp>
        <p:sp>
          <p:nvSpPr>
            <p:cNvPr id="144" name="TextBox 143">
              <a:extLst>
                <a:ext uri="{FF2B5EF4-FFF2-40B4-BE49-F238E27FC236}">
                  <a16:creationId xmlns:a16="http://schemas.microsoft.com/office/drawing/2014/main" id="{49FB6DEE-940A-F641-B00F-9147911F3D0B}"/>
                </a:ext>
              </a:extLst>
            </p:cNvPr>
            <p:cNvSpPr txBox="1"/>
            <p:nvPr/>
          </p:nvSpPr>
          <p:spPr>
            <a:xfrm>
              <a:off x="3828389" y="1492101"/>
              <a:ext cx="488584" cy="307028"/>
            </a:xfrm>
            <a:prstGeom prst="rect">
              <a:avLst/>
            </a:prstGeom>
            <a:noFill/>
          </p:spPr>
          <p:txBody>
            <a:bodyPr wrap="square" rtlCol="0">
              <a:spAutoFit/>
            </a:bodyPr>
            <a:lstStyle/>
            <a:p>
              <a:pPr algn="ctr"/>
              <a:r>
                <a:rPr lang="en-US" sz="1200" b="1" dirty="0">
                  <a:solidFill>
                    <a:srgbClr val="FF0000"/>
                  </a:solidFill>
                  <a:latin typeface="Times New Roman" panose="02020603050405020304" pitchFamily="18" charset="0"/>
                  <a:cs typeface="Times New Roman" panose="02020603050405020304" pitchFamily="18" charset="0"/>
                </a:rPr>
                <a:t>I</a:t>
              </a:r>
              <a:r>
                <a:rPr lang="en-US" sz="1200" b="1" baseline="-25000" dirty="0">
                  <a:solidFill>
                    <a:srgbClr val="FF0000"/>
                  </a:solidFill>
                  <a:latin typeface="Times New Roman" panose="02020603050405020304" pitchFamily="18" charset="0"/>
                  <a:cs typeface="Times New Roman" panose="02020603050405020304" pitchFamily="18" charset="0"/>
                </a:rPr>
                <a:t>c</a:t>
              </a:r>
              <a:endParaRPr lang="en-US" sz="1200" b="1" baseline="-25000" dirty="0">
                <a:solidFill>
                  <a:srgbClr val="FF0000"/>
                </a:solidFill>
              </a:endParaRPr>
            </a:p>
          </p:txBody>
        </p:sp>
        <p:grpSp>
          <p:nvGrpSpPr>
            <p:cNvPr id="199" name="Group 198">
              <a:extLst>
                <a:ext uri="{FF2B5EF4-FFF2-40B4-BE49-F238E27FC236}">
                  <a16:creationId xmlns:a16="http://schemas.microsoft.com/office/drawing/2014/main" id="{39F1A1F6-C4B2-0E46-A736-8224E39F14AC}"/>
                </a:ext>
              </a:extLst>
            </p:cNvPr>
            <p:cNvGrpSpPr/>
            <p:nvPr/>
          </p:nvGrpSpPr>
          <p:grpSpPr>
            <a:xfrm>
              <a:off x="4493644" y="2234940"/>
              <a:ext cx="128213" cy="299371"/>
              <a:chOff x="8043783" y="3539605"/>
              <a:chExt cx="152653" cy="428603"/>
            </a:xfrm>
          </p:grpSpPr>
          <p:cxnSp>
            <p:nvCxnSpPr>
              <p:cNvPr id="200" name="Straight Connector 199">
                <a:extLst>
                  <a:ext uri="{FF2B5EF4-FFF2-40B4-BE49-F238E27FC236}">
                    <a16:creationId xmlns:a16="http://schemas.microsoft.com/office/drawing/2014/main" id="{68BB387C-A1F3-F84F-B481-C1ED30ACCC96}"/>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1" name="Straight Connector 200">
                <a:extLst>
                  <a:ext uri="{FF2B5EF4-FFF2-40B4-BE49-F238E27FC236}">
                    <a16:creationId xmlns:a16="http://schemas.microsoft.com/office/drawing/2014/main" id="{6ACC515C-A3B8-2041-85EB-31125A6843A1}"/>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2" name="Straight Connector 201">
                <a:extLst>
                  <a:ext uri="{FF2B5EF4-FFF2-40B4-BE49-F238E27FC236}">
                    <a16:creationId xmlns:a16="http://schemas.microsoft.com/office/drawing/2014/main" id="{D77F61FA-4949-2F4A-8162-D304FC1D5EB8}"/>
                  </a:ext>
                </a:extLst>
              </p:cNvPr>
              <p:cNvCxnSpPr>
                <a:cxnSpLocks/>
              </p:cNvCxnSpPr>
              <p:nvPr/>
            </p:nvCxnSpPr>
            <p:spPr bwMode="auto">
              <a:xfrm>
                <a:off x="8043783" y="3539605"/>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203" name="Group 202">
              <a:extLst>
                <a:ext uri="{FF2B5EF4-FFF2-40B4-BE49-F238E27FC236}">
                  <a16:creationId xmlns:a16="http://schemas.microsoft.com/office/drawing/2014/main" id="{3087ED73-C1A2-174D-9853-A76E7412AEC2}"/>
                </a:ext>
              </a:extLst>
            </p:cNvPr>
            <p:cNvGrpSpPr/>
            <p:nvPr/>
          </p:nvGrpSpPr>
          <p:grpSpPr>
            <a:xfrm>
              <a:off x="4154315" y="3135749"/>
              <a:ext cx="118820" cy="111202"/>
              <a:chOff x="8037780" y="3535811"/>
              <a:chExt cx="158656" cy="432397"/>
            </a:xfrm>
          </p:grpSpPr>
          <p:cxnSp>
            <p:nvCxnSpPr>
              <p:cNvPr id="204" name="Straight Connector 203">
                <a:extLst>
                  <a:ext uri="{FF2B5EF4-FFF2-40B4-BE49-F238E27FC236}">
                    <a16:creationId xmlns:a16="http://schemas.microsoft.com/office/drawing/2014/main" id="{23DEF8A5-FD3E-6246-9752-F5134D7BAD4B}"/>
                  </a:ext>
                </a:extLst>
              </p:cNvPr>
              <p:cNvCxnSpPr>
                <a:cxnSpLocks/>
              </p:cNvCxnSpPr>
              <p:nvPr/>
            </p:nvCxnSpPr>
            <p:spPr bwMode="auto">
              <a:xfrm>
                <a:off x="8118467" y="3542515"/>
                <a:ext cx="0" cy="422151"/>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5" name="Straight Connector 204">
                <a:extLst>
                  <a:ext uri="{FF2B5EF4-FFF2-40B4-BE49-F238E27FC236}">
                    <a16:creationId xmlns:a16="http://schemas.microsoft.com/office/drawing/2014/main" id="{850C4B97-9A11-7E45-9503-536AD7B83B05}"/>
                  </a:ext>
                </a:extLst>
              </p:cNvPr>
              <p:cNvCxnSpPr>
                <a:cxnSpLocks/>
              </p:cNvCxnSpPr>
              <p:nvPr/>
            </p:nvCxnSpPr>
            <p:spPr bwMode="auto">
              <a:xfrm>
                <a:off x="8044036" y="3968208"/>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6" name="Straight Connector 205">
                <a:extLst>
                  <a:ext uri="{FF2B5EF4-FFF2-40B4-BE49-F238E27FC236}">
                    <a16:creationId xmlns:a16="http://schemas.microsoft.com/office/drawing/2014/main" id="{8C3BD142-0441-154E-8FD0-3EFF2FEBC397}"/>
                  </a:ext>
                </a:extLst>
              </p:cNvPr>
              <p:cNvCxnSpPr>
                <a:cxnSpLocks/>
              </p:cNvCxnSpPr>
              <p:nvPr/>
            </p:nvCxnSpPr>
            <p:spPr bwMode="auto">
              <a:xfrm>
                <a:off x="8037780" y="3535811"/>
                <a:ext cx="152400" cy="0"/>
              </a:xfrm>
              <a:prstGeom prst="line">
                <a:avLst/>
              </a:prstGeom>
              <a:ln w="38100">
                <a:solidFill>
                  <a:srgbClr val="FF0000"/>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grpSp>
        <p:cxnSp>
          <p:nvCxnSpPr>
            <p:cNvPr id="207" name="Straight Arrow Connector 206">
              <a:extLst>
                <a:ext uri="{FF2B5EF4-FFF2-40B4-BE49-F238E27FC236}">
                  <a16:creationId xmlns:a16="http://schemas.microsoft.com/office/drawing/2014/main" id="{71554867-92D8-6843-9063-BEC5D09FFDEE}"/>
                </a:ext>
              </a:extLst>
            </p:cNvPr>
            <p:cNvCxnSpPr>
              <a:cxnSpLocks/>
            </p:cNvCxnSpPr>
            <p:nvPr/>
          </p:nvCxnSpPr>
          <p:spPr bwMode="auto">
            <a:xfrm flipV="1">
              <a:off x="4822158" y="2546316"/>
              <a:ext cx="0" cy="295503"/>
            </a:xfrm>
            <a:prstGeom prst="straightConnector1">
              <a:avLst/>
            </a:prstGeom>
            <a:noFill/>
            <a:ln w="25400" cap="flat" cmpd="sng" algn="ctr">
              <a:solidFill>
                <a:schemeClr val="tx1"/>
              </a:solidFill>
              <a:prstDash val="solid"/>
              <a:round/>
              <a:headEnd type="arrow" w="med" len="med"/>
              <a:tailEnd type="arrow"/>
            </a:ln>
            <a:effectLst/>
          </p:spPr>
        </p:cxnSp>
        <p:cxnSp>
          <p:nvCxnSpPr>
            <p:cNvPr id="208" name="Straight Connector 207">
              <a:extLst>
                <a:ext uri="{FF2B5EF4-FFF2-40B4-BE49-F238E27FC236}">
                  <a16:creationId xmlns:a16="http://schemas.microsoft.com/office/drawing/2014/main" id="{9D6A52FA-1609-6E43-B031-465D97BD4E22}"/>
                </a:ext>
              </a:extLst>
            </p:cNvPr>
            <p:cNvCxnSpPr>
              <a:cxnSpLocks/>
            </p:cNvCxnSpPr>
            <p:nvPr/>
          </p:nvCxnSpPr>
          <p:spPr>
            <a:xfrm>
              <a:off x="3918620" y="2536312"/>
              <a:ext cx="903538" cy="0"/>
            </a:xfrm>
            <a:prstGeom prst="line">
              <a:avLst/>
            </a:prstGeom>
            <a:ln w="12700">
              <a:solidFill>
                <a:schemeClr val="tx1"/>
              </a:solidFill>
              <a:prstDash val="sysDot"/>
            </a:ln>
            <a:effectLst>
              <a:outerShdw dist="992"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209" name="Straight Connector 208">
              <a:extLst>
                <a:ext uri="{FF2B5EF4-FFF2-40B4-BE49-F238E27FC236}">
                  <a16:creationId xmlns:a16="http://schemas.microsoft.com/office/drawing/2014/main" id="{9C66C1D5-0A5F-CE4C-A835-B74A2B5B3F2D}"/>
                </a:ext>
              </a:extLst>
            </p:cNvPr>
            <p:cNvCxnSpPr>
              <a:cxnSpLocks/>
            </p:cNvCxnSpPr>
            <p:nvPr/>
          </p:nvCxnSpPr>
          <p:spPr>
            <a:xfrm>
              <a:off x="3928678" y="3118544"/>
              <a:ext cx="903538" cy="0"/>
            </a:xfrm>
            <a:prstGeom prst="line">
              <a:avLst/>
            </a:prstGeom>
            <a:ln w="12700">
              <a:solidFill>
                <a:schemeClr val="tx1"/>
              </a:solidFill>
              <a:prstDash val="sysDot"/>
            </a:ln>
            <a:effectLst>
              <a:outerShdw dist="992" sx="1000" sy="1000" rotWithShape="0">
                <a:srgbClr val="000000"/>
              </a:outerShdw>
            </a:effectLst>
          </p:spPr>
          <p:style>
            <a:lnRef idx="2">
              <a:schemeClr val="accent1"/>
            </a:lnRef>
            <a:fillRef idx="0">
              <a:schemeClr val="accent1"/>
            </a:fillRef>
            <a:effectRef idx="1">
              <a:schemeClr val="accent1"/>
            </a:effectRef>
            <a:fontRef idx="minor">
              <a:schemeClr val="tx1"/>
            </a:fontRef>
          </p:style>
        </p:cxnSp>
        <p:cxnSp>
          <p:nvCxnSpPr>
            <p:cNvPr id="210" name="Straight Arrow Connector 209">
              <a:extLst>
                <a:ext uri="{FF2B5EF4-FFF2-40B4-BE49-F238E27FC236}">
                  <a16:creationId xmlns:a16="http://schemas.microsoft.com/office/drawing/2014/main" id="{0F92789A-4B2B-0646-8C52-E8355C2F61BF}"/>
                </a:ext>
              </a:extLst>
            </p:cNvPr>
            <p:cNvCxnSpPr>
              <a:cxnSpLocks/>
            </p:cNvCxnSpPr>
            <p:nvPr/>
          </p:nvCxnSpPr>
          <p:spPr bwMode="auto">
            <a:xfrm flipV="1">
              <a:off x="4821633" y="2836305"/>
              <a:ext cx="0" cy="295503"/>
            </a:xfrm>
            <a:prstGeom prst="straightConnector1">
              <a:avLst/>
            </a:prstGeom>
            <a:noFill/>
            <a:ln w="25400" cap="flat" cmpd="sng" algn="ctr">
              <a:solidFill>
                <a:schemeClr val="tx1"/>
              </a:solidFill>
              <a:prstDash val="solid"/>
              <a:round/>
              <a:headEnd type="arrow" w="med" len="med"/>
              <a:tailEnd type="arrow"/>
            </a:ln>
            <a:effectLst/>
          </p:spPr>
        </p:cxnSp>
      </p:grpSp>
      <p:sp>
        <p:nvSpPr>
          <p:cNvPr id="214" name="Rectangle: Rounded Corners 46">
            <a:extLst>
              <a:ext uri="{FF2B5EF4-FFF2-40B4-BE49-F238E27FC236}">
                <a16:creationId xmlns:a16="http://schemas.microsoft.com/office/drawing/2014/main" id="{2A498D1A-F266-5643-B0B8-65C6096DC35D}"/>
              </a:ext>
            </a:extLst>
          </p:cNvPr>
          <p:cNvSpPr/>
          <p:nvPr/>
        </p:nvSpPr>
        <p:spPr>
          <a:xfrm>
            <a:off x="174714" y="4196206"/>
            <a:ext cx="5129198" cy="1600021"/>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rtlCol="0" anchor="t">
            <a:spAutoFit/>
          </a:bodyPr>
          <a:lstStyle/>
          <a:p>
            <a:r>
              <a:rPr lang="en-US" dirty="0">
                <a:solidFill>
                  <a:srgbClr val="FF0000"/>
                </a:solidFill>
              </a:rPr>
              <a:t>Challenges</a:t>
            </a:r>
          </a:p>
          <a:p>
            <a:endParaRPr lang="en-US" sz="1800" dirty="0">
              <a:solidFill>
                <a:srgbClr val="FF0000"/>
              </a:solidFill>
            </a:endParaRPr>
          </a:p>
          <a:p>
            <a:pPr marL="571500" indent="-285750">
              <a:buFont typeface="Arial" panose="020B0604020202020204" pitchFamily="34" charset="0"/>
              <a:buChar char="•"/>
            </a:pPr>
            <a:r>
              <a:rPr lang="en-US" sz="1800" dirty="0">
                <a:solidFill>
                  <a:schemeClr val="tx1"/>
                </a:solidFill>
              </a:rPr>
              <a:t>Reduced margins</a:t>
            </a:r>
            <a:r>
              <a:rPr lang="en-US" altLang="zh-CN" sz="1800" kern="0" dirty="0">
                <a:solidFill>
                  <a:schemeClr val="tx1"/>
                </a:solidFill>
              </a:rPr>
              <a:t> </a:t>
            </a:r>
            <a:r>
              <a:rPr lang="en-GB" sz="1800" kern="0" dirty="0">
                <a:solidFill>
                  <a:srgbClr val="0066FF"/>
                </a:solidFill>
              </a:rPr>
              <a:t>→ Incorrect Logic Ops.</a:t>
            </a:r>
          </a:p>
          <a:p>
            <a:pPr marL="571500" indent="-285750">
              <a:buFont typeface="Arial" panose="020B0604020202020204" pitchFamily="34" charset="0"/>
              <a:buChar char="•"/>
            </a:pPr>
            <a:r>
              <a:rPr lang="en-US" sz="1800" dirty="0">
                <a:solidFill>
                  <a:schemeClr val="tx1"/>
                </a:solidFill>
              </a:rPr>
              <a:t>NAND bottleneck </a:t>
            </a:r>
            <a:r>
              <a:rPr lang="en-GB" sz="1800" kern="0" dirty="0">
                <a:solidFill>
                  <a:srgbClr val="0066FF"/>
                </a:solidFill>
              </a:rPr>
              <a:t>→ Limited # of operands</a:t>
            </a:r>
            <a:endParaRPr lang="en-US" sz="1800" dirty="0">
              <a:solidFill>
                <a:srgbClr val="0066FF"/>
              </a:solidFill>
            </a:endParaRPr>
          </a:p>
          <a:p>
            <a:pPr marL="571500" indent="-285750">
              <a:buFont typeface="Arial" panose="020B0604020202020204" pitchFamily="34" charset="0"/>
              <a:buChar char="•"/>
            </a:pPr>
            <a:r>
              <a:rPr lang="en-US" sz="1800" kern="0" dirty="0">
                <a:solidFill>
                  <a:schemeClr val="tx1"/>
                </a:solidFill>
              </a:rPr>
              <a:t>Complex hardware </a:t>
            </a:r>
            <a:r>
              <a:rPr lang="en-GB" sz="1800" kern="0" dirty="0">
                <a:solidFill>
                  <a:srgbClr val="0066FF"/>
                </a:solidFill>
              </a:rPr>
              <a:t>→ Poor </a:t>
            </a:r>
            <a:r>
              <a:rPr lang="en-US" sz="1800" kern="0" dirty="0">
                <a:solidFill>
                  <a:srgbClr val="0066FF"/>
                </a:solidFill>
              </a:rPr>
              <a:t>Efficiency</a:t>
            </a:r>
          </a:p>
        </p:txBody>
      </p:sp>
      <p:pic>
        <p:nvPicPr>
          <p:cNvPr id="215" name="Picture 214">
            <a:extLst>
              <a:ext uri="{FF2B5EF4-FFF2-40B4-BE49-F238E27FC236}">
                <a16:creationId xmlns:a16="http://schemas.microsoft.com/office/drawing/2014/main" id="{45DEE873-D3AB-A845-898E-E1730F057CE4}"/>
              </a:ext>
            </a:extLst>
          </p:cNvPr>
          <p:cNvPicPr>
            <a:picLocks noChangeAspect="1"/>
          </p:cNvPicPr>
          <p:nvPr/>
        </p:nvPicPr>
        <p:blipFill>
          <a:blip r:embed="rId4"/>
          <a:stretch>
            <a:fillRect/>
          </a:stretch>
        </p:blipFill>
        <p:spPr>
          <a:xfrm>
            <a:off x="10059211" y="4236347"/>
            <a:ext cx="2044908" cy="1501693"/>
          </a:xfrm>
          <a:prstGeom prst="rect">
            <a:avLst/>
          </a:prstGeom>
        </p:spPr>
      </p:pic>
      <p:sp>
        <p:nvSpPr>
          <p:cNvPr id="217" name="Rectangle: Rounded Corners 46">
            <a:extLst>
              <a:ext uri="{FF2B5EF4-FFF2-40B4-BE49-F238E27FC236}">
                <a16:creationId xmlns:a16="http://schemas.microsoft.com/office/drawing/2014/main" id="{04A58866-1124-5046-903A-7F539E4CFED6}"/>
              </a:ext>
            </a:extLst>
          </p:cNvPr>
          <p:cNvSpPr/>
          <p:nvPr/>
        </p:nvSpPr>
        <p:spPr>
          <a:xfrm>
            <a:off x="5458096" y="4193426"/>
            <a:ext cx="6646011" cy="1600021"/>
          </a:xfrm>
          <a:prstGeom prst="roundRect">
            <a:avLst>
              <a:gd name="adj" fmla="val 453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rtlCol="0" anchor="t">
            <a:spAutoFit/>
          </a:bodyPr>
          <a:lstStyle/>
          <a:p>
            <a:r>
              <a:rPr lang="en-US" dirty="0">
                <a:solidFill>
                  <a:srgbClr val="FF0000"/>
                </a:solidFill>
              </a:rPr>
              <a:t>More Challenges…</a:t>
            </a:r>
          </a:p>
          <a:p>
            <a:endParaRPr lang="en-US" sz="1800" dirty="0">
              <a:solidFill>
                <a:srgbClr val="FF0000"/>
              </a:solidFill>
            </a:endParaRPr>
          </a:p>
          <a:p>
            <a:pPr marL="571500" indent="-285750">
              <a:buFont typeface="Arial" panose="020B0604020202020204" pitchFamily="34" charset="0"/>
              <a:buChar char="•"/>
            </a:pPr>
            <a:r>
              <a:rPr lang="en-US" sz="1800" dirty="0">
                <a:solidFill>
                  <a:schemeClr val="tx1"/>
                </a:solidFill>
              </a:rPr>
              <a:t>High conductance drift </a:t>
            </a:r>
            <a:r>
              <a:rPr lang="en-GB" sz="1800" kern="0" dirty="0">
                <a:solidFill>
                  <a:srgbClr val="0066FF"/>
                </a:solidFill>
              </a:rPr>
              <a:t>→ </a:t>
            </a:r>
            <a:r>
              <a:rPr lang="en-US" sz="1800" kern="0" dirty="0">
                <a:solidFill>
                  <a:srgbClr val="0066FF"/>
                </a:solidFill>
              </a:rPr>
              <a:t>Read disturb</a:t>
            </a:r>
            <a:endParaRPr lang="en-US" sz="1800" dirty="0">
              <a:solidFill>
                <a:schemeClr val="tx1"/>
              </a:solidFill>
            </a:endParaRPr>
          </a:p>
          <a:p>
            <a:pPr marL="571500" indent="-285750">
              <a:buFont typeface="Arial" panose="020B0604020202020204" pitchFamily="34" charset="0"/>
              <a:buChar char="•"/>
            </a:pPr>
            <a:r>
              <a:rPr lang="en-US" sz="1800" kern="0" dirty="0">
                <a:solidFill>
                  <a:schemeClr val="tx1"/>
                </a:solidFill>
              </a:rPr>
              <a:t>Static approach </a:t>
            </a:r>
            <a:r>
              <a:rPr lang="en-GB" sz="1800" kern="0" dirty="0">
                <a:solidFill>
                  <a:srgbClr val="0066FF"/>
                </a:solidFill>
              </a:rPr>
              <a:t>→ Limited scalability</a:t>
            </a:r>
            <a:endParaRPr lang="en-US" sz="1800" kern="0" dirty="0">
              <a:solidFill>
                <a:schemeClr val="tx1"/>
              </a:solidFill>
            </a:endParaRPr>
          </a:p>
          <a:p>
            <a:pPr marL="571500" indent="-285750">
              <a:buFont typeface="Arial" panose="020B0604020202020204" pitchFamily="34" charset="0"/>
              <a:buChar char="•"/>
            </a:pPr>
            <a:endParaRPr lang="en-US" sz="1800" kern="0" dirty="0">
              <a:solidFill>
                <a:schemeClr val="tx1"/>
              </a:solidFill>
            </a:endParaRPr>
          </a:p>
        </p:txBody>
      </p:sp>
      <p:sp>
        <p:nvSpPr>
          <p:cNvPr id="219" name="Oval 218">
            <a:extLst>
              <a:ext uri="{FF2B5EF4-FFF2-40B4-BE49-F238E27FC236}">
                <a16:creationId xmlns:a16="http://schemas.microsoft.com/office/drawing/2014/main" id="{FC306646-7CDF-9243-BA09-6D2FCDE9782F}"/>
              </a:ext>
            </a:extLst>
          </p:cNvPr>
          <p:cNvSpPr/>
          <p:nvPr/>
        </p:nvSpPr>
        <p:spPr>
          <a:xfrm>
            <a:off x="4541609" y="2415155"/>
            <a:ext cx="550952" cy="791042"/>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0" name="Oval 219">
            <a:extLst>
              <a:ext uri="{FF2B5EF4-FFF2-40B4-BE49-F238E27FC236}">
                <a16:creationId xmlns:a16="http://schemas.microsoft.com/office/drawing/2014/main" id="{124A3763-0E00-F341-8BA6-D56DC082BF52}"/>
              </a:ext>
            </a:extLst>
          </p:cNvPr>
          <p:cNvSpPr/>
          <p:nvPr/>
        </p:nvSpPr>
        <p:spPr>
          <a:xfrm>
            <a:off x="7082507" y="1683987"/>
            <a:ext cx="550952" cy="791042"/>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1" name="Oval 220">
            <a:extLst>
              <a:ext uri="{FF2B5EF4-FFF2-40B4-BE49-F238E27FC236}">
                <a16:creationId xmlns:a16="http://schemas.microsoft.com/office/drawing/2014/main" id="{3B6E8853-7C55-534C-AA1F-E591F384B3D1}"/>
              </a:ext>
            </a:extLst>
          </p:cNvPr>
          <p:cNvSpPr/>
          <p:nvPr/>
        </p:nvSpPr>
        <p:spPr>
          <a:xfrm>
            <a:off x="10776910" y="1020001"/>
            <a:ext cx="550952" cy="791042"/>
          </a:xfrm>
          <a:prstGeom prst="ellipse">
            <a:avLst/>
          </a:pr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222" name="Straight Arrow Connector 221">
            <a:extLst>
              <a:ext uri="{FF2B5EF4-FFF2-40B4-BE49-F238E27FC236}">
                <a16:creationId xmlns:a16="http://schemas.microsoft.com/office/drawing/2014/main" id="{DB2C9486-8282-5946-810E-7436E3F8D5F3}"/>
              </a:ext>
            </a:extLst>
          </p:cNvPr>
          <p:cNvCxnSpPr>
            <a:cxnSpLocks/>
          </p:cNvCxnSpPr>
          <p:nvPr/>
        </p:nvCxnSpPr>
        <p:spPr>
          <a:xfrm flipH="1">
            <a:off x="3043722" y="5678845"/>
            <a:ext cx="1" cy="414451"/>
          </a:xfrm>
          <a:prstGeom prst="straightConnector1">
            <a:avLst/>
          </a:prstGeom>
          <a:ln w="63500">
            <a:tailEnd type="triangle"/>
          </a:ln>
        </p:spPr>
        <p:style>
          <a:lnRef idx="3">
            <a:schemeClr val="dk1"/>
          </a:lnRef>
          <a:fillRef idx="0">
            <a:schemeClr val="dk1"/>
          </a:fillRef>
          <a:effectRef idx="2">
            <a:schemeClr val="dk1"/>
          </a:effectRef>
          <a:fontRef idx="minor">
            <a:schemeClr val="tx1"/>
          </a:fontRef>
        </p:style>
      </p:cxnSp>
      <p:cxnSp>
        <p:nvCxnSpPr>
          <p:cNvPr id="223" name="Straight Arrow Connector 222">
            <a:extLst>
              <a:ext uri="{FF2B5EF4-FFF2-40B4-BE49-F238E27FC236}">
                <a16:creationId xmlns:a16="http://schemas.microsoft.com/office/drawing/2014/main" id="{85F57107-A7C6-A84C-9735-E84DD061D62D}"/>
              </a:ext>
            </a:extLst>
          </p:cNvPr>
          <p:cNvCxnSpPr>
            <a:cxnSpLocks/>
          </p:cNvCxnSpPr>
          <p:nvPr/>
        </p:nvCxnSpPr>
        <p:spPr>
          <a:xfrm flipH="1">
            <a:off x="8603733" y="5678845"/>
            <a:ext cx="1" cy="414451"/>
          </a:xfrm>
          <a:prstGeom prst="straightConnector1">
            <a:avLst/>
          </a:prstGeom>
          <a:ln w="63500">
            <a:tailEnd type="triangle"/>
          </a:ln>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D9EF15F-F98E-2343-A213-FB6CA521B371}"/>
              </a:ext>
            </a:extLst>
          </p:cNvPr>
          <p:cNvGrpSpPr/>
          <p:nvPr/>
        </p:nvGrpSpPr>
        <p:grpSpPr>
          <a:xfrm>
            <a:off x="1373336" y="627314"/>
            <a:ext cx="1882614" cy="3095099"/>
            <a:chOff x="1373336" y="627314"/>
            <a:chExt cx="1882614" cy="3095099"/>
          </a:xfrm>
        </p:grpSpPr>
        <p:sp>
          <p:nvSpPr>
            <p:cNvPr id="60" name="TextBox 59">
              <a:extLst>
                <a:ext uri="{FF2B5EF4-FFF2-40B4-BE49-F238E27FC236}">
                  <a16:creationId xmlns:a16="http://schemas.microsoft.com/office/drawing/2014/main" id="{7C2393F3-B398-664A-8C94-7E2B13F9BF8F}"/>
                </a:ext>
              </a:extLst>
            </p:cNvPr>
            <p:cNvSpPr txBox="1"/>
            <p:nvPr/>
          </p:nvSpPr>
          <p:spPr>
            <a:xfrm>
              <a:off x="2285108" y="3415385"/>
              <a:ext cx="970842" cy="307028"/>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Q</a:t>
              </a:r>
              <a:r>
                <a:rPr lang="en-US" sz="1200" b="1" baseline="-25000" dirty="0">
                  <a:latin typeface="Times New Roman" panose="02020603050405020304" pitchFamily="18" charset="0"/>
                  <a:cs typeface="Times New Roman" panose="02020603050405020304" pitchFamily="18" charset="0"/>
                </a:rPr>
                <a:t>SA  </a:t>
              </a:r>
              <a:r>
                <a:rPr lang="en-US" sz="1200" b="1" dirty="0">
                  <a:latin typeface="Times New Roman" panose="02020603050405020304" pitchFamily="18" charset="0"/>
                  <a:cs typeface="Times New Roman" panose="02020603050405020304" pitchFamily="18" charset="0"/>
                </a:rPr>
                <a:t>{0, 1}</a:t>
              </a:r>
              <a:endParaRPr lang="en-US" sz="1200" b="1" baseline="-25000" dirty="0"/>
            </a:p>
          </p:txBody>
        </p:sp>
        <p:grpSp>
          <p:nvGrpSpPr>
            <p:cNvPr id="6" name="Group 5">
              <a:extLst>
                <a:ext uri="{FF2B5EF4-FFF2-40B4-BE49-F238E27FC236}">
                  <a16:creationId xmlns:a16="http://schemas.microsoft.com/office/drawing/2014/main" id="{F68195E2-B756-DA4D-A9EE-2CBD29FA94CC}"/>
                </a:ext>
              </a:extLst>
            </p:cNvPr>
            <p:cNvGrpSpPr/>
            <p:nvPr/>
          </p:nvGrpSpPr>
          <p:grpSpPr>
            <a:xfrm>
              <a:off x="1373336" y="627314"/>
              <a:ext cx="1862783" cy="2967875"/>
              <a:chOff x="1373336" y="627314"/>
              <a:chExt cx="1862783" cy="2967875"/>
            </a:xfrm>
          </p:grpSpPr>
          <p:sp>
            <p:nvSpPr>
              <p:cNvPr id="29" name="Rectangle: Rounded Corners 46">
                <a:extLst>
                  <a:ext uri="{FF2B5EF4-FFF2-40B4-BE49-F238E27FC236}">
                    <a16:creationId xmlns:a16="http://schemas.microsoft.com/office/drawing/2014/main" id="{3CFB751F-BAF2-E14D-A7E2-73B64C57644A}"/>
                  </a:ext>
                </a:extLst>
              </p:cNvPr>
              <p:cNvSpPr/>
              <p:nvPr/>
            </p:nvSpPr>
            <p:spPr>
              <a:xfrm>
                <a:off x="1947840" y="1267200"/>
                <a:ext cx="753793" cy="1525620"/>
              </a:xfrm>
              <a:prstGeom prst="roundRect">
                <a:avLst>
                  <a:gd name="adj" fmla="val 8911"/>
                </a:avLst>
              </a:prstGeom>
              <a:solidFill>
                <a:schemeClr val="accent1">
                  <a:lumMod val="60000"/>
                  <a:lumOff val="40000"/>
                  <a:alpha val="251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Oval 42">
                <a:extLst>
                  <a:ext uri="{FF2B5EF4-FFF2-40B4-BE49-F238E27FC236}">
                    <a16:creationId xmlns:a16="http://schemas.microsoft.com/office/drawing/2014/main" id="{0561C43D-6BAA-E54C-8835-67474E3A18C1}"/>
                  </a:ext>
                </a:extLst>
              </p:cNvPr>
              <p:cNvSpPr/>
              <p:nvPr/>
            </p:nvSpPr>
            <p:spPr bwMode="auto">
              <a:xfrm>
                <a:off x="2579873" y="1961487"/>
                <a:ext cx="55078" cy="41640"/>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cxnSp>
            <p:nvCxnSpPr>
              <p:cNvPr id="45" name="Straight Connector 44">
                <a:extLst>
                  <a:ext uri="{FF2B5EF4-FFF2-40B4-BE49-F238E27FC236}">
                    <a16:creationId xmlns:a16="http://schemas.microsoft.com/office/drawing/2014/main" id="{0E672545-4B9A-DA40-9BF5-D35D2AAB5304}"/>
                  </a:ext>
                </a:extLst>
              </p:cNvPr>
              <p:cNvCxnSpPr>
                <a:cxnSpLocks/>
              </p:cNvCxnSpPr>
              <p:nvPr/>
            </p:nvCxnSpPr>
            <p:spPr bwMode="auto">
              <a:xfrm>
                <a:off x="2242032" y="1767868"/>
                <a:ext cx="0" cy="88145"/>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28895363-4324-7043-A315-E654948F43E1}"/>
                  </a:ext>
                </a:extLst>
              </p:cNvPr>
              <p:cNvCxnSpPr>
                <a:cxnSpLocks/>
              </p:cNvCxnSpPr>
              <p:nvPr/>
            </p:nvCxnSpPr>
            <p:spPr bwMode="auto">
              <a:xfrm flipH="1">
                <a:off x="2492798" y="1980458"/>
                <a:ext cx="103841"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87" name="Rectangle: Rounded Corners 46">
                <a:extLst>
                  <a:ext uri="{FF2B5EF4-FFF2-40B4-BE49-F238E27FC236}">
                    <a16:creationId xmlns:a16="http://schemas.microsoft.com/office/drawing/2014/main" id="{3EF6BB8B-68E6-D64C-99DB-A07175371AAC}"/>
                  </a:ext>
                </a:extLst>
              </p:cNvPr>
              <p:cNvSpPr/>
              <p:nvPr/>
            </p:nvSpPr>
            <p:spPr>
              <a:xfrm>
                <a:off x="2038685" y="1853563"/>
                <a:ext cx="468338" cy="206792"/>
              </a:xfrm>
              <a:prstGeom prst="roundRect">
                <a:avLst>
                  <a:gd name="adj" fmla="val 8706"/>
                </a:avLst>
              </a:prstGeom>
              <a:solidFill>
                <a:schemeClr val="tx1">
                  <a:alpha val="2012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dirty="0">
                    <a:solidFill>
                      <a:schemeClr val="tx1"/>
                    </a:solidFill>
                  </a:rPr>
                  <a:t>G</a:t>
                </a:r>
                <a:r>
                  <a:rPr lang="en-US" sz="1200" baseline="-25000" dirty="0">
                    <a:solidFill>
                      <a:schemeClr val="tx1"/>
                    </a:solidFill>
                  </a:rPr>
                  <a:t>2</a:t>
                </a:r>
              </a:p>
            </p:txBody>
          </p:sp>
          <p:cxnSp>
            <p:nvCxnSpPr>
              <p:cNvPr id="30" name="Straight Connector 29">
                <a:extLst>
                  <a:ext uri="{FF2B5EF4-FFF2-40B4-BE49-F238E27FC236}">
                    <a16:creationId xmlns:a16="http://schemas.microsoft.com/office/drawing/2014/main" id="{7D5D6626-F096-0C4A-8215-5AA128982C89}"/>
                  </a:ext>
                </a:extLst>
              </p:cNvPr>
              <p:cNvCxnSpPr>
                <a:cxnSpLocks/>
              </p:cNvCxnSpPr>
              <p:nvPr/>
            </p:nvCxnSpPr>
            <p:spPr bwMode="auto">
              <a:xfrm>
                <a:off x="2605689" y="1259853"/>
                <a:ext cx="0" cy="186107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0990E07C-035B-CD47-99E7-AF96D726B893}"/>
                  </a:ext>
                </a:extLst>
              </p:cNvPr>
              <p:cNvCxnSpPr>
                <a:cxnSpLocks/>
              </p:cNvCxnSpPr>
              <p:nvPr/>
            </p:nvCxnSpPr>
            <p:spPr bwMode="auto">
              <a:xfrm>
                <a:off x="1887260" y="1362407"/>
                <a:ext cx="788496"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FD4ACE34-A2FD-7942-A372-23AF2ACBC115}"/>
                  </a:ext>
                </a:extLst>
              </p:cNvPr>
              <p:cNvCxnSpPr>
                <a:cxnSpLocks/>
              </p:cNvCxnSpPr>
              <p:nvPr/>
            </p:nvCxnSpPr>
            <p:spPr bwMode="auto">
              <a:xfrm>
                <a:off x="1901965" y="1756673"/>
                <a:ext cx="785058"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3" name="TextBox 32">
                <a:extLst>
                  <a:ext uri="{FF2B5EF4-FFF2-40B4-BE49-F238E27FC236}">
                    <a16:creationId xmlns:a16="http://schemas.microsoft.com/office/drawing/2014/main" id="{61DCC2E5-D482-7246-AF38-730DE0836239}"/>
                  </a:ext>
                </a:extLst>
              </p:cNvPr>
              <p:cNvSpPr txBox="1"/>
              <p:nvPr/>
            </p:nvSpPr>
            <p:spPr>
              <a:xfrm>
                <a:off x="1498452" y="1191841"/>
                <a:ext cx="366554" cy="307028"/>
              </a:xfrm>
              <a:prstGeom prst="rect">
                <a:avLst/>
              </a:prstGeom>
              <a:noFill/>
            </p:spPr>
            <p:txBody>
              <a:bodyPr wrap="square" rtlCol="0">
                <a:spAutoFit/>
              </a:bodyPr>
              <a:lstStyle/>
              <a:p>
                <a:r>
                  <a:rPr lang="en-US" sz="1200" dirty="0"/>
                  <a:t>V</a:t>
                </a:r>
                <a:r>
                  <a:rPr lang="en-US" sz="1200" baseline="-25000" dirty="0"/>
                  <a:t>R</a:t>
                </a:r>
              </a:p>
            </p:txBody>
          </p:sp>
          <p:sp>
            <p:nvSpPr>
              <p:cNvPr id="35" name="Oval 34">
                <a:extLst>
                  <a:ext uri="{FF2B5EF4-FFF2-40B4-BE49-F238E27FC236}">
                    <a16:creationId xmlns:a16="http://schemas.microsoft.com/office/drawing/2014/main" id="{5DD0B1F2-E1CA-D24F-8B99-5CFBE5F4F27C}"/>
                  </a:ext>
                </a:extLst>
              </p:cNvPr>
              <p:cNvSpPr/>
              <p:nvPr/>
            </p:nvSpPr>
            <p:spPr bwMode="auto">
              <a:xfrm>
                <a:off x="2583088" y="1550438"/>
                <a:ext cx="55078" cy="41640"/>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sp>
            <p:nvSpPr>
              <p:cNvPr id="36" name="Oval 35">
                <a:extLst>
                  <a:ext uri="{FF2B5EF4-FFF2-40B4-BE49-F238E27FC236}">
                    <a16:creationId xmlns:a16="http://schemas.microsoft.com/office/drawing/2014/main" id="{703B0678-7FD0-3544-929A-465A3B0011CC}"/>
                  </a:ext>
                </a:extLst>
              </p:cNvPr>
              <p:cNvSpPr/>
              <p:nvPr/>
            </p:nvSpPr>
            <p:spPr bwMode="auto">
              <a:xfrm>
                <a:off x="2232207" y="1344777"/>
                <a:ext cx="55078" cy="4580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sp>
            <p:nvSpPr>
              <p:cNvPr id="37" name="Triangle 36">
                <a:extLst>
                  <a:ext uri="{FF2B5EF4-FFF2-40B4-BE49-F238E27FC236}">
                    <a16:creationId xmlns:a16="http://schemas.microsoft.com/office/drawing/2014/main" id="{70A124A9-F6D1-7F47-8043-D3B6142A1088}"/>
                  </a:ext>
                </a:extLst>
              </p:cNvPr>
              <p:cNvSpPr/>
              <p:nvPr/>
            </p:nvSpPr>
            <p:spPr>
              <a:xfrm rot="5400000">
                <a:off x="1830804" y="1318194"/>
                <a:ext cx="105101" cy="88424"/>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8" name="Triangle 37">
                <a:extLst>
                  <a:ext uri="{FF2B5EF4-FFF2-40B4-BE49-F238E27FC236}">
                    <a16:creationId xmlns:a16="http://schemas.microsoft.com/office/drawing/2014/main" id="{28E5ACC1-809F-F54B-BD3B-A7CC4D9E06D6}"/>
                  </a:ext>
                </a:extLst>
              </p:cNvPr>
              <p:cNvSpPr/>
              <p:nvPr/>
            </p:nvSpPr>
            <p:spPr>
              <a:xfrm rot="5400000">
                <a:off x="1846916" y="1712318"/>
                <a:ext cx="105101" cy="88424"/>
              </a:xfrm>
              <a:prstGeom prst="triangle">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cxnSp>
            <p:nvCxnSpPr>
              <p:cNvPr id="39" name="Straight Arrow Connector 38">
                <a:extLst>
                  <a:ext uri="{FF2B5EF4-FFF2-40B4-BE49-F238E27FC236}">
                    <a16:creationId xmlns:a16="http://schemas.microsoft.com/office/drawing/2014/main" id="{FE503C65-176C-0241-8B33-1651FA756149}"/>
                  </a:ext>
                </a:extLst>
              </p:cNvPr>
              <p:cNvCxnSpPr>
                <a:cxnSpLocks/>
              </p:cNvCxnSpPr>
              <p:nvPr/>
            </p:nvCxnSpPr>
            <p:spPr>
              <a:xfrm>
                <a:off x="2657451" y="2746549"/>
                <a:ext cx="0" cy="249588"/>
              </a:xfrm>
              <a:prstGeom prst="straightConnector1">
                <a:avLst/>
              </a:prstGeom>
              <a:ln w="25400">
                <a:solidFill>
                  <a:srgbClr val="FF0000"/>
                </a:solidFill>
                <a:tailEnd type="triangle"/>
              </a:ln>
              <a:effectLst>
                <a:outerShdw dir="4020000" sx="1000" sy="1000" rotWithShape="0">
                  <a:srgbClr val="000000"/>
                </a:outerShdw>
              </a:effectLst>
            </p:spPr>
            <p:style>
              <a:lnRef idx="3">
                <a:schemeClr val="dk1"/>
              </a:lnRef>
              <a:fillRef idx="0">
                <a:schemeClr val="dk1"/>
              </a:fillRef>
              <a:effectRef idx="2">
                <a:schemeClr val="dk1"/>
              </a:effectRef>
              <a:fontRef idx="minor">
                <a:schemeClr val="tx1"/>
              </a:fontRef>
            </p:style>
          </p:cxnSp>
          <p:sp>
            <p:nvSpPr>
              <p:cNvPr id="40" name="TextBox 39">
                <a:extLst>
                  <a:ext uri="{FF2B5EF4-FFF2-40B4-BE49-F238E27FC236}">
                    <a16:creationId xmlns:a16="http://schemas.microsoft.com/office/drawing/2014/main" id="{F0A8334D-B9ED-D842-BCA2-8DC0B8FA8619}"/>
                  </a:ext>
                </a:extLst>
              </p:cNvPr>
              <p:cNvSpPr txBox="1"/>
              <p:nvPr/>
            </p:nvSpPr>
            <p:spPr>
              <a:xfrm>
                <a:off x="2558086" y="2866484"/>
                <a:ext cx="488584" cy="307028"/>
              </a:xfrm>
              <a:prstGeom prst="rect">
                <a:avLst/>
              </a:prstGeom>
              <a:noFill/>
            </p:spPr>
            <p:txBody>
              <a:bodyPr wrap="square" rtlCol="0">
                <a:spAutoFit/>
              </a:bodyPr>
              <a:lstStyle/>
              <a:p>
                <a:pPr algn="ctr"/>
                <a:r>
                  <a:rPr lang="en-US" sz="1200" b="1" dirty="0">
                    <a:solidFill>
                      <a:srgbClr val="FF0000"/>
                    </a:solidFill>
                    <a:latin typeface="Times New Roman" panose="02020603050405020304" pitchFamily="18" charset="0"/>
                    <a:cs typeface="Times New Roman" panose="02020603050405020304" pitchFamily="18" charset="0"/>
                  </a:rPr>
                  <a:t>I</a:t>
                </a:r>
                <a:r>
                  <a:rPr lang="en-US" sz="1200" b="1" baseline="-25000" dirty="0">
                    <a:solidFill>
                      <a:srgbClr val="FF0000"/>
                    </a:solidFill>
                    <a:latin typeface="Times New Roman" panose="02020603050405020304" pitchFamily="18" charset="0"/>
                    <a:cs typeface="Times New Roman" panose="02020603050405020304" pitchFamily="18" charset="0"/>
                  </a:rPr>
                  <a:t>c</a:t>
                </a:r>
                <a:endParaRPr lang="en-US" sz="1200" b="1" baseline="-25000" dirty="0">
                  <a:solidFill>
                    <a:srgbClr val="FF0000"/>
                  </a:solidFill>
                </a:endParaRPr>
              </a:p>
            </p:txBody>
          </p:sp>
          <p:cxnSp>
            <p:nvCxnSpPr>
              <p:cNvPr id="41" name="Straight Connector 40">
                <a:extLst>
                  <a:ext uri="{FF2B5EF4-FFF2-40B4-BE49-F238E27FC236}">
                    <a16:creationId xmlns:a16="http://schemas.microsoft.com/office/drawing/2014/main" id="{BF3E3824-F618-1A46-B93E-65CC4912E613}"/>
                  </a:ext>
                </a:extLst>
              </p:cNvPr>
              <p:cNvCxnSpPr>
                <a:cxnSpLocks/>
              </p:cNvCxnSpPr>
              <p:nvPr/>
            </p:nvCxnSpPr>
            <p:spPr bwMode="auto">
              <a:xfrm>
                <a:off x="2262167" y="1372147"/>
                <a:ext cx="0" cy="88145"/>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B2735AB5-40D9-2E44-ABF1-865DD9716E01}"/>
                  </a:ext>
                </a:extLst>
              </p:cNvPr>
              <p:cNvCxnSpPr>
                <a:cxnSpLocks/>
              </p:cNvCxnSpPr>
              <p:nvPr/>
            </p:nvCxnSpPr>
            <p:spPr bwMode="auto">
              <a:xfrm flipH="1">
                <a:off x="2496547" y="1569408"/>
                <a:ext cx="103841"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4" name="Oval 43">
                <a:extLst>
                  <a:ext uri="{FF2B5EF4-FFF2-40B4-BE49-F238E27FC236}">
                    <a16:creationId xmlns:a16="http://schemas.microsoft.com/office/drawing/2014/main" id="{1C7A1C9A-3838-C443-87AB-6953D7FB9563}"/>
                  </a:ext>
                </a:extLst>
              </p:cNvPr>
              <p:cNvSpPr/>
              <p:nvPr/>
            </p:nvSpPr>
            <p:spPr bwMode="auto">
              <a:xfrm>
                <a:off x="2228458" y="1740498"/>
                <a:ext cx="55078" cy="4580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sp>
            <p:nvSpPr>
              <p:cNvPr id="47" name="TextBox 46">
                <a:extLst>
                  <a:ext uri="{FF2B5EF4-FFF2-40B4-BE49-F238E27FC236}">
                    <a16:creationId xmlns:a16="http://schemas.microsoft.com/office/drawing/2014/main" id="{8D52ED12-0FA4-454C-BD94-50E4A82D2ABC}"/>
                  </a:ext>
                </a:extLst>
              </p:cNvPr>
              <p:cNvSpPr txBox="1"/>
              <p:nvPr/>
            </p:nvSpPr>
            <p:spPr>
              <a:xfrm rot="5400000">
                <a:off x="2274981" y="2069517"/>
                <a:ext cx="343274" cy="301124"/>
              </a:xfrm>
              <a:prstGeom prst="rect">
                <a:avLst/>
              </a:prstGeom>
              <a:noFill/>
            </p:spPr>
            <p:txBody>
              <a:bodyPr wrap="none" rtlCol="0">
                <a:spAutoFit/>
              </a:bodyPr>
              <a:lstStyle/>
              <a:p>
                <a:r>
                  <a:rPr lang="en-US" sz="1200" dirty="0"/>
                  <a:t>…</a:t>
                </a:r>
              </a:p>
            </p:txBody>
          </p:sp>
          <p:cxnSp>
            <p:nvCxnSpPr>
              <p:cNvPr id="48" name="Straight Connector 47">
                <a:extLst>
                  <a:ext uri="{FF2B5EF4-FFF2-40B4-BE49-F238E27FC236}">
                    <a16:creationId xmlns:a16="http://schemas.microsoft.com/office/drawing/2014/main" id="{C1D3F2F8-7898-C84E-B5C4-2F73A50307FA}"/>
                  </a:ext>
                </a:extLst>
              </p:cNvPr>
              <p:cNvCxnSpPr>
                <a:cxnSpLocks/>
              </p:cNvCxnSpPr>
              <p:nvPr/>
            </p:nvCxnSpPr>
            <p:spPr bwMode="auto">
              <a:xfrm>
                <a:off x="1896121" y="2408428"/>
                <a:ext cx="785058"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9" name="Triangle 48">
                <a:extLst>
                  <a:ext uri="{FF2B5EF4-FFF2-40B4-BE49-F238E27FC236}">
                    <a16:creationId xmlns:a16="http://schemas.microsoft.com/office/drawing/2014/main" id="{423B7C7B-DF57-9042-8FC1-A8F39ED6F283}"/>
                  </a:ext>
                </a:extLst>
              </p:cNvPr>
              <p:cNvSpPr/>
              <p:nvPr/>
            </p:nvSpPr>
            <p:spPr>
              <a:xfrm rot="5400000">
                <a:off x="1841072" y="2364073"/>
                <a:ext cx="105101" cy="8842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50" name="Oval 49">
                <a:extLst>
                  <a:ext uri="{FF2B5EF4-FFF2-40B4-BE49-F238E27FC236}">
                    <a16:creationId xmlns:a16="http://schemas.microsoft.com/office/drawing/2014/main" id="{A40AD8C2-44BD-CA40-889E-A4A3F321FB78}"/>
                  </a:ext>
                </a:extLst>
              </p:cNvPr>
              <p:cNvSpPr/>
              <p:nvPr/>
            </p:nvSpPr>
            <p:spPr bwMode="auto">
              <a:xfrm>
                <a:off x="2580707" y="2608133"/>
                <a:ext cx="55078" cy="41640"/>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sp>
            <p:nvSpPr>
              <p:cNvPr id="51" name="Oval 50">
                <a:extLst>
                  <a:ext uri="{FF2B5EF4-FFF2-40B4-BE49-F238E27FC236}">
                    <a16:creationId xmlns:a16="http://schemas.microsoft.com/office/drawing/2014/main" id="{00CEED7E-DC79-B847-B264-44BF854BF0C4}"/>
                  </a:ext>
                </a:extLst>
              </p:cNvPr>
              <p:cNvSpPr/>
              <p:nvPr/>
            </p:nvSpPr>
            <p:spPr bwMode="auto">
              <a:xfrm>
                <a:off x="2229292" y="2392253"/>
                <a:ext cx="55078" cy="45804"/>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1200">
                  <a:latin typeface="Tahoma" pitchFamily="34" charset="0"/>
                </a:endParaRPr>
              </a:p>
            </p:txBody>
          </p:sp>
          <p:cxnSp>
            <p:nvCxnSpPr>
              <p:cNvPr id="52" name="Straight Connector 51">
                <a:extLst>
                  <a:ext uri="{FF2B5EF4-FFF2-40B4-BE49-F238E27FC236}">
                    <a16:creationId xmlns:a16="http://schemas.microsoft.com/office/drawing/2014/main" id="{DEF6713A-581A-E448-9E10-E3F2DA5CEE97}"/>
                  </a:ext>
                </a:extLst>
              </p:cNvPr>
              <p:cNvCxnSpPr>
                <a:cxnSpLocks/>
              </p:cNvCxnSpPr>
              <p:nvPr/>
            </p:nvCxnSpPr>
            <p:spPr bwMode="auto">
              <a:xfrm>
                <a:off x="2249544" y="2419623"/>
                <a:ext cx="0" cy="88145"/>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3" name="Straight Connector 52">
                <a:extLst>
                  <a:ext uri="{FF2B5EF4-FFF2-40B4-BE49-F238E27FC236}">
                    <a16:creationId xmlns:a16="http://schemas.microsoft.com/office/drawing/2014/main" id="{3630A0D5-63BE-5447-95ED-A132D90EB11F}"/>
                  </a:ext>
                </a:extLst>
              </p:cNvPr>
              <p:cNvCxnSpPr>
                <a:cxnSpLocks/>
              </p:cNvCxnSpPr>
              <p:nvPr/>
            </p:nvCxnSpPr>
            <p:spPr bwMode="auto">
              <a:xfrm flipH="1">
                <a:off x="2500311" y="2632213"/>
                <a:ext cx="103841"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54" name="TextBox 53">
                <a:extLst>
                  <a:ext uri="{FF2B5EF4-FFF2-40B4-BE49-F238E27FC236}">
                    <a16:creationId xmlns:a16="http://schemas.microsoft.com/office/drawing/2014/main" id="{C595A874-376C-724A-81F4-9DF5D12D0407}"/>
                  </a:ext>
                </a:extLst>
              </p:cNvPr>
              <p:cNvSpPr txBox="1"/>
              <p:nvPr/>
            </p:nvSpPr>
            <p:spPr>
              <a:xfrm>
                <a:off x="1373336" y="2269045"/>
                <a:ext cx="552094" cy="307028"/>
              </a:xfrm>
              <a:prstGeom prst="rect">
                <a:avLst/>
              </a:prstGeom>
              <a:noFill/>
            </p:spPr>
            <p:txBody>
              <a:bodyPr wrap="square" rtlCol="0">
                <a:spAutoFit/>
              </a:bodyPr>
              <a:lstStyle/>
              <a:p>
                <a:r>
                  <a:rPr lang="en-US" sz="1200" dirty="0"/>
                  <a:t>GND</a:t>
                </a:r>
              </a:p>
            </p:txBody>
          </p:sp>
          <p:sp>
            <p:nvSpPr>
              <p:cNvPr id="55" name="Triangle 54">
                <a:extLst>
                  <a:ext uri="{FF2B5EF4-FFF2-40B4-BE49-F238E27FC236}">
                    <a16:creationId xmlns:a16="http://schemas.microsoft.com/office/drawing/2014/main" id="{C940AD9E-8999-EE45-AF0E-FB7894473104}"/>
                  </a:ext>
                </a:extLst>
              </p:cNvPr>
              <p:cNvSpPr/>
              <p:nvPr/>
            </p:nvSpPr>
            <p:spPr>
              <a:xfrm rot="10800000">
                <a:off x="2038686" y="3112531"/>
                <a:ext cx="672656" cy="354973"/>
              </a:xfrm>
              <a:prstGeom prst="triangle">
                <a:avLst>
                  <a:gd name="adj" fmla="val 5096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rtlCol="0" anchor="ctr"/>
              <a:lstStyle/>
              <a:p>
                <a:pPr algn="ctr"/>
                <a:endParaRPr lang="en-US" sz="1200" baseline="-25000" dirty="0"/>
              </a:p>
            </p:txBody>
          </p:sp>
          <p:sp>
            <p:nvSpPr>
              <p:cNvPr id="56" name="TextBox 55">
                <a:extLst>
                  <a:ext uri="{FF2B5EF4-FFF2-40B4-BE49-F238E27FC236}">
                    <a16:creationId xmlns:a16="http://schemas.microsoft.com/office/drawing/2014/main" id="{7CE19DB0-9908-7242-B9FB-FAAF216212BD}"/>
                  </a:ext>
                </a:extLst>
              </p:cNvPr>
              <p:cNvSpPr txBox="1"/>
              <p:nvPr/>
            </p:nvSpPr>
            <p:spPr>
              <a:xfrm>
                <a:off x="2173502" y="3087280"/>
                <a:ext cx="393065" cy="307028"/>
              </a:xfrm>
              <a:prstGeom prst="rect">
                <a:avLst/>
              </a:prstGeom>
              <a:noFill/>
            </p:spPr>
            <p:txBody>
              <a:bodyPr wrap="none" rtlCol="0">
                <a:spAutoFit/>
              </a:bodyPr>
              <a:lstStyle/>
              <a:p>
                <a:pPr algn="ctr"/>
                <a:r>
                  <a:rPr lang="en-US" sz="1200" dirty="0">
                    <a:solidFill>
                      <a:schemeClr val="bg1"/>
                    </a:solidFill>
                  </a:rPr>
                  <a:t>SA</a:t>
                </a:r>
              </a:p>
            </p:txBody>
          </p:sp>
          <p:cxnSp>
            <p:nvCxnSpPr>
              <p:cNvPr id="57" name="Straight Connector 56">
                <a:extLst>
                  <a:ext uri="{FF2B5EF4-FFF2-40B4-BE49-F238E27FC236}">
                    <a16:creationId xmlns:a16="http://schemas.microsoft.com/office/drawing/2014/main" id="{EE080512-A905-0746-919C-BBECDE0F9C69}"/>
                  </a:ext>
                </a:extLst>
              </p:cNvPr>
              <p:cNvCxnSpPr>
                <a:cxnSpLocks/>
              </p:cNvCxnSpPr>
              <p:nvPr/>
            </p:nvCxnSpPr>
            <p:spPr bwMode="auto">
              <a:xfrm>
                <a:off x="2167063" y="2943941"/>
                <a:ext cx="0" cy="169581"/>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8" name="Straight Connector 57">
                <a:extLst>
                  <a:ext uri="{FF2B5EF4-FFF2-40B4-BE49-F238E27FC236}">
                    <a16:creationId xmlns:a16="http://schemas.microsoft.com/office/drawing/2014/main" id="{AB3BACF8-B654-354A-A6B4-A1D5CEBEB28B}"/>
                  </a:ext>
                </a:extLst>
              </p:cNvPr>
              <p:cNvCxnSpPr>
                <a:cxnSpLocks/>
              </p:cNvCxnSpPr>
              <p:nvPr/>
            </p:nvCxnSpPr>
            <p:spPr bwMode="auto">
              <a:xfrm flipH="1">
                <a:off x="1794789" y="2949976"/>
                <a:ext cx="372274"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9" name="Straight Arrow Connector 58">
                <a:extLst>
                  <a:ext uri="{FF2B5EF4-FFF2-40B4-BE49-F238E27FC236}">
                    <a16:creationId xmlns:a16="http://schemas.microsoft.com/office/drawing/2014/main" id="{ACED9F72-486D-614A-9BFD-8249DE253B29}"/>
                  </a:ext>
                </a:extLst>
              </p:cNvPr>
              <p:cNvCxnSpPr>
                <a:cxnSpLocks/>
              </p:cNvCxnSpPr>
              <p:nvPr/>
            </p:nvCxnSpPr>
            <p:spPr>
              <a:xfrm>
                <a:off x="2361372" y="3440214"/>
                <a:ext cx="0" cy="154975"/>
              </a:xfrm>
              <a:prstGeom prst="straightConnector1">
                <a:avLst/>
              </a:prstGeom>
              <a:ln w="31750">
                <a:solidFill>
                  <a:schemeClr val="tx1"/>
                </a:solidFill>
                <a:tailEnd type="triangle"/>
              </a:ln>
            </p:spPr>
            <p:style>
              <a:lnRef idx="3">
                <a:schemeClr val="dk1"/>
              </a:lnRef>
              <a:fillRef idx="0">
                <a:schemeClr val="dk1"/>
              </a:fillRef>
              <a:effectRef idx="2">
                <a:schemeClr val="dk1"/>
              </a:effectRef>
              <a:fontRef idx="minor">
                <a:schemeClr val="tx1"/>
              </a:fontRef>
            </p:style>
          </p:cxnSp>
          <p:sp>
            <p:nvSpPr>
              <p:cNvPr id="65" name="Bent Arrow 64">
                <a:extLst>
                  <a:ext uri="{FF2B5EF4-FFF2-40B4-BE49-F238E27FC236}">
                    <a16:creationId xmlns:a16="http://schemas.microsoft.com/office/drawing/2014/main" id="{1DEB2B44-A6C5-3840-819D-10B60F609D3F}"/>
                  </a:ext>
                </a:extLst>
              </p:cNvPr>
              <p:cNvSpPr/>
              <p:nvPr/>
            </p:nvSpPr>
            <p:spPr>
              <a:xfrm rot="5400000">
                <a:off x="2066514" y="2872891"/>
                <a:ext cx="191765" cy="215632"/>
              </a:xfrm>
              <a:prstGeom prst="bentArrow">
                <a:avLst>
                  <a:gd name="adj1" fmla="val 8105"/>
                  <a:gd name="adj2" fmla="val 13385"/>
                  <a:gd name="adj3" fmla="val 29224"/>
                  <a:gd name="adj4" fmla="val 43750"/>
                </a:avLst>
              </a:prstGeom>
              <a:solidFill>
                <a:srgbClr val="00B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7" name="Bent Arrow 66">
                <a:extLst>
                  <a:ext uri="{FF2B5EF4-FFF2-40B4-BE49-F238E27FC236}">
                    <a16:creationId xmlns:a16="http://schemas.microsoft.com/office/drawing/2014/main" id="{20404794-3C42-A749-A5F4-DB9D234E5F06}"/>
                  </a:ext>
                </a:extLst>
              </p:cNvPr>
              <p:cNvSpPr/>
              <p:nvPr/>
            </p:nvSpPr>
            <p:spPr>
              <a:xfrm rot="5400000">
                <a:off x="2421339" y="1558452"/>
                <a:ext cx="152647" cy="186574"/>
              </a:xfrm>
              <a:prstGeom prst="bentArrow">
                <a:avLst>
                  <a:gd name="adj1" fmla="val 8105"/>
                  <a:gd name="adj2" fmla="val 13385"/>
                  <a:gd name="adj3" fmla="val 29224"/>
                  <a:gd name="adj4" fmla="val 43750"/>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8" name="Rectangle 67">
                <a:extLst>
                  <a:ext uri="{FF2B5EF4-FFF2-40B4-BE49-F238E27FC236}">
                    <a16:creationId xmlns:a16="http://schemas.microsoft.com/office/drawing/2014/main" id="{C3C51A73-C05F-E94F-8949-0353695988C4}"/>
                  </a:ext>
                </a:extLst>
              </p:cNvPr>
              <p:cNvSpPr/>
              <p:nvPr/>
            </p:nvSpPr>
            <p:spPr>
              <a:xfrm>
                <a:off x="2634569" y="1594837"/>
                <a:ext cx="601550" cy="307028"/>
              </a:xfrm>
              <a:prstGeom prst="rect">
                <a:avLst/>
              </a:prstGeom>
            </p:spPr>
            <p:txBody>
              <a:bodyPr wrap="none">
                <a:spAutoFit/>
              </a:bodyPr>
              <a:lstStyle/>
              <a:p>
                <a:r>
                  <a:rPr lang="en-US" sz="1200" dirty="0">
                    <a:solidFill>
                      <a:srgbClr val="FF0000"/>
                    </a:solidFill>
                    <a:latin typeface="Calibri" panose="020F0502020204030204" pitchFamily="34" charset="0"/>
                    <a:cs typeface="Calibri" panose="020F0502020204030204" pitchFamily="34" charset="0"/>
                  </a:rPr>
                  <a:t>V</a:t>
                </a:r>
                <a:r>
                  <a:rPr lang="en-US" sz="1200" baseline="-25000" dirty="0">
                    <a:solidFill>
                      <a:srgbClr val="FF0000"/>
                    </a:solidFill>
                    <a:latin typeface="Calibri" panose="020F0502020204030204" pitchFamily="34" charset="0"/>
                    <a:cs typeface="Calibri" panose="020F0502020204030204" pitchFamily="34" charset="0"/>
                  </a:rPr>
                  <a:t>R</a:t>
                </a:r>
                <a:r>
                  <a:rPr lang="en-US" sz="1200" dirty="0">
                    <a:solidFill>
                      <a:srgbClr val="FF0000"/>
                    </a:solidFill>
                    <a:latin typeface="Calibri" panose="020F0502020204030204" pitchFamily="34" charset="0"/>
                    <a:cs typeface="Calibri" panose="020F0502020204030204" pitchFamily="34" charset="0"/>
                  </a:rPr>
                  <a:t>•G</a:t>
                </a:r>
                <a:r>
                  <a:rPr lang="en-US" sz="1200" baseline="-25000" dirty="0">
                    <a:solidFill>
                      <a:srgbClr val="FF0000"/>
                    </a:solidFill>
                    <a:latin typeface="Calibri" panose="020F0502020204030204" pitchFamily="34" charset="0"/>
                    <a:cs typeface="Calibri" panose="020F0502020204030204" pitchFamily="34" charset="0"/>
                  </a:rPr>
                  <a:t>1</a:t>
                </a:r>
                <a:endParaRPr lang="en-US" sz="1200" dirty="0">
                  <a:solidFill>
                    <a:srgbClr val="FF0000"/>
                  </a:solidFill>
                  <a:latin typeface="Calibri" panose="020F0502020204030204" pitchFamily="34" charset="0"/>
                  <a:cs typeface="Calibri" panose="020F0502020204030204" pitchFamily="34" charset="0"/>
                </a:endParaRPr>
              </a:p>
            </p:txBody>
          </p:sp>
          <p:sp>
            <p:nvSpPr>
              <p:cNvPr id="86" name="Rectangle: Rounded Corners 46">
                <a:extLst>
                  <a:ext uri="{FF2B5EF4-FFF2-40B4-BE49-F238E27FC236}">
                    <a16:creationId xmlns:a16="http://schemas.microsoft.com/office/drawing/2014/main" id="{984FBF9F-ADD9-2A47-A311-43EB61F9C85C}"/>
                  </a:ext>
                </a:extLst>
              </p:cNvPr>
              <p:cNvSpPr/>
              <p:nvPr/>
            </p:nvSpPr>
            <p:spPr>
              <a:xfrm>
                <a:off x="2035796" y="1457023"/>
                <a:ext cx="468338" cy="206792"/>
              </a:xfrm>
              <a:prstGeom prst="roundRect">
                <a:avLst>
                  <a:gd name="adj" fmla="val 8706"/>
                </a:avLst>
              </a:prstGeom>
              <a:solidFill>
                <a:schemeClr val="tx1">
                  <a:alpha val="2012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dirty="0">
                    <a:solidFill>
                      <a:schemeClr val="tx1"/>
                    </a:solidFill>
                  </a:rPr>
                  <a:t>G</a:t>
                </a:r>
                <a:r>
                  <a:rPr lang="en-US" sz="1200" baseline="-25000" dirty="0">
                    <a:solidFill>
                      <a:schemeClr val="tx1"/>
                    </a:solidFill>
                  </a:rPr>
                  <a:t>1</a:t>
                </a:r>
              </a:p>
            </p:txBody>
          </p:sp>
          <p:sp>
            <p:nvSpPr>
              <p:cNvPr id="88" name="Rectangle: Rounded Corners 46">
                <a:extLst>
                  <a:ext uri="{FF2B5EF4-FFF2-40B4-BE49-F238E27FC236}">
                    <a16:creationId xmlns:a16="http://schemas.microsoft.com/office/drawing/2014/main" id="{4AD7F1D4-5A00-1141-8D1B-F4C72A295EFC}"/>
                  </a:ext>
                </a:extLst>
              </p:cNvPr>
              <p:cNvSpPr/>
              <p:nvPr/>
            </p:nvSpPr>
            <p:spPr>
              <a:xfrm>
                <a:off x="2041584" y="2512685"/>
                <a:ext cx="468338" cy="206792"/>
              </a:xfrm>
              <a:prstGeom prst="roundRect">
                <a:avLst>
                  <a:gd name="adj" fmla="val 8706"/>
                </a:avLst>
              </a:prstGeom>
              <a:solidFill>
                <a:schemeClr val="tx1">
                  <a:alpha val="2012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dirty="0">
                    <a:solidFill>
                      <a:schemeClr val="tx1"/>
                    </a:solidFill>
                  </a:rPr>
                  <a:t>G</a:t>
                </a:r>
                <a:r>
                  <a:rPr lang="en-US" sz="1200" baseline="-25000" dirty="0">
                    <a:solidFill>
                      <a:schemeClr val="tx1"/>
                    </a:solidFill>
                  </a:rPr>
                  <a:t>n</a:t>
                </a:r>
              </a:p>
            </p:txBody>
          </p:sp>
          <p:sp>
            <p:nvSpPr>
              <p:cNvPr id="104" name="Rectangle: Rounded Corners 46">
                <a:extLst>
                  <a:ext uri="{FF2B5EF4-FFF2-40B4-BE49-F238E27FC236}">
                    <a16:creationId xmlns:a16="http://schemas.microsoft.com/office/drawing/2014/main" id="{3C912417-76C6-6F42-A10F-33104EAD7050}"/>
                  </a:ext>
                </a:extLst>
              </p:cNvPr>
              <p:cNvSpPr/>
              <p:nvPr/>
            </p:nvSpPr>
            <p:spPr>
              <a:xfrm>
                <a:off x="1996334" y="1385332"/>
                <a:ext cx="539675" cy="343723"/>
              </a:xfrm>
              <a:prstGeom prst="roundRect">
                <a:avLst>
                  <a:gd name="adj" fmla="val 7219"/>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0000" rtlCol="0" anchor="ctr"/>
              <a:lstStyle/>
              <a:p>
                <a:pPr algn="ctr"/>
                <a:endParaRPr lang="en-US" sz="1200" dirty="0">
                  <a:solidFill>
                    <a:schemeClr val="tx1"/>
                  </a:solidFill>
                </a:endParaRPr>
              </a:p>
            </p:txBody>
          </p:sp>
          <p:sp>
            <p:nvSpPr>
              <p:cNvPr id="211" name="TextBox 210">
                <a:extLst>
                  <a:ext uri="{FF2B5EF4-FFF2-40B4-BE49-F238E27FC236}">
                    <a16:creationId xmlns:a16="http://schemas.microsoft.com/office/drawing/2014/main" id="{B8DB0D38-D52F-3F4B-B168-C5B7F590F7EE}"/>
                  </a:ext>
                </a:extLst>
              </p:cNvPr>
              <p:cNvSpPr txBox="1"/>
              <p:nvPr/>
            </p:nvSpPr>
            <p:spPr>
              <a:xfrm>
                <a:off x="2067830" y="2759202"/>
                <a:ext cx="682348" cy="276999"/>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refR</a:t>
                </a:r>
                <a:endParaRPr lang="en-US" sz="1200" b="1" i="1" baseline="-25000" dirty="0">
                  <a:solidFill>
                    <a:srgbClr val="00B050"/>
                  </a:solidFill>
                </a:endParaRPr>
              </a:p>
            </p:txBody>
          </p:sp>
          <p:sp>
            <p:nvSpPr>
              <p:cNvPr id="213" name="TextBox 212">
                <a:extLst>
                  <a:ext uri="{FF2B5EF4-FFF2-40B4-BE49-F238E27FC236}">
                    <a16:creationId xmlns:a16="http://schemas.microsoft.com/office/drawing/2014/main" id="{A5CDDEC4-E19D-2640-8E1A-151534B2B7A7}"/>
                  </a:ext>
                </a:extLst>
              </p:cNvPr>
              <p:cNvSpPr txBox="1"/>
              <p:nvPr/>
            </p:nvSpPr>
            <p:spPr>
              <a:xfrm>
                <a:off x="1496650" y="627314"/>
                <a:ext cx="1490763" cy="338554"/>
              </a:xfrm>
              <a:prstGeom prst="rect">
                <a:avLst/>
              </a:prstGeom>
              <a:solidFill>
                <a:schemeClr val="bg1"/>
              </a:solidFill>
            </p:spPr>
            <p:txBody>
              <a:bodyPr wrap="square" rtlCol="0">
                <a:spAutoFit/>
              </a:bodyPr>
              <a:lstStyle/>
              <a:p>
                <a:pPr algn="ctr"/>
                <a:r>
                  <a:rPr lang="en-US" sz="1600" b="1" dirty="0"/>
                  <a:t>CIM</a:t>
                </a:r>
              </a:p>
            </p:txBody>
          </p:sp>
        </p:grpSp>
      </p:grpSp>
      <p:grpSp>
        <p:nvGrpSpPr>
          <p:cNvPr id="7" name="Group 6">
            <a:extLst>
              <a:ext uri="{FF2B5EF4-FFF2-40B4-BE49-F238E27FC236}">
                <a16:creationId xmlns:a16="http://schemas.microsoft.com/office/drawing/2014/main" id="{6EE88131-8191-5A48-A7C3-0970D0E3408B}"/>
              </a:ext>
            </a:extLst>
          </p:cNvPr>
          <p:cNvGrpSpPr/>
          <p:nvPr/>
        </p:nvGrpSpPr>
        <p:grpSpPr>
          <a:xfrm>
            <a:off x="1521736" y="1586621"/>
            <a:ext cx="1715583" cy="681501"/>
            <a:chOff x="-413597" y="1582318"/>
            <a:chExt cx="1715583" cy="681501"/>
          </a:xfrm>
        </p:grpSpPr>
        <p:grpSp>
          <p:nvGrpSpPr>
            <p:cNvPr id="5" name="Group 4">
              <a:extLst>
                <a:ext uri="{FF2B5EF4-FFF2-40B4-BE49-F238E27FC236}">
                  <a16:creationId xmlns:a16="http://schemas.microsoft.com/office/drawing/2014/main" id="{A24D9C12-44B7-3742-A965-50114BDE0C51}"/>
                </a:ext>
              </a:extLst>
            </p:cNvPr>
            <p:cNvGrpSpPr/>
            <p:nvPr/>
          </p:nvGrpSpPr>
          <p:grpSpPr>
            <a:xfrm>
              <a:off x="-81245" y="1700268"/>
              <a:ext cx="1383231" cy="563551"/>
              <a:chOff x="1844976" y="1700268"/>
              <a:chExt cx="1383231" cy="563551"/>
            </a:xfrm>
          </p:grpSpPr>
          <p:sp>
            <p:nvSpPr>
              <p:cNvPr id="66" name="Bent Arrow 65">
                <a:extLst>
                  <a:ext uri="{FF2B5EF4-FFF2-40B4-BE49-F238E27FC236}">
                    <a16:creationId xmlns:a16="http://schemas.microsoft.com/office/drawing/2014/main" id="{1BB7D5DA-A628-4F45-8564-735E1D08C871}"/>
                  </a:ext>
                </a:extLst>
              </p:cNvPr>
              <p:cNvSpPr/>
              <p:nvPr/>
            </p:nvSpPr>
            <p:spPr>
              <a:xfrm rot="5400000">
                <a:off x="2414581" y="1952549"/>
                <a:ext cx="152647" cy="186574"/>
              </a:xfrm>
              <a:prstGeom prst="bentArrow">
                <a:avLst>
                  <a:gd name="adj1" fmla="val 8105"/>
                  <a:gd name="adj2" fmla="val 13385"/>
                  <a:gd name="adj3" fmla="val 29224"/>
                  <a:gd name="adj4" fmla="val 43750"/>
                </a:avLst>
              </a:prstGeom>
              <a:solidFill>
                <a:srgbClr val="FF00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69" name="Rectangle 68">
                <a:extLst>
                  <a:ext uri="{FF2B5EF4-FFF2-40B4-BE49-F238E27FC236}">
                    <a16:creationId xmlns:a16="http://schemas.microsoft.com/office/drawing/2014/main" id="{CC65E32B-31E1-8D46-8D53-CC0B310B26D3}"/>
                  </a:ext>
                </a:extLst>
              </p:cNvPr>
              <p:cNvSpPr/>
              <p:nvPr/>
            </p:nvSpPr>
            <p:spPr>
              <a:xfrm>
                <a:off x="2626657" y="1956791"/>
                <a:ext cx="601550" cy="307028"/>
              </a:xfrm>
              <a:prstGeom prst="rect">
                <a:avLst/>
              </a:prstGeom>
            </p:spPr>
            <p:txBody>
              <a:bodyPr wrap="none">
                <a:spAutoFit/>
              </a:bodyPr>
              <a:lstStyle/>
              <a:p>
                <a:r>
                  <a:rPr lang="en-US" sz="1200" dirty="0">
                    <a:solidFill>
                      <a:srgbClr val="FF0000"/>
                    </a:solidFill>
                    <a:latin typeface="Calibri" panose="020F0502020204030204" pitchFamily="34" charset="0"/>
                    <a:cs typeface="Calibri" panose="020F0502020204030204" pitchFamily="34" charset="0"/>
                  </a:rPr>
                  <a:t>V</a:t>
                </a:r>
                <a:r>
                  <a:rPr lang="en-US" sz="1200" baseline="-25000" dirty="0">
                    <a:solidFill>
                      <a:srgbClr val="FF0000"/>
                    </a:solidFill>
                    <a:latin typeface="Calibri" panose="020F0502020204030204" pitchFamily="34" charset="0"/>
                    <a:cs typeface="Calibri" panose="020F0502020204030204" pitchFamily="34" charset="0"/>
                  </a:rPr>
                  <a:t>R</a:t>
                </a:r>
                <a:r>
                  <a:rPr lang="en-US" sz="1200" dirty="0">
                    <a:solidFill>
                      <a:srgbClr val="FF0000"/>
                    </a:solidFill>
                    <a:latin typeface="Calibri" panose="020F0502020204030204" pitchFamily="34" charset="0"/>
                    <a:cs typeface="Calibri" panose="020F0502020204030204" pitchFamily="34" charset="0"/>
                  </a:rPr>
                  <a:t>•G</a:t>
                </a:r>
                <a:r>
                  <a:rPr lang="en-US" sz="1200" baseline="-25000" dirty="0">
                    <a:solidFill>
                      <a:srgbClr val="FF0000"/>
                    </a:solidFill>
                    <a:latin typeface="Calibri" panose="020F0502020204030204" pitchFamily="34" charset="0"/>
                    <a:cs typeface="Calibri" panose="020F0502020204030204" pitchFamily="34" charset="0"/>
                  </a:rPr>
                  <a:t>2</a:t>
                </a:r>
                <a:endParaRPr lang="en-US" sz="1200" dirty="0">
                  <a:solidFill>
                    <a:srgbClr val="FF0000"/>
                  </a:solidFill>
                  <a:latin typeface="Calibri" panose="020F0502020204030204" pitchFamily="34" charset="0"/>
                  <a:cs typeface="Calibri" panose="020F0502020204030204" pitchFamily="34" charset="0"/>
                </a:endParaRPr>
              </a:p>
            </p:txBody>
          </p:sp>
          <p:sp>
            <p:nvSpPr>
              <p:cNvPr id="195" name="Rectangle: Rounded Corners 46">
                <a:extLst>
                  <a:ext uri="{FF2B5EF4-FFF2-40B4-BE49-F238E27FC236}">
                    <a16:creationId xmlns:a16="http://schemas.microsoft.com/office/drawing/2014/main" id="{ED89DBF3-08DB-5E4D-A247-F01CA6D1D6B3}"/>
                  </a:ext>
                </a:extLst>
              </p:cNvPr>
              <p:cNvSpPr/>
              <p:nvPr/>
            </p:nvSpPr>
            <p:spPr>
              <a:xfrm>
                <a:off x="1998740" y="1727268"/>
                <a:ext cx="539675" cy="392676"/>
              </a:xfrm>
              <a:prstGeom prst="roundRect">
                <a:avLst>
                  <a:gd name="adj" fmla="val 7219"/>
                </a:avLst>
              </a:prstGeom>
              <a:solidFill>
                <a:srgbClr val="FF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0000" rtlCol="0" anchor="ctr"/>
              <a:lstStyle/>
              <a:p>
                <a:pPr algn="ctr"/>
                <a:endParaRPr lang="en-US" sz="1200" dirty="0">
                  <a:solidFill>
                    <a:schemeClr val="tx1"/>
                  </a:solidFill>
                </a:endParaRPr>
              </a:p>
            </p:txBody>
          </p:sp>
          <p:sp>
            <p:nvSpPr>
              <p:cNvPr id="198" name="Triangle 197">
                <a:extLst>
                  <a:ext uri="{FF2B5EF4-FFF2-40B4-BE49-F238E27FC236}">
                    <a16:creationId xmlns:a16="http://schemas.microsoft.com/office/drawing/2014/main" id="{E1B82837-AAB5-F34A-9008-A2F09D79A102}"/>
                  </a:ext>
                </a:extLst>
              </p:cNvPr>
              <p:cNvSpPr/>
              <p:nvPr/>
            </p:nvSpPr>
            <p:spPr>
              <a:xfrm rot="5400000">
                <a:off x="1836637" y="1708607"/>
                <a:ext cx="105101" cy="88424"/>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4" name="TextBox 33">
              <a:extLst>
                <a:ext uri="{FF2B5EF4-FFF2-40B4-BE49-F238E27FC236}">
                  <a16:creationId xmlns:a16="http://schemas.microsoft.com/office/drawing/2014/main" id="{08CBC10F-1801-C34F-B0FF-AF75F58B6C3A}"/>
                </a:ext>
              </a:extLst>
            </p:cNvPr>
            <p:cNvSpPr txBox="1"/>
            <p:nvPr/>
          </p:nvSpPr>
          <p:spPr>
            <a:xfrm>
              <a:off x="-413597" y="1582318"/>
              <a:ext cx="353300" cy="443486"/>
            </a:xfrm>
            <a:prstGeom prst="rect">
              <a:avLst/>
            </a:prstGeom>
            <a:noFill/>
          </p:spPr>
          <p:txBody>
            <a:bodyPr wrap="square" rtlCol="0">
              <a:spAutoFit/>
            </a:bodyPr>
            <a:lstStyle/>
            <a:p>
              <a:r>
                <a:rPr lang="en-US" sz="1200" dirty="0"/>
                <a:t>V</a:t>
              </a:r>
              <a:r>
                <a:rPr lang="en-US" sz="1200" baseline="-25000" dirty="0"/>
                <a:t>R</a:t>
              </a:r>
            </a:p>
          </p:txBody>
        </p:sp>
      </p:grpSp>
      <p:sp>
        <p:nvSpPr>
          <p:cNvPr id="216" name="TextBox 215">
            <a:extLst>
              <a:ext uri="{FF2B5EF4-FFF2-40B4-BE49-F238E27FC236}">
                <a16:creationId xmlns:a16="http://schemas.microsoft.com/office/drawing/2014/main" id="{A1A3CC16-C2CA-F149-B719-0CCCC32DE811}"/>
              </a:ext>
            </a:extLst>
          </p:cNvPr>
          <p:cNvSpPr txBox="1"/>
          <p:nvPr/>
        </p:nvSpPr>
        <p:spPr>
          <a:xfrm>
            <a:off x="1350735" y="1616606"/>
            <a:ext cx="552094" cy="307028"/>
          </a:xfrm>
          <a:prstGeom prst="rect">
            <a:avLst/>
          </a:prstGeom>
          <a:noFill/>
        </p:spPr>
        <p:txBody>
          <a:bodyPr wrap="square" rtlCol="0">
            <a:spAutoFit/>
          </a:bodyPr>
          <a:lstStyle/>
          <a:p>
            <a:r>
              <a:rPr lang="en-US" sz="1200" dirty="0"/>
              <a:t>GND</a:t>
            </a:r>
          </a:p>
        </p:txBody>
      </p:sp>
      <p:grpSp>
        <p:nvGrpSpPr>
          <p:cNvPr id="9" name="Group 8">
            <a:extLst>
              <a:ext uri="{FF2B5EF4-FFF2-40B4-BE49-F238E27FC236}">
                <a16:creationId xmlns:a16="http://schemas.microsoft.com/office/drawing/2014/main" id="{DDBAF77E-F851-0E42-8AF2-5BDD31E15710}"/>
              </a:ext>
            </a:extLst>
          </p:cNvPr>
          <p:cNvGrpSpPr/>
          <p:nvPr/>
        </p:nvGrpSpPr>
        <p:grpSpPr>
          <a:xfrm>
            <a:off x="850655" y="2491335"/>
            <a:ext cx="1190929" cy="746404"/>
            <a:chOff x="850655" y="2491335"/>
            <a:chExt cx="1190929" cy="746404"/>
          </a:xfrm>
        </p:grpSpPr>
        <p:cxnSp>
          <p:nvCxnSpPr>
            <p:cNvPr id="62" name="Straight Arrow Connector 61">
              <a:extLst>
                <a:ext uri="{FF2B5EF4-FFF2-40B4-BE49-F238E27FC236}">
                  <a16:creationId xmlns:a16="http://schemas.microsoft.com/office/drawing/2014/main" id="{92AB6F35-528E-BC4D-A663-1B320F8CABB7}"/>
                </a:ext>
              </a:extLst>
            </p:cNvPr>
            <p:cNvCxnSpPr>
              <a:cxnSpLocks/>
            </p:cNvCxnSpPr>
            <p:nvPr/>
          </p:nvCxnSpPr>
          <p:spPr>
            <a:xfrm>
              <a:off x="1238305" y="2954472"/>
              <a:ext cx="321191" cy="1"/>
            </a:xfrm>
            <a:prstGeom prst="straightConnector1">
              <a:avLst/>
            </a:prstGeom>
            <a:ln w="25400">
              <a:solidFill>
                <a:srgbClr val="00B050"/>
              </a:solidFill>
              <a:tailEnd type="triangle"/>
            </a:ln>
            <a:effectLst/>
          </p:spPr>
          <p:style>
            <a:lnRef idx="2">
              <a:schemeClr val="accent2"/>
            </a:lnRef>
            <a:fillRef idx="0">
              <a:schemeClr val="accent2"/>
            </a:fillRef>
            <a:effectRef idx="1">
              <a:schemeClr val="accent2"/>
            </a:effectRef>
            <a:fontRef idx="minor">
              <a:schemeClr val="tx1"/>
            </a:fontRef>
          </p:style>
        </p:cxnSp>
        <p:cxnSp>
          <p:nvCxnSpPr>
            <p:cNvPr id="64" name="Straight Arrow Connector 63">
              <a:extLst>
                <a:ext uri="{FF2B5EF4-FFF2-40B4-BE49-F238E27FC236}">
                  <a16:creationId xmlns:a16="http://schemas.microsoft.com/office/drawing/2014/main" id="{E7A1422A-2371-2947-B2E6-DE0063D51FE2}"/>
                </a:ext>
              </a:extLst>
            </p:cNvPr>
            <p:cNvCxnSpPr>
              <a:cxnSpLocks/>
            </p:cNvCxnSpPr>
            <p:nvPr/>
          </p:nvCxnSpPr>
          <p:spPr>
            <a:xfrm>
              <a:off x="1248732" y="3147256"/>
              <a:ext cx="321191" cy="1"/>
            </a:xfrm>
            <a:prstGeom prst="straightConnector1">
              <a:avLst/>
            </a:prstGeom>
            <a:ln w="25400">
              <a:solidFill>
                <a:srgbClr val="00B050"/>
              </a:solidFill>
              <a:tailEnd type="triangle"/>
            </a:ln>
            <a:effectLst/>
          </p:spPr>
          <p:style>
            <a:lnRef idx="2">
              <a:schemeClr val="accent2"/>
            </a:lnRef>
            <a:fillRef idx="0">
              <a:schemeClr val="accent2"/>
            </a:fillRef>
            <a:effectRef idx="1">
              <a:schemeClr val="accent2"/>
            </a:effectRef>
            <a:fontRef idx="minor">
              <a:schemeClr val="tx1"/>
            </a:fontRef>
          </p:style>
        </p:cxnSp>
        <p:sp>
          <p:nvSpPr>
            <p:cNvPr id="61" name="TextBox 60">
              <a:extLst>
                <a:ext uri="{FF2B5EF4-FFF2-40B4-BE49-F238E27FC236}">
                  <a16:creationId xmlns:a16="http://schemas.microsoft.com/office/drawing/2014/main" id="{2EAF79AC-3758-434A-871F-88DFEE14A305}"/>
                </a:ext>
              </a:extLst>
            </p:cNvPr>
            <p:cNvSpPr txBox="1"/>
            <p:nvPr/>
          </p:nvSpPr>
          <p:spPr>
            <a:xfrm>
              <a:off x="942659" y="2689109"/>
              <a:ext cx="563714"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refOR</a:t>
              </a:r>
              <a:endParaRPr lang="en-US" sz="1200" b="1" i="1" baseline="-25000" dirty="0">
                <a:solidFill>
                  <a:srgbClr val="00B050"/>
                </a:solidFill>
              </a:endParaRPr>
            </a:p>
          </p:txBody>
        </p:sp>
        <p:sp>
          <p:nvSpPr>
            <p:cNvPr id="63" name="TextBox 62">
              <a:extLst>
                <a:ext uri="{FF2B5EF4-FFF2-40B4-BE49-F238E27FC236}">
                  <a16:creationId xmlns:a16="http://schemas.microsoft.com/office/drawing/2014/main" id="{2CE17855-E5DE-454C-BD72-A14C8EF06CF0}"/>
                </a:ext>
              </a:extLst>
            </p:cNvPr>
            <p:cNvSpPr txBox="1"/>
            <p:nvPr/>
          </p:nvSpPr>
          <p:spPr>
            <a:xfrm>
              <a:off x="926480" y="2886939"/>
              <a:ext cx="682348" cy="307028"/>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refAND</a:t>
              </a:r>
              <a:endParaRPr lang="en-US" sz="1200" b="1" i="1" baseline="-25000" dirty="0">
                <a:solidFill>
                  <a:srgbClr val="00B050"/>
                </a:solidFill>
              </a:endParaRPr>
            </a:p>
          </p:txBody>
        </p:sp>
        <p:sp>
          <p:nvSpPr>
            <p:cNvPr id="226" name="Trapezium 225">
              <a:extLst>
                <a:ext uri="{FF2B5EF4-FFF2-40B4-BE49-F238E27FC236}">
                  <a16:creationId xmlns:a16="http://schemas.microsoft.com/office/drawing/2014/main" id="{AF22FE2A-3288-ED44-85D2-3E6319CE68E2}"/>
                </a:ext>
              </a:extLst>
            </p:cNvPr>
            <p:cNvSpPr/>
            <p:nvPr/>
          </p:nvSpPr>
          <p:spPr>
            <a:xfrm rot="5400000">
              <a:off x="1475231" y="2752736"/>
              <a:ext cx="579139" cy="390868"/>
            </a:xfrm>
            <a:prstGeom prst="trapezoid">
              <a:avLst>
                <a:gd name="adj" fmla="val 58111"/>
              </a:avLst>
            </a:prstGeom>
            <a:solidFill>
              <a:srgbClr val="FFC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en-US" sz="1200" dirty="0">
                <a:solidFill>
                  <a:schemeClr val="tx1"/>
                </a:solidFill>
              </a:endParaRPr>
            </a:p>
          </p:txBody>
        </p:sp>
        <p:sp>
          <p:nvSpPr>
            <p:cNvPr id="227" name="TextBox 226">
              <a:extLst>
                <a:ext uri="{FF2B5EF4-FFF2-40B4-BE49-F238E27FC236}">
                  <a16:creationId xmlns:a16="http://schemas.microsoft.com/office/drawing/2014/main" id="{65EF0C78-4DDD-0A43-AE5D-5C6283451617}"/>
                </a:ext>
              </a:extLst>
            </p:cNvPr>
            <p:cNvSpPr txBox="1"/>
            <p:nvPr/>
          </p:nvSpPr>
          <p:spPr>
            <a:xfrm>
              <a:off x="1504511" y="2824316"/>
              <a:ext cx="537073" cy="307028"/>
            </a:xfrm>
            <a:prstGeom prst="rect">
              <a:avLst/>
            </a:prstGeom>
            <a:noFill/>
          </p:spPr>
          <p:txBody>
            <a:bodyPr wrap="none" rtlCol="0">
              <a:spAutoFit/>
            </a:bodyPr>
            <a:lstStyle/>
            <a:p>
              <a:r>
                <a:rPr lang="en-US" sz="1200" dirty="0"/>
                <a:t>MUX</a:t>
              </a:r>
            </a:p>
          </p:txBody>
        </p:sp>
        <p:sp>
          <p:nvSpPr>
            <p:cNvPr id="228" name="TextBox 227">
              <a:extLst>
                <a:ext uri="{FF2B5EF4-FFF2-40B4-BE49-F238E27FC236}">
                  <a16:creationId xmlns:a16="http://schemas.microsoft.com/office/drawing/2014/main" id="{11FB500B-A795-1B40-A276-2717AAFBB178}"/>
                </a:ext>
              </a:extLst>
            </p:cNvPr>
            <p:cNvSpPr txBox="1"/>
            <p:nvPr/>
          </p:nvSpPr>
          <p:spPr>
            <a:xfrm>
              <a:off x="850655" y="2491335"/>
              <a:ext cx="682348" cy="276999"/>
            </a:xfrm>
            <a:prstGeom prst="rect">
              <a:avLst/>
            </a:prstGeom>
            <a:noFill/>
          </p:spPr>
          <p:txBody>
            <a:bodyPr wrap="square" rtlCol="0">
              <a:spAutoFit/>
            </a:bodyPr>
            <a:lstStyle/>
            <a:p>
              <a:pPr algn="ctr"/>
              <a:r>
                <a:rPr lang="en-US" sz="1200" b="1" i="1" dirty="0">
                  <a:solidFill>
                    <a:srgbClr val="00B050"/>
                  </a:solidFill>
                  <a:latin typeface="Times New Roman" panose="02020603050405020304" pitchFamily="18" charset="0"/>
                  <a:cs typeface="Times New Roman" panose="02020603050405020304" pitchFamily="18" charset="0"/>
                </a:rPr>
                <a:t>I</a:t>
              </a:r>
              <a:r>
                <a:rPr lang="en-US" sz="1200" b="1" i="1" baseline="-25000" dirty="0">
                  <a:solidFill>
                    <a:srgbClr val="00B050"/>
                  </a:solidFill>
                  <a:latin typeface="Times New Roman" panose="02020603050405020304" pitchFamily="18" charset="0"/>
                  <a:cs typeface="Times New Roman" panose="02020603050405020304" pitchFamily="18" charset="0"/>
                </a:rPr>
                <a:t>refR</a:t>
              </a:r>
              <a:endParaRPr lang="en-US" sz="1200" b="1" i="1" baseline="-25000" dirty="0">
                <a:solidFill>
                  <a:srgbClr val="00B050"/>
                </a:solidFill>
              </a:endParaRPr>
            </a:p>
          </p:txBody>
        </p:sp>
        <p:cxnSp>
          <p:nvCxnSpPr>
            <p:cNvPr id="229" name="Straight Arrow Connector 228">
              <a:extLst>
                <a:ext uri="{FF2B5EF4-FFF2-40B4-BE49-F238E27FC236}">
                  <a16:creationId xmlns:a16="http://schemas.microsoft.com/office/drawing/2014/main" id="{F930D042-F580-D948-8A37-45EA9207B270}"/>
                </a:ext>
              </a:extLst>
            </p:cNvPr>
            <p:cNvCxnSpPr>
              <a:cxnSpLocks/>
            </p:cNvCxnSpPr>
            <p:nvPr/>
          </p:nvCxnSpPr>
          <p:spPr>
            <a:xfrm>
              <a:off x="1249251" y="2751652"/>
              <a:ext cx="321191" cy="1"/>
            </a:xfrm>
            <a:prstGeom prst="straightConnector1">
              <a:avLst/>
            </a:prstGeom>
            <a:ln w="25400">
              <a:solidFill>
                <a:srgbClr val="00B050"/>
              </a:solidFill>
              <a:tailEnd type="triangle"/>
            </a:ln>
            <a:effectLst/>
          </p:spPr>
          <p:style>
            <a:lnRef idx="2">
              <a:schemeClr val="accent2"/>
            </a:lnRef>
            <a:fillRef idx="0">
              <a:schemeClr val="accent2"/>
            </a:fillRef>
            <a:effectRef idx="1">
              <a:schemeClr val="accent2"/>
            </a:effectRef>
            <a:fontRef idx="minor">
              <a:schemeClr val="tx1"/>
            </a:fontRef>
          </p:style>
        </p:cxnSp>
      </p:grpSp>
    </p:spTree>
    <p:custDataLst>
      <p:tags r:id="rId1"/>
    </p:custDataLst>
    <p:extLst>
      <p:ext uri="{BB962C8B-B14F-4D97-AF65-F5344CB8AC3E}">
        <p14:creationId xmlns:p14="http://schemas.microsoft.com/office/powerpoint/2010/main" val="354164090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1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1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1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2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2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7" grpId="0"/>
      <p:bldP spid="214" grpId="0" animBg="1"/>
      <p:bldP spid="217" grpId="0" animBg="1"/>
      <p:bldP spid="219" grpId="0" animBg="1"/>
      <p:bldP spid="220" grpId="0" animBg="1"/>
      <p:bldP spid="221" grpId="0" animBg="1"/>
      <p:bldP spid="216" grpId="0"/>
      <p:bldP spid="216" grpId="1"/>
    </p:bldLst>
  </p:timing>
  <p:extLst>
    <p:ext uri="{3A86A75C-4F4B-4683-9AE1-C65F6400EC91}">
      <p14:laserTraceLst xmlns:p14="http://schemas.microsoft.com/office/powerpoint/2010/main">
        <p14:tracePtLst>
          <p14:tracePt t="4592" x="2419350" y="4368800"/>
          <p14:tracePt t="4909" x="2425700" y="4368800"/>
          <p14:tracePt t="4970" x="2432050" y="4356100"/>
          <p14:tracePt t="4977" x="2432050" y="4349750"/>
          <p14:tracePt t="4986" x="2432050" y="4343400"/>
          <p14:tracePt t="5000" x="2432050" y="4324350"/>
          <p14:tracePt t="5018" x="2425700" y="4279900"/>
          <p14:tracePt t="5034" x="2393950" y="4235450"/>
          <p14:tracePt t="5034" x="2381250" y="4222750"/>
          <p14:tracePt t="5058" x="2343150" y="4197350"/>
          <p14:tracePt t="5069" x="2171700" y="4114800"/>
          <p14:tracePt t="5092" x="2108200" y="4108450"/>
          <p14:tracePt t="5100" x="1943100" y="4102100"/>
          <p14:tracePt t="5117" x="1892300" y="4127500"/>
          <p14:tracePt t="5137" x="1847850" y="4140200"/>
          <p14:tracePt t="5149" x="1828800" y="4152900"/>
          <p14:tracePt t="5166" x="1809750" y="4159250"/>
          <p14:tracePt t="5183" x="1797050" y="4171950"/>
          <p14:tracePt t="5199" x="1771650" y="4191000"/>
          <p14:tracePt t="5217" x="1746250" y="4216400"/>
          <p14:tracePt t="5217" x="1739900" y="4216400"/>
          <p14:tracePt t="5234" x="1733550" y="4235450"/>
          <p14:tracePt t="5252" x="1727200" y="4241800"/>
          <p14:tracePt t="5271" x="1727200" y="4248150"/>
          <p14:tracePt t="5286" x="1727200" y="4273550"/>
          <p14:tracePt t="5286" x="1727200" y="4279900"/>
          <p14:tracePt t="5308" x="1727200" y="4292600"/>
          <p14:tracePt t="5316" x="1739900" y="4324350"/>
          <p14:tracePt t="5341" x="1752600" y="4356100"/>
          <p14:tracePt t="5352" x="1771650" y="4387850"/>
          <p14:tracePt t="5367" x="1797050" y="4419600"/>
          <p14:tracePt t="5384" x="1803400" y="4432300"/>
          <p14:tracePt t="5403" x="1816100" y="4438650"/>
          <p14:tracePt t="5417" x="1822450" y="4445000"/>
          <p14:tracePt t="5417" x="1822450" y="4451350"/>
          <p14:tracePt t="5436" x="1841500" y="4464050"/>
          <p14:tracePt t="5493" x="1860550" y="4464050"/>
          <p14:tracePt t="5497" x="1885950" y="4470400"/>
          <p14:tracePt t="5506" x="1905000" y="4476750"/>
          <p14:tracePt t="5519" x="1955800" y="4489450"/>
          <p14:tracePt t="5535" x="2006600" y="4502150"/>
          <p14:tracePt t="5551" x="2108200" y="4521200"/>
          <p14:tracePt t="5571" x="2152650" y="4533900"/>
          <p14:tracePt t="5588" x="2178050" y="4533900"/>
          <p14:tracePt t="5602" x="2184400" y="4533900"/>
          <p14:tracePt t="5617" x="2203450" y="4533900"/>
          <p14:tracePt t="5723" x="2241550" y="4533900"/>
          <p14:tracePt t="5731" x="2273300" y="4533900"/>
          <p14:tracePt t="5740" x="2311400" y="4533900"/>
          <p14:tracePt t="5751" x="2355850" y="4533900"/>
          <p14:tracePt t="5767" x="2381250" y="4533900"/>
          <p14:tracePt t="5784" x="0" y="0"/>
        </p14:tracePtLst>
        <p14:tracePtLst>
          <p14:tracePt t="6111" x="1955800" y="4806950"/>
          <p14:tracePt t="6584" x="1968500" y="4806950"/>
          <p14:tracePt t="6669" x="2006600" y="4794250"/>
          <p14:tracePt t="6680" x="2051050" y="4787900"/>
          <p14:tracePt t="6685" x="2139950" y="4775200"/>
          <p14:tracePt t="6702" x="2222500" y="4775200"/>
          <p14:tracePt t="6721" x="2305050" y="4775200"/>
          <p14:tracePt t="6733" x="2343150" y="4781550"/>
          <p14:tracePt t="6752" x="2349500" y="4781550"/>
          <p14:tracePt t="6767" x="0" y="0"/>
        </p14:tracePtLst>
        <p14:tracePtLst>
          <p14:tracePt t="7027" x="1905000" y="5092700"/>
          <p14:tracePt t="7485" x="1911350" y="5092700"/>
          <p14:tracePt t="7577" x="1930400" y="5086350"/>
          <p14:tracePt t="7586" x="2012950" y="5073650"/>
          <p14:tracePt t="7604" x="2082800" y="5054600"/>
          <p14:tracePt t="7618" x="2120900" y="5054600"/>
          <p14:tracePt t="7634" x="2133600" y="5054600"/>
          <p14:tracePt t="7652" x="2139950" y="5054600"/>
          <p14:tracePt t="7715" x="2146300" y="5054600"/>
          <p14:tracePt t="7779" x="2152650" y="5054600"/>
          <p14:tracePt t="7806" x="2159000" y="5054600"/>
          <p14:tracePt t="7814" x="2171700" y="5054600"/>
          <p14:tracePt t="7819" x="2178050" y="5054600"/>
          <p14:tracePt t="7835" x="2190750" y="5054600"/>
          <p14:tracePt t="7856" x="0" y="0"/>
        </p14:tracePtLst>
        <p14:tracePtLst>
          <p14:tracePt t="7971" x="1911350" y="5378450"/>
          <p14:tracePt t="8341" x="1924050" y="5378450"/>
          <p14:tracePt t="8422" x="1930400" y="5378450"/>
          <p14:tracePt t="8433" x="1949450" y="5378450"/>
          <p14:tracePt t="8437" x="1974850" y="5378450"/>
          <p14:tracePt t="8450" x="2012950" y="5372100"/>
          <p14:tracePt t="8466" x="2082800" y="5359400"/>
          <p14:tracePt t="8483" x="2120900" y="5353050"/>
          <p14:tracePt t="8499" x="2165350" y="5346700"/>
          <p14:tracePt t="8516" x="2203450" y="5346700"/>
          <p14:tracePt t="8532" x="2247900" y="5346700"/>
          <p14:tracePt t="8549" x="2273300" y="5346700"/>
          <p14:tracePt t="8549" x="2279650" y="5346700"/>
          <p14:tracePt t="8570" x="0" y="0"/>
        </p14:tracePtLst>
        <p14:tracePtLst>
          <p14:tracePt t="15388" x="1841500" y="4349750"/>
          <p14:tracePt t="15899" x="1854200" y="4381500"/>
          <p14:tracePt t="15998" x="1860550" y="4406900"/>
          <p14:tracePt t="16005" x="1866900" y="4425950"/>
          <p14:tracePt t="16014" x="1879600" y="4445000"/>
          <p14:tracePt t="16031" x="1879600" y="4457700"/>
          <p14:tracePt t="16048" x="1885950" y="4457700"/>
          <p14:tracePt t="16067" x="1892300" y="4464050"/>
          <p14:tracePt t="16106" x="1898650" y="4476750"/>
          <p14:tracePt t="16118" x="1917700" y="4483100"/>
          <p14:tracePt t="16121" x="1930400" y="4489450"/>
          <p14:tracePt t="16131" x="1943100" y="4495800"/>
          <p14:tracePt t="16151" x="1949450" y="4502150"/>
          <p14:tracePt t="16166" x="1955800" y="4514850"/>
          <p14:tracePt t="16181" x="1962150" y="4546600"/>
          <p14:tracePt t="16198" x="1974850" y="4578350"/>
          <p14:tracePt t="16198" x="1981200" y="4597400"/>
          <p14:tracePt t="16217" x="1993900" y="4622800"/>
          <p14:tracePt t="16232" x="2006600" y="4667250"/>
          <p14:tracePt t="16248" x="2019300" y="4705350"/>
          <p14:tracePt t="16265" x="2038350" y="4749800"/>
          <p14:tracePt t="16282" x="2051050" y="4787900"/>
          <p14:tracePt t="16298" x="2070100" y="4832350"/>
          <p14:tracePt t="16319" x="2089150" y="4864100"/>
          <p14:tracePt t="16338" x="2101850" y="4895850"/>
          <p14:tracePt t="16351" x="2108200" y="4908550"/>
          <p14:tracePt t="16367" x="2120900" y="4927600"/>
          <p14:tracePt t="16367" x="2127250" y="4946650"/>
          <p14:tracePt t="16388" x="2133600" y="4959350"/>
          <p14:tracePt t="16400" x="2171700" y="4991100"/>
          <p14:tracePt t="16400" x="2197100" y="5010150"/>
          <p14:tracePt t="16420" x="2235200" y="5022850"/>
          <p14:tracePt t="16432" x="2254250" y="5035550"/>
          <p14:tracePt t="16448" x="2260600" y="5041900"/>
          <p14:tracePt t="16465" x="2254250" y="5035550"/>
          <p14:tracePt t="16634" x="2247900" y="5029200"/>
          <p14:tracePt t="16651" x="2247900" y="5016500"/>
          <p14:tracePt t="16660" x="2247900" y="5010150"/>
          <p14:tracePt t="16667" x="2235200" y="4984750"/>
          <p14:tracePt t="16682" x="2235200" y="4972050"/>
          <p14:tracePt t="16700" x="2222500" y="4946650"/>
          <p14:tracePt t="16715" x="2209800" y="4933950"/>
          <p14:tracePt t="16732" x="2203450" y="4927600"/>
          <p14:tracePt t="16748" x="2197100" y="4921250"/>
          <p14:tracePt t="16765" x="2178050" y="4908550"/>
          <p14:tracePt t="16765" x="2178050" y="4902200"/>
          <p14:tracePt t="16783" x="2165350" y="4902200"/>
          <p14:tracePt t="16798" x="2159000" y="4902200"/>
          <p14:tracePt t="16814" x="2146300" y="4902200"/>
          <p14:tracePt t="16833" x="2139950" y="4902200"/>
          <p14:tracePt t="16852" x="2133600" y="4902200"/>
          <p14:tracePt t="16864" x="2101850" y="4902200"/>
          <p14:tracePt t="16884" x="2082800" y="4908550"/>
          <p14:tracePt t="16904" x="2063750" y="4921250"/>
          <p14:tracePt t="16918" x="2044700" y="4927600"/>
          <p14:tracePt t="16931" x="2038350" y="4940300"/>
          <p14:tracePt t="16948" x="2032000" y="4946650"/>
          <p14:tracePt t="16965" x="2025650" y="4959350"/>
          <p14:tracePt t="16982" x="2019300" y="4978400"/>
          <p14:tracePt t="16999" x="2012950" y="4991100"/>
          <p14:tracePt t="17015" x="2012950" y="5003800"/>
          <p14:tracePt t="17031" x="2012950" y="5016500"/>
          <p14:tracePt t="17049" x="2012950" y="5035550"/>
          <p14:tracePt t="17049" x="2012950" y="5041900"/>
          <p14:tracePt t="17069" x="2019300" y="5048250"/>
          <p14:tracePt t="17081" x="2032000" y="5060950"/>
          <p14:tracePt t="17105" x="2057400" y="5073650"/>
          <p14:tracePt t="17117" x="2101850" y="5080000"/>
          <p14:tracePt t="17133" x="2139950" y="5080000"/>
          <p14:tracePt t="17148" x="2190750" y="5080000"/>
          <p14:tracePt t="17148" x="2222500" y="5080000"/>
          <p14:tracePt t="17170" x="2260600" y="5080000"/>
          <p14:tracePt t="17181" x="2343150" y="5067300"/>
          <p14:tracePt t="17202" x="2374900" y="5060950"/>
          <p14:tracePt t="17219" x="2400300" y="5048250"/>
          <p14:tracePt t="17233" x="2438400" y="5041900"/>
          <p14:tracePt t="17248" x="2470150" y="5029200"/>
          <p14:tracePt t="17268" x="2508250" y="5022850"/>
          <p14:tracePt t="17281" x="2520950" y="5016500"/>
          <p14:tracePt t="17297" x="2540000" y="4997450"/>
          <p14:tracePt t="17320" x="2552700" y="4978400"/>
          <p14:tracePt t="17337" x="2559050" y="4965700"/>
          <p14:tracePt t="17351" x="2571750" y="4946650"/>
          <p14:tracePt t="17351" x="2571750" y="4927600"/>
          <p14:tracePt t="17374" x="2571750" y="4908550"/>
          <p14:tracePt t="17383" x="2571750" y="4889500"/>
          <p14:tracePt t="17383" x="2571750" y="4883150"/>
          <p14:tracePt t="17405" x="2571750" y="4876800"/>
          <p14:tracePt t="17418" x="2571750" y="4870450"/>
          <p14:tracePt t="17430" x="2552700" y="4851400"/>
          <p14:tracePt t="17449" x="2514600" y="4838700"/>
          <p14:tracePt t="17469" x="2470150" y="4838700"/>
          <p14:tracePt t="17481" x="2413000" y="4845050"/>
          <p14:tracePt t="17498" x="2368550" y="4857750"/>
          <p14:tracePt t="17515" x="2343150" y="4870450"/>
          <p14:tracePt t="17515" x="2336800" y="4870450"/>
          <p14:tracePt t="17535" x="2330450" y="4876800"/>
          <p14:tracePt t="17556" x="2330450" y="4883150"/>
          <p14:tracePt t="17650" x="0" y="0"/>
        </p14:tracePtLst>
        <p14:tracePtLst>
          <p14:tracePt t="17688" x="1498600" y="1968500"/>
          <p14:tracePt t="18449" x="1562100" y="1962150"/>
          <p14:tracePt t="18520" x="1676400" y="1962150"/>
          <p14:tracePt t="18525" x="1790700" y="1962150"/>
          <p14:tracePt t="18537" x="1924050" y="1968500"/>
          <p14:tracePt t="18548" x="2190750" y="1974850"/>
          <p14:tracePt t="18548" x="2305050" y="1987550"/>
          <p14:tracePt t="18568" x="2514600" y="2000250"/>
          <p14:tracePt t="18586" x="2647950" y="2019300"/>
          <p14:tracePt t="18586" x="2692400" y="2025650"/>
          <p14:tracePt t="18605" x="2736850" y="2025650"/>
          <p14:tracePt t="18615" x="2819400" y="2032000"/>
          <p14:tracePt t="18632" x="2908300" y="2051050"/>
          <p14:tracePt t="18632" x="2946400" y="2057400"/>
          <p14:tracePt t="18651" x="2990850" y="2063750"/>
          <p14:tracePt t="18651" x="3016250" y="2070100"/>
          <p14:tracePt t="18669" x="3073400" y="2082800"/>
          <p14:tracePt t="18686" x="3124200" y="2095500"/>
          <p14:tracePt t="18701" x="3194050" y="2108200"/>
          <p14:tracePt t="18714" x="3238500" y="2114550"/>
          <p14:tracePt t="18732" x="3282950" y="2120900"/>
          <p14:tracePt t="18748" x="3314700" y="2120900"/>
          <p14:tracePt t="18767" x="3340100" y="2120900"/>
          <p14:tracePt t="18785" x="3384550" y="2114550"/>
          <p14:tracePt t="18785" x="3409950" y="2108200"/>
          <p14:tracePt t="18805" x="3454400" y="2101850"/>
          <p14:tracePt t="18816" x="3517900" y="2095500"/>
          <p14:tracePt t="18834" x="3543300" y="2095500"/>
          <p14:tracePt t="18850" x="3549650" y="2095500"/>
          <p14:tracePt t="18866" x="3549650" y="2089150"/>
          <p14:tracePt t="18883" x="3562350" y="2082800"/>
          <p14:tracePt t="18898" x="3594100" y="2076450"/>
          <p14:tracePt t="18915" x="3638550" y="2063750"/>
          <p14:tracePt t="18931" x="3708400" y="2051050"/>
          <p14:tracePt t="18947" x="3759200" y="2032000"/>
          <p14:tracePt t="18966" x="3841750" y="2019300"/>
          <p14:tracePt t="18981" x="3898900" y="2006600"/>
          <p14:tracePt t="18998" x="3911600" y="1993900"/>
          <p14:tracePt t="18998" x="3917950" y="1993900"/>
          <p14:tracePt t="19017" x="3937000" y="1993900"/>
          <p14:tracePt t="19355" x="3975100" y="1987550"/>
          <p14:tracePt t="19364" x="4019550" y="1981200"/>
          <p14:tracePt t="19372" x="4051300" y="1974850"/>
          <p14:tracePt t="19381" x="4083050" y="1962150"/>
          <p14:tracePt t="19400" x="4089400" y="1962150"/>
          <p14:tracePt t="19415" x="0" y="0"/>
        </p14:tracePtLst>
        <p14:tracePtLst>
          <p14:tracePt t="23577" x="2025650" y="4851400"/>
          <p14:tracePt t="23933" x="2025650" y="4845050"/>
          <p14:tracePt t="23943" x="2019300" y="4845050"/>
          <p14:tracePt t="24009" x="2000250" y="4857750"/>
          <p14:tracePt t="24017" x="1949450" y="4914900"/>
          <p14:tracePt t="24032" x="1879600" y="4965700"/>
          <p14:tracePt t="24049" x="1835150" y="5022850"/>
          <p14:tracePt t="24067" x="1797050" y="5080000"/>
          <p14:tracePt t="24084" x="1771650" y="5130800"/>
          <p14:tracePt t="24084" x="1765300" y="5156200"/>
          <p14:tracePt t="24103" x="1758950" y="5181600"/>
          <p14:tracePt t="24115" x="1746250" y="5226050"/>
          <p14:tracePt t="24132" x="1733550" y="5302250"/>
          <p14:tracePt t="24151" x="1733550" y="5327650"/>
          <p14:tracePt t="24164" x="1758950" y="5416550"/>
          <p14:tracePt t="24183" x="1784350" y="5454650"/>
          <p14:tracePt t="24197" x="1822450" y="5492750"/>
          <p14:tracePt t="24215" x="1860550" y="5524500"/>
          <p14:tracePt t="24232" x="1911350" y="5562600"/>
          <p14:tracePt t="24247" x="1974850" y="5581650"/>
          <p14:tracePt t="24264" x="2051050" y="5600700"/>
          <p14:tracePt t="24280" x="2139950" y="5613400"/>
          <p14:tracePt t="24297" x="2235200" y="5632450"/>
          <p14:tracePt t="24314" x="2311400" y="5632450"/>
          <p14:tracePt t="24314" x="2336800" y="5632450"/>
          <p14:tracePt t="24337" x="2362200" y="5626100"/>
          <p14:tracePt t="24337" x="2381250" y="5613400"/>
          <p14:tracePt t="24353" x="2413000" y="5581650"/>
          <p14:tracePt t="24370" x="2444750" y="5562600"/>
          <p14:tracePt t="24370" x="2482850" y="5530850"/>
          <p14:tracePt t="24387" x="2540000" y="5499100"/>
          <p14:tracePt t="24396" x="2768600" y="5397500"/>
          <p14:tracePt t="24414" x="2863850" y="5353050"/>
          <p14:tracePt t="24431" x="2889250" y="5346700"/>
          <p14:tracePt t="24447" x="2895600" y="5340350"/>
          <p14:tracePt t="24464" x="2901950" y="5302250"/>
          <p14:tracePt t="24482" x="2933700" y="5238750"/>
          <p14:tracePt t="24499" x="2959100" y="5168900"/>
          <p14:tracePt t="24516" x="2971800" y="5099050"/>
          <p14:tracePt t="24530" x="2978150" y="5054600"/>
          <p14:tracePt t="24547" x="2978150" y="5010150"/>
          <p14:tracePt t="24564" x="2959100" y="4940300"/>
          <p14:tracePt t="24564" x="2940050" y="4914900"/>
          <p14:tracePt t="24587" x="2927350" y="4889500"/>
          <p14:tracePt t="24599" x="2857500" y="4800600"/>
          <p14:tracePt t="24619" x="2800350" y="4756150"/>
          <p14:tracePt t="24633" x="2686050" y="4711700"/>
          <p14:tracePt t="24649" x="2514600" y="4699000"/>
          <p14:tracePt t="24670" x="2457450" y="4699000"/>
          <p14:tracePt t="24681" x="2362200" y="4699000"/>
          <p14:tracePt t="24697" x="2260600" y="4699000"/>
          <p14:tracePt t="24721" x="2216150" y="4711700"/>
          <p14:tracePt t="24730" x="2171700" y="4724400"/>
          <p14:tracePt t="24748" x="2139950" y="4730750"/>
          <p14:tracePt t="24764" x="2101850" y="4756150"/>
          <p14:tracePt t="24780" x="2063750" y="4781550"/>
          <p14:tracePt t="24798" x="2044700" y="4794250"/>
          <p14:tracePt t="24814" x="2032000" y="4806950"/>
          <p14:tracePt t="24832" x="2032000" y="4813300"/>
          <p14:tracePt t="24910" x="2025650" y="4813300"/>
          <p14:tracePt t="24915" x="2019300" y="4819650"/>
          <p14:tracePt t="24915" x="2019300" y="4826000"/>
          <p14:tracePt t="24932" x="2012950" y="4832350"/>
          <p14:tracePt t="24950" x="2006600" y="4832350"/>
          <p14:tracePt t="25039" x="0" y="0"/>
        </p14:tracePtLst>
        <p14:tracePtLst>
          <p14:tracePt t="28596" x="2184400" y="4946650"/>
          <p14:tracePt t="28850" x="2178050" y="4946650"/>
          <p14:tracePt t="28919" x="2165350" y="4933950"/>
          <p14:tracePt t="28929" x="2152650" y="4914900"/>
          <p14:tracePt t="28934" x="2146300" y="4908550"/>
          <p14:tracePt t="28951" x="2139950" y="4902200"/>
          <p14:tracePt t="28963" x="2101850" y="4883150"/>
          <p14:tracePt t="28983" x="2070100" y="4864100"/>
          <p14:tracePt t="28996" x="2032000" y="4851400"/>
          <p14:tracePt t="29013" x="1993900" y="4838700"/>
          <p14:tracePt t="29032" x="1955800" y="4832350"/>
          <p14:tracePt t="29047" x="1911350" y="4832350"/>
          <p14:tracePt t="29047" x="1885950" y="4832350"/>
          <p14:tracePt t="29070" x="1854200" y="4845050"/>
          <p14:tracePt t="29087" x="1841500" y="4857750"/>
          <p14:tracePt t="29098" x="1835150" y="4857750"/>
          <p14:tracePt t="29120" x="1835150" y="4864100"/>
          <p14:tracePt t="29146" x="1828800" y="4870450"/>
          <p14:tracePt t="29156" x="1822450" y="4870450"/>
          <p14:tracePt t="29156" x="1816100" y="4883150"/>
          <p14:tracePt t="29169" x="1816100" y="4895850"/>
          <p14:tracePt t="29180" x="1803400" y="4927600"/>
          <p14:tracePt t="29196" x="1803400" y="4972050"/>
          <p14:tracePt t="29214" x="1803400" y="5003800"/>
          <p14:tracePt t="29214" x="1809750" y="5010150"/>
          <p14:tracePt t="29238" x="1816100" y="5029200"/>
          <p14:tracePt t="29248" x="1835150" y="5067300"/>
          <p14:tracePt t="29263" x="1873250" y="5099050"/>
          <p14:tracePt t="29280" x="1924050" y="5137150"/>
          <p14:tracePt t="29280" x="1949450" y="5143500"/>
          <p14:tracePt t="29304" x="1974850" y="5149850"/>
          <p14:tracePt t="29312" x="2038350" y="5162550"/>
          <p14:tracePt t="29334" x="2076450" y="5162550"/>
          <p14:tracePt t="29349" x="2108200" y="5162550"/>
          <p14:tracePt t="29349" x="2133600" y="5162550"/>
          <p14:tracePt t="29371" x="2159000" y="5162550"/>
          <p14:tracePt t="29382" x="2241550" y="5162550"/>
          <p14:tracePt t="29399" x="2336800" y="5156200"/>
          <p14:tracePt t="29399" x="2374900" y="5149850"/>
          <p14:tracePt t="29417" x="2413000" y="5137150"/>
          <p14:tracePt t="29430" x="2451100" y="5124450"/>
          <p14:tracePt t="29450" x="2470150" y="5118100"/>
          <p14:tracePt t="29465" x="2508250" y="5105400"/>
          <p14:tracePt t="29479" x="2559050" y="5086350"/>
          <p14:tracePt t="29497" x="2603500" y="5073650"/>
          <p14:tracePt t="29513" x="2635250" y="5060950"/>
          <p14:tracePt t="29530" x="2641600" y="5060950"/>
          <p14:tracePt t="29546" x="2641600" y="5054600"/>
          <p14:tracePt t="29564" x="2641600" y="5048250"/>
          <p14:tracePt t="29593" x="2641600" y="5041900"/>
          <p14:tracePt t="29603" x="2641600" y="5035550"/>
          <p14:tracePt t="29616" x="2641600" y="5016500"/>
          <p14:tracePt t="29616" x="2635250" y="5010150"/>
          <p14:tracePt t="29632" x="2609850" y="4972050"/>
          <p14:tracePt t="29650" x="2578100" y="4933950"/>
          <p14:tracePt t="29663" x="2533650" y="4902200"/>
          <p14:tracePt t="29663" x="2508250" y="4889500"/>
          <p14:tracePt t="29688" x="2482850" y="4883150"/>
          <p14:tracePt t="29696" x="2444750" y="4870450"/>
          <p14:tracePt t="29713" x="2362200" y="4851400"/>
          <p14:tracePt t="29730" x="2235200" y="4813300"/>
          <p14:tracePt t="29748" x="2165350" y="4800600"/>
          <p14:tracePt t="29767" x="2120900" y="4787900"/>
          <p14:tracePt t="29782" x="2070100" y="4787900"/>
          <p14:tracePt t="29799" x="2038350" y="4794250"/>
          <p14:tracePt t="29812" x="2019300" y="4806950"/>
          <p14:tracePt t="29830" x="2019300" y="4813300"/>
          <p14:tracePt t="29846" x="2000250" y="4832350"/>
          <p14:tracePt t="29866" x="1993900" y="4838700"/>
          <p14:tracePt t="29885" x="1981200" y="4857750"/>
          <p14:tracePt t="29896" x="1974850" y="4883150"/>
          <p14:tracePt t="29913" x="1968500" y="4902200"/>
          <p14:tracePt t="29933" x="1955800" y="4921250"/>
          <p14:tracePt t="29933" x="1949450" y="4933950"/>
          <p14:tracePt t="29951" x="1949450" y="4940300"/>
          <p14:tracePt t="29964" x="1943100" y="4972050"/>
          <p14:tracePt t="29980" x="1930400" y="5022850"/>
          <p14:tracePt t="29997" x="1917700" y="5060950"/>
          <p14:tracePt t="30014" x="1917700" y="5086350"/>
          <p14:tracePt t="30030" x="1917700" y="5118100"/>
          <p14:tracePt t="30046" x="1917700" y="5149850"/>
          <p14:tracePt t="30046" x="1917700" y="5175250"/>
          <p14:tracePt t="30069" x="1924050" y="5194300"/>
          <p14:tracePt t="30080" x="1943100" y="5238750"/>
          <p14:tracePt t="30099" x="1943100" y="5264150"/>
          <p14:tracePt t="30118" x="1955800" y="5276850"/>
          <p14:tracePt t="30131" x="1962150" y="5289550"/>
          <p14:tracePt t="30149" x="1968500" y="5302250"/>
          <p14:tracePt t="30149" x="1968500" y="5308600"/>
          <p14:tracePt t="30172" x="1974850" y="5314950"/>
          <p14:tracePt t="30179" x="1981200" y="5327650"/>
          <p14:tracePt t="30196" x="2000250" y="5365750"/>
          <p14:tracePt t="30215" x="2006600" y="5378450"/>
          <p14:tracePt t="30232" x="2012950" y="5384800"/>
          <p14:tracePt t="30246" x="2019300" y="5391150"/>
          <p14:tracePt t="30263" x="2025650" y="5397500"/>
          <p14:tracePt t="30280" x="2025650" y="5416550"/>
          <p14:tracePt t="30297" x="2038350" y="5429250"/>
          <p14:tracePt t="30315" x="2051050" y="5435600"/>
          <p14:tracePt t="30334" x="2057400" y="5441950"/>
          <p14:tracePt t="30350" x="2057400" y="5454650"/>
          <p14:tracePt t="30350" x="2063750" y="5461000"/>
          <p14:tracePt t="30372" x="2070100" y="5461000"/>
          <p14:tracePt t="30380" x="2076450" y="5480050"/>
          <p14:tracePt t="30399" x="2089150" y="5486400"/>
          <p14:tracePt t="30399" x="2089150" y="5492750"/>
          <p14:tracePt t="30418" x="2095500" y="5492750"/>
          <p14:tracePt t="30430" x="2108200" y="5505450"/>
          <p14:tracePt t="30430" x="2108200" y="5511800"/>
          <p14:tracePt t="30453" x="2114550" y="5511800"/>
          <p14:tracePt t="30463" x="2120900" y="5518150"/>
          <p14:tracePt t="30479" x="2139950" y="5530850"/>
          <p14:tracePt t="30497" x="2152650" y="5537200"/>
          <p14:tracePt t="30515" x="2159000" y="5543550"/>
          <p14:tracePt t="30529" x="2171700" y="5556250"/>
          <p14:tracePt t="30548" x="2190750" y="5568950"/>
          <p14:tracePt t="30564" x="2197100" y="5575300"/>
          <p14:tracePt t="30584" x="2216150" y="5581650"/>
          <p14:tracePt t="30598" x="2222500" y="5581650"/>
          <p14:tracePt t="30615" x="2235200" y="5581650"/>
          <p14:tracePt t="30656" x="2241550" y="5581650"/>
          <p14:tracePt t="30664" x="2254250" y="5581650"/>
          <p14:tracePt t="30671" x="2266950" y="5581650"/>
          <p14:tracePt t="30684" x="2279650" y="5581650"/>
          <p14:tracePt t="30696" x="2286000" y="5581650"/>
          <p14:tracePt t="30713" x="2298700" y="5581650"/>
          <p14:tracePt t="30736" x="2305050" y="5581650"/>
          <p14:tracePt t="30746" x="2336800" y="5575300"/>
          <p14:tracePt t="30765" x="2362200" y="5568950"/>
          <p14:tracePt t="30781" x="2400300" y="5562600"/>
          <p14:tracePt t="30797" x="2419350" y="5556250"/>
          <p14:tracePt t="30815" x="2432050" y="5556250"/>
          <p14:tracePt t="30830" x="2438400" y="5549900"/>
          <p14:tracePt t="30847" x="2438400" y="5543550"/>
          <p14:tracePt t="30847" x="2438400" y="5537200"/>
          <p14:tracePt t="30867" x="2444750" y="5518150"/>
          <p14:tracePt t="30883" x="2457450" y="5480050"/>
          <p14:tracePt t="30896" x="2470150" y="5448300"/>
          <p14:tracePt t="30915" x="2470150" y="5410200"/>
          <p14:tracePt t="30929" x="2470150" y="5378450"/>
          <p14:tracePt t="30948" x="2470150" y="5346700"/>
          <p14:tracePt t="30963" x="2470150" y="5314950"/>
          <p14:tracePt t="30979" x="2470150" y="5295900"/>
          <p14:tracePt t="30996" x="2470150" y="5270500"/>
          <p14:tracePt t="31018" x="2463800" y="5238750"/>
          <p14:tracePt t="31030" x="2457450" y="5207000"/>
          <p14:tracePt t="31046" x="2457450" y="5181600"/>
          <p14:tracePt t="31046" x="2457450" y="5162550"/>
          <p14:tracePt t="31067" x="2457450" y="5149850"/>
          <p14:tracePt t="31079" x="2457450" y="5105400"/>
          <p14:tracePt t="31102" x="2457450" y="5092700"/>
          <p14:tracePt t="31117" x="2457450" y="5060950"/>
          <p14:tracePt t="31134" x="2457450" y="5022850"/>
          <p14:tracePt t="31134" x="2457450" y="5016500"/>
          <p14:tracePt t="31153" x="2457450" y="4997450"/>
          <p14:tracePt t="31166" x="2451100" y="4984750"/>
          <p14:tracePt t="31179" x="2451100" y="4972050"/>
          <p14:tracePt t="31196" x="2444750" y="4959350"/>
          <p14:tracePt t="31196" x="2444750" y="4953000"/>
          <p14:tracePt t="31215" x="2438400" y="4940300"/>
          <p14:tracePt t="31231" x="2432050" y="4933950"/>
          <p14:tracePt t="31246" x="2432050" y="4921250"/>
          <p14:tracePt t="31263" x="2425700" y="4914900"/>
          <p14:tracePt t="31280" x="2425700" y="4908550"/>
          <p14:tracePt t="31370" x="2419350" y="4908550"/>
          <p14:tracePt t="31384" x="2419350" y="4914900"/>
          <p14:tracePt t="31571" x="2425700" y="4927600"/>
          <p14:tracePt t="31578" x="2432050" y="4946650"/>
          <p14:tracePt t="31586" x="2438400" y="4965700"/>
          <p14:tracePt t="31598" x="2444750" y="4991100"/>
          <p14:tracePt t="31598" x="2444750" y="5010150"/>
          <p14:tracePt t="31619" x="2451100" y="5022850"/>
          <p14:tracePt t="31632" x="2451100" y="5073650"/>
          <p14:tracePt t="31649" x="2451100" y="5099050"/>
          <p14:tracePt t="31663" x="2451100" y="5149850"/>
          <p14:tracePt t="31681" x="2451100" y="5175250"/>
          <p14:tracePt t="31698" x="2451100" y="5200650"/>
          <p14:tracePt t="31713" x="2457450" y="5219700"/>
          <p14:tracePt t="31729" x="2457450" y="5245100"/>
          <p14:tracePt t="31746" x="2457450" y="5270500"/>
          <p14:tracePt t="31746" x="2457450" y="5283200"/>
          <p14:tracePt t="31764" x="2457450" y="5302250"/>
          <p14:tracePt t="31782" x="2457450" y="5321300"/>
          <p14:tracePt t="31799" x="2457450" y="5340350"/>
          <p14:tracePt t="31815" x="2457450" y="5353050"/>
          <p14:tracePt t="31830" x="2457450" y="5372100"/>
          <p14:tracePt t="31849" x="2457450" y="5384800"/>
          <p14:tracePt t="31870" x="2457450" y="5397500"/>
          <p14:tracePt t="31884" x="2457450" y="5403850"/>
          <p14:tracePt t="31899" x="2457450" y="5416550"/>
          <p14:tracePt t="31916" x="2457450" y="5422900"/>
          <p14:tracePt t="31929" x="2457450" y="5429250"/>
          <p14:tracePt t="31949" x="2457450" y="5435600"/>
          <p14:tracePt t="31962" x="0" y="0"/>
        </p14:tracePtLst>
        <p14:tracePtLst>
          <p14:tracePt t="41291" x="1060450" y="3841750"/>
          <p14:tracePt t="41973" x="1054100" y="3841750"/>
          <p14:tracePt t="42053" x="1035050" y="3841750"/>
          <p14:tracePt t="42055" x="1009650" y="3848100"/>
          <p14:tracePt t="42064" x="971550" y="3854450"/>
          <p14:tracePt t="42078" x="876300" y="3873500"/>
          <p14:tracePt t="42078" x="831850" y="3879850"/>
          <p14:tracePt t="42097" x="717550" y="3892550"/>
          <p14:tracePt t="42116" x="628650" y="3905250"/>
          <p14:tracePt t="42129" x="577850" y="3930650"/>
          <p14:tracePt t="42148" x="546100" y="3949700"/>
          <p14:tracePt t="42161" x="495300" y="3994150"/>
          <p14:tracePt t="42184" x="476250" y="4006850"/>
          <p14:tracePt t="42194" x="438150" y="4032250"/>
          <p14:tracePt t="42212" x="431800" y="4044950"/>
          <p14:tracePt t="42230" x="412750" y="4064000"/>
          <p14:tracePt t="42252" x="412750" y="4076700"/>
          <p14:tracePt t="42261" x="400050" y="4108450"/>
          <p14:tracePt t="42281" x="387350" y="4133850"/>
          <p14:tracePt t="42281" x="381000" y="4152900"/>
          <p14:tracePt t="42303" x="374650" y="4159250"/>
          <p14:tracePt t="42311" x="368300" y="4178300"/>
          <p14:tracePt t="42329" x="355600" y="4197350"/>
          <p14:tracePt t="42345" x="355600" y="4203700"/>
          <p14:tracePt t="42361" x="355600" y="4229100"/>
          <p14:tracePt t="42361" x="355600" y="4248150"/>
          <p14:tracePt t="42382" x="361950" y="4286250"/>
          <p14:tracePt t="42399" x="368300" y="4305300"/>
          <p14:tracePt t="42413" x="381000" y="4343400"/>
          <p14:tracePt t="42429" x="406400" y="4400550"/>
          <p14:tracePt t="42429" x="412750" y="4419600"/>
          <p14:tracePt t="42452" x="425450" y="4432300"/>
          <p14:tracePt t="42461" x="438150" y="4445000"/>
          <p14:tracePt t="42479" x="463550" y="4464050"/>
          <p14:tracePt t="42495" x="501650" y="4476750"/>
          <p14:tracePt t="42512" x="628650" y="4489450"/>
          <p14:tracePt t="42531" x="679450" y="4495800"/>
          <p14:tracePt t="42544" x="825500" y="4540250"/>
          <p14:tracePt t="42565" x="946150" y="4578350"/>
          <p14:tracePt t="42580" x="1079500" y="4591050"/>
          <p14:tracePt t="42595" x="1200150" y="4610100"/>
          <p14:tracePt t="42595" x="1276350" y="4616450"/>
          <p14:tracePt t="42618" x="1466850" y="4648200"/>
          <p14:tracePt t="42634" x="1638300" y="4667250"/>
          <p14:tracePt t="42634" x="1708150" y="4673600"/>
          <p14:tracePt t="42654" x="1771650" y="4673600"/>
          <p14:tracePt t="42663" x="1879600" y="4673600"/>
          <p14:tracePt t="42678" x="1949450" y="4673600"/>
          <p14:tracePt t="42696" x="2025650" y="4660900"/>
          <p14:tracePt t="42712" x="2095500" y="4648200"/>
          <p14:tracePt t="42728" x="2184400" y="4641850"/>
          <p14:tracePt t="42728" x="2222500" y="4641850"/>
          <p14:tracePt t="42749" x="2343150" y="4648200"/>
          <p14:tracePt t="42763" x="2425700" y="4660900"/>
          <p14:tracePt t="42779" x="2463800" y="4667250"/>
          <p14:tracePt t="42796" x="2470150" y="4667250"/>
          <p14:tracePt t="42819" x="2476500" y="4667250"/>
          <p14:tracePt t="42834" x="2495550" y="4654550"/>
          <p14:tracePt t="42868" x="2520950" y="4635500"/>
          <p14:tracePt t="42872" x="2540000" y="4616450"/>
          <p14:tracePt t="42882" x="2578100" y="4559300"/>
          <p14:tracePt t="42899" x="2622550" y="4508500"/>
          <p14:tracePt t="42913" x="2667000" y="4438650"/>
          <p14:tracePt t="42932" x="2698750" y="4387850"/>
          <p14:tracePt t="42946" x="2717800" y="4343400"/>
          <p14:tracePt t="42962" x="2736850" y="4298950"/>
          <p14:tracePt t="42981" x="2736850" y="4279900"/>
          <p14:tracePt t="42995" x="2736850" y="4248150"/>
          <p14:tracePt t="42995" x="2736850" y="4241800"/>
          <p14:tracePt t="43019" x="2730500" y="4222750"/>
          <p14:tracePt t="43028" x="2711450" y="4191000"/>
          <p14:tracePt t="43045" x="2698750" y="4159250"/>
          <p14:tracePt t="43045" x="2679700" y="4146550"/>
          <p14:tracePt t="43069" x="2641600" y="4114800"/>
          <p14:tracePt t="43084" x="2584450" y="4095750"/>
          <p14:tracePt t="43102" x="2520950" y="4083050"/>
          <p14:tracePt t="43116" x="2444750" y="4070350"/>
          <p14:tracePt t="43130" x="2362200" y="4057650"/>
          <p14:tracePt t="43130" x="2324100" y="4057650"/>
          <p14:tracePt t="43150" x="2298700" y="4057650"/>
          <p14:tracePt t="43163" x="2216150" y="4057650"/>
          <p14:tracePt t="43186" x="2197100" y="4057650"/>
          <p14:tracePt t="43194" x="2165350" y="4057650"/>
          <p14:tracePt t="43215" x="0" y="0"/>
        </p14:tracePtLst>
        <p14:tracePtLst>
          <p14:tracePt t="62204" x="8286750" y="4254500"/>
          <p14:tracePt t="62565" x="8293100" y="4254500"/>
          <p14:tracePt t="62678" x="8299450" y="4254500"/>
          <p14:tracePt t="62685" x="8305800" y="4254500"/>
          <p14:tracePt t="62693" x="8337550" y="4248150"/>
          <p14:tracePt t="62711" x="8362950" y="4235450"/>
          <p14:tracePt t="62711" x="8375650" y="4229100"/>
          <p14:tracePt t="62734" x="8394700" y="4222750"/>
          <p14:tracePt t="62744" x="8432800" y="4216400"/>
          <p14:tracePt t="62744" x="8451850" y="4216400"/>
          <p14:tracePt t="62764" x="8477250" y="4210050"/>
          <p14:tracePt t="62775" x="8521700" y="4203700"/>
          <p14:tracePt t="62793" x="8534400" y="4197350"/>
          <p14:tracePt t="62811" x="8534400" y="4191000"/>
          <p14:tracePt t="62830" x="8540750" y="4191000"/>
          <p14:tracePt t="62846" x="8553450" y="4191000"/>
          <p14:tracePt t="62858" x="8578850" y="4178300"/>
          <p14:tracePt t="62858" x="8604250" y="4171950"/>
          <p14:tracePt t="62878" x="8629650" y="4165600"/>
          <p14:tracePt t="62892" x="8680450" y="4152900"/>
          <p14:tracePt t="62914" x="8693150" y="4146550"/>
          <p14:tracePt t="62933" x="8693150" y="4140200"/>
          <p14:tracePt t="62972" x="8718550" y="4133850"/>
          <p14:tracePt t="62981" x="8763000" y="4127500"/>
          <p14:tracePt t="62995" x="8807450" y="4114800"/>
          <p14:tracePt t="62995" x="8813800" y="4108450"/>
          <p14:tracePt t="63019" x="0" y="0"/>
        </p14:tracePtLst>
        <p14:tracePtLst>
          <p14:tracePt t="64141" x="8394700" y="4902200"/>
          <p14:tracePt t="64400" x="8375650" y="4908550"/>
          <p14:tracePt t="64405" x="8362950" y="4914900"/>
          <p14:tracePt t="64414" x="8343900" y="4921250"/>
          <p14:tracePt t="64428" x="8280400" y="4959350"/>
          <p14:tracePt t="64445" x="8229600" y="4978400"/>
          <p14:tracePt t="64462" x="8172450" y="4997450"/>
          <p14:tracePt t="64477" x="8115300" y="5022850"/>
          <p14:tracePt t="64492" x="8077200" y="5041900"/>
          <p14:tracePt t="64509" x="8039100" y="5067300"/>
          <p14:tracePt t="64528" x="8007350" y="5092700"/>
          <p14:tracePt t="64543" x="7981950" y="5124450"/>
          <p14:tracePt t="64569" x="7975600" y="5137150"/>
          <p14:tracePt t="64579" x="7962900" y="5143500"/>
          <p14:tracePt t="64598" x="7956550" y="5162550"/>
          <p14:tracePt t="64609" x="7943850" y="5181600"/>
          <p14:tracePt t="64625" x="7931150" y="5207000"/>
          <p14:tracePt t="64642" x="7924800" y="5245100"/>
          <p14:tracePt t="64642" x="7924800" y="5264150"/>
          <p14:tracePt t="64663" x="7924800" y="5276850"/>
          <p14:tracePt t="64663" x="7918450" y="5295900"/>
          <p14:tracePt t="64680" x="7918450" y="5321300"/>
          <p14:tracePt t="64696" x="7918450" y="5359400"/>
          <p14:tracePt t="64709" x="7931150" y="5391150"/>
          <p14:tracePt t="64726" x="7943850" y="5429250"/>
          <p14:tracePt t="64742" x="7962900" y="5454650"/>
          <p14:tracePt t="64759" x="7969250" y="5473700"/>
          <p14:tracePt t="64776" x="7981950" y="5480050"/>
          <p14:tracePt t="64792" x="7994650" y="5492750"/>
          <p14:tracePt t="64810" x="8013700" y="5505450"/>
          <p14:tracePt t="64825" x="8051800" y="5524500"/>
          <p14:tracePt t="64842" x="8121650" y="5562600"/>
          <p14:tracePt t="64858" x="8223250" y="5588000"/>
          <p14:tracePt t="64876" x="8324850" y="5600700"/>
          <p14:tracePt t="64893" x="8382000" y="5607050"/>
          <p14:tracePt t="64893" x="8407400" y="5607050"/>
          <p14:tracePt t="64916" x="8439150" y="5607050"/>
          <p14:tracePt t="64932" x="8458200" y="5607050"/>
          <p14:tracePt t="64943" x="8496300" y="5600700"/>
          <p14:tracePt t="64962" x="8528050" y="5588000"/>
          <p14:tracePt t="64976" x="8578850" y="5581650"/>
          <p14:tracePt t="64992" x="8610600" y="5568950"/>
          <p14:tracePt t="64992" x="8629650" y="5562600"/>
          <p14:tracePt t="65012" x="8661400" y="5556250"/>
          <p14:tracePt t="65030" x="8699500" y="5549900"/>
          <p14:tracePt t="65044" x="8731250" y="5537200"/>
          <p14:tracePt t="65063" x="8769350" y="5524500"/>
          <p14:tracePt t="65077" x="8807450" y="5511800"/>
          <p14:tracePt t="65093" x="8832850" y="5499100"/>
          <p14:tracePt t="65110" x="8845550" y="5473700"/>
          <p14:tracePt t="65128" x="8858250" y="5441950"/>
          <p14:tracePt t="65144" x="8890000" y="5397500"/>
          <p14:tracePt t="65144" x="8896350" y="5378450"/>
          <p14:tracePt t="65167" x="8909050" y="5353050"/>
          <p14:tracePt t="65179" x="8928100" y="5321300"/>
          <p14:tracePt t="65179" x="8934450" y="5302250"/>
          <p14:tracePt t="65198" x="8934450" y="5289550"/>
          <p14:tracePt t="65213" x="8940800" y="5264150"/>
          <p14:tracePt t="65227" x="8940800" y="5245100"/>
          <p14:tracePt t="65251" x="8940800" y="5232400"/>
          <p14:tracePt t="65261" x="8940800" y="5207000"/>
          <p14:tracePt t="65276" x="8940800" y="5181600"/>
          <p14:tracePt t="65293" x="8928100" y="5149850"/>
          <p14:tracePt t="65309" x="8915400" y="5111750"/>
          <p14:tracePt t="65326" x="8902700" y="5086350"/>
          <p14:tracePt t="65343" x="8896350" y="5067300"/>
          <p14:tracePt t="65359" x="8877300" y="5054600"/>
          <p14:tracePt t="65377" x="8845550" y="5041900"/>
          <p14:tracePt t="65393" x="8788400" y="5041900"/>
          <p14:tracePt t="65412" x="8699500" y="5041900"/>
          <p14:tracePt t="65412" x="8655050" y="5041900"/>
          <p14:tracePt t="65432" x="8623300" y="5048250"/>
          <p14:tracePt t="65432" x="8578850" y="5054600"/>
          <p14:tracePt t="65449" x="8553450" y="5060950"/>
          <p14:tracePt t="65463" x="8502650" y="5080000"/>
          <p14:tracePt t="65463" x="8483600" y="5092700"/>
          <p14:tracePt t="65480" x="8458200" y="5111750"/>
          <p14:tracePt t="65494" x="8451850" y="5143500"/>
          <p14:tracePt t="65510" x="8439150" y="5175250"/>
          <p14:tracePt t="65525" x="8426450" y="5207000"/>
          <p14:tracePt t="65542" x="8420100" y="5251450"/>
          <p14:tracePt t="65542" x="8420100" y="5264150"/>
          <p14:tracePt t="65542" x="8420100" y="5289550"/>
          <p14:tracePt t="65571" x="8420100" y="5308600"/>
          <p14:tracePt t="65579" x="8420100" y="5340350"/>
          <p14:tracePt t="65594" x="8426450" y="5346700"/>
          <p14:tracePt t="65610" x="8426450" y="5353050"/>
          <p14:tracePt t="65627" x="0" y="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Scheme: </a:t>
            </a:r>
            <a:r>
              <a:rPr lang="en-GB" sz="3200" b="0" dirty="0"/>
              <a:t>Overview</a:t>
            </a:r>
            <a:endParaRPr lang="zh-CN" altLang="en-US"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8</a:t>
            </a:fld>
            <a:endParaRPr lang="en-US" altLang="en-US" dirty="0"/>
          </a:p>
        </p:txBody>
      </p:sp>
      <p:sp>
        <p:nvSpPr>
          <p:cNvPr id="6" name="TextBox 5">
            <a:extLst>
              <a:ext uri="{FF2B5EF4-FFF2-40B4-BE49-F238E27FC236}">
                <a16:creationId xmlns:a16="http://schemas.microsoft.com/office/drawing/2014/main" id="{D3384F31-E2FD-7F48-A3D9-575F380C29BF}"/>
              </a:ext>
            </a:extLst>
          </p:cNvPr>
          <p:cNvSpPr txBox="1"/>
          <p:nvPr/>
        </p:nvSpPr>
        <p:spPr>
          <a:xfrm>
            <a:off x="8120324" y="6165304"/>
            <a:ext cx="3009542" cy="400110"/>
          </a:xfrm>
          <a:prstGeom prst="rect">
            <a:avLst/>
          </a:prstGeom>
          <a:noFill/>
        </p:spPr>
        <p:txBody>
          <a:bodyPr wrap="none" rtlCol="0">
            <a:spAutoFit/>
          </a:bodyPr>
          <a:lstStyle/>
          <a:p>
            <a:r>
              <a:rPr lang="en-GB" sz="2000" dirty="0"/>
              <a:t>**</a:t>
            </a:r>
            <a:r>
              <a:rPr lang="en-GB" sz="1600" dirty="0"/>
              <a:t>[Giannopoulos </a:t>
            </a:r>
            <a:r>
              <a:rPr lang="en-GB" sz="1600" i="1" dirty="0"/>
              <a:t>et al.</a:t>
            </a:r>
            <a:r>
              <a:rPr lang="en-GB" sz="1600" dirty="0"/>
              <a:t> AIS’21]</a:t>
            </a:r>
          </a:p>
        </p:txBody>
      </p:sp>
      <p:sp>
        <p:nvSpPr>
          <p:cNvPr id="10" name="Rectangle 9">
            <a:extLst>
              <a:ext uri="{FF2B5EF4-FFF2-40B4-BE49-F238E27FC236}">
                <a16:creationId xmlns:a16="http://schemas.microsoft.com/office/drawing/2014/main" id="{4DA91AB6-7447-D04A-84A1-3CCFB9592ADD}"/>
              </a:ext>
            </a:extLst>
          </p:cNvPr>
          <p:cNvSpPr/>
          <p:nvPr/>
        </p:nvSpPr>
        <p:spPr>
          <a:xfrm>
            <a:off x="0" y="6165304"/>
            <a:ext cx="7416824" cy="400110"/>
          </a:xfrm>
          <a:prstGeom prst="rect">
            <a:avLst/>
          </a:prstGeom>
        </p:spPr>
        <p:txBody>
          <a:bodyPr wrap="square">
            <a:spAutoFit/>
          </a:bodyPr>
          <a:lstStyle/>
          <a:p>
            <a:r>
              <a:rPr lang="en-GB" sz="2000" dirty="0"/>
              <a:t>*</a:t>
            </a:r>
            <a:r>
              <a:rPr lang="en-GB" sz="1600" dirty="0"/>
              <a:t>[Pinatubo DAC’16, Scouting ISVLSI’17, </a:t>
            </a:r>
            <a:r>
              <a:rPr lang="en-GB" sz="1600" dirty="0" err="1"/>
              <a:t>CiM</a:t>
            </a:r>
            <a:r>
              <a:rPr lang="en-GB" sz="1600" dirty="0"/>
              <a:t>-STT TVLSI’17, </a:t>
            </a:r>
            <a:r>
              <a:rPr lang="en-GB" sz="1600" dirty="0" err="1"/>
              <a:t>MPiM</a:t>
            </a:r>
            <a:r>
              <a:rPr lang="en-GB" sz="1600" dirty="0"/>
              <a:t> ASP-DAC’17…]</a:t>
            </a:r>
          </a:p>
        </p:txBody>
      </p:sp>
      <p:pic>
        <p:nvPicPr>
          <p:cNvPr id="5" name="Picture 4">
            <a:extLst>
              <a:ext uri="{FF2B5EF4-FFF2-40B4-BE49-F238E27FC236}">
                <a16:creationId xmlns:a16="http://schemas.microsoft.com/office/drawing/2014/main" id="{6388FE7D-CF0E-A841-B5E8-B888988E97CE}"/>
              </a:ext>
            </a:extLst>
          </p:cNvPr>
          <p:cNvPicPr>
            <a:picLocks noChangeAspect="1"/>
          </p:cNvPicPr>
          <p:nvPr/>
        </p:nvPicPr>
        <p:blipFill>
          <a:blip r:embed="rId4"/>
          <a:stretch>
            <a:fillRect/>
          </a:stretch>
        </p:blipFill>
        <p:spPr>
          <a:xfrm>
            <a:off x="335360" y="911698"/>
            <a:ext cx="9336360" cy="4962621"/>
          </a:xfrm>
          <a:prstGeom prst="rect">
            <a:avLst/>
          </a:prstGeom>
        </p:spPr>
      </p:pic>
      <p:sp>
        <p:nvSpPr>
          <p:cNvPr id="349" name="TextBox 348">
            <a:extLst>
              <a:ext uri="{FF2B5EF4-FFF2-40B4-BE49-F238E27FC236}">
                <a16:creationId xmlns:a16="http://schemas.microsoft.com/office/drawing/2014/main" id="{B0BA7968-271C-3A4C-AD06-C550B48EC0C7}"/>
              </a:ext>
            </a:extLst>
          </p:cNvPr>
          <p:cNvSpPr txBox="1"/>
          <p:nvPr/>
        </p:nvSpPr>
        <p:spPr>
          <a:xfrm>
            <a:off x="983432" y="692696"/>
            <a:ext cx="2002829" cy="338554"/>
          </a:xfrm>
          <a:prstGeom prst="rect">
            <a:avLst/>
          </a:prstGeom>
          <a:solidFill>
            <a:schemeClr val="bg1"/>
          </a:solidFill>
        </p:spPr>
        <p:txBody>
          <a:bodyPr wrap="square" rtlCol="0">
            <a:spAutoFit/>
          </a:bodyPr>
          <a:lstStyle/>
          <a:p>
            <a:pPr algn="ctr"/>
            <a:r>
              <a:rPr lang="en-US" sz="1600" b="1" dirty="0"/>
              <a:t>Conventional*</a:t>
            </a:r>
          </a:p>
        </p:txBody>
      </p:sp>
      <p:sp>
        <p:nvSpPr>
          <p:cNvPr id="350" name="TextBox 349">
            <a:extLst>
              <a:ext uri="{FF2B5EF4-FFF2-40B4-BE49-F238E27FC236}">
                <a16:creationId xmlns:a16="http://schemas.microsoft.com/office/drawing/2014/main" id="{4696D216-A8EE-CE46-A12C-03685BFB2AC0}"/>
              </a:ext>
            </a:extLst>
          </p:cNvPr>
          <p:cNvSpPr txBox="1"/>
          <p:nvPr/>
        </p:nvSpPr>
        <p:spPr>
          <a:xfrm>
            <a:off x="4583832" y="692696"/>
            <a:ext cx="2002829" cy="338554"/>
          </a:xfrm>
          <a:prstGeom prst="rect">
            <a:avLst/>
          </a:prstGeom>
          <a:solidFill>
            <a:schemeClr val="bg1"/>
          </a:solidFill>
        </p:spPr>
        <p:txBody>
          <a:bodyPr wrap="square" rtlCol="0">
            <a:spAutoFit/>
          </a:bodyPr>
          <a:lstStyle/>
          <a:p>
            <a:pPr algn="ctr"/>
            <a:r>
              <a:rPr lang="en-US" sz="1600" b="1" dirty="0"/>
              <a:t>Cascaded**</a:t>
            </a:r>
          </a:p>
        </p:txBody>
      </p:sp>
      <p:sp>
        <p:nvSpPr>
          <p:cNvPr id="351" name="TextBox 350">
            <a:extLst>
              <a:ext uri="{FF2B5EF4-FFF2-40B4-BE49-F238E27FC236}">
                <a16:creationId xmlns:a16="http://schemas.microsoft.com/office/drawing/2014/main" id="{C3BBAF8B-9AC7-8842-BA73-37978340FE84}"/>
              </a:ext>
            </a:extLst>
          </p:cNvPr>
          <p:cNvSpPr txBox="1"/>
          <p:nvPr/>
        </p:nvSpPr>
        <p:spPr>
          <a:xfrm>
            <a:off x="7413289" y="695504"/>
            <a:ext cx="2002829" cy="338554"/>
          </a:xfrm>
          <a:prstGeom prst="rect">
            <a:avLst/>
          </a:prstGeom>
          <a:solidFill>
            <a:schemeClr val="bg1"/>
          </a:solidFill>
        </p:spPr>
        <p:txBody>
          <a:bodyPr wrap="square" rtlCol="0">
            <a:spAutoFit/>
          </a:bodyPr>
          <a:lstStyle/>
          <a:p>
            <a:pPr algn="ctr"/>
            <a:r>
              <a:rPr lang="en-US" sz="1600" b="1" dirty="0"/>
              <a:t>Proposed</a:t>
            </a:r>
          </a:p>
        </p:txBody>
      </p:sp>
      <p:cxnSp>
        <p:nvCxnSpPr>
          <p:cNvPr id="352" name="Straight Arrow Connector 351">
            <a:extLst>
              <a:ext uri="{FF2B5EF4-FFF2-40B4-BE49-F238E27FC236}">
                <a16:creationId xmlns:a16="http://schemas.microsoft.com/office/drawing/2014/main" id="{3635365F-95B3-5446-A3C7-9DEF74C79525}"/>
              </a:ext>
            </a:extLst>
          </p:cNvPr>
          <p:cNvCxnSpPr>
            <a:cxnSpLocks/>
          </p:cNvCxnSpPr>
          <p:nvPr/>
        </p:nvCxnSpPr>
        <p:spPr bwMode="auto">
          <a:xfrm flipV="1">
            <a:off x="9408368" y="1484784"/>
            <a:ext cx="491824" cy="1"/>
          </a:xfrm>
          <a:prstGeom prst="straightConnector1">
            <a:avLst/>
          </a:prstGeom>
          <a:noFill/>
          <a:ln w="12700" cap="flat" cmpd="sng" algn="ctr">
            <a:solidFill>
              <a:srgbClr val="0066FF"/>
            </a:solidFill>
            <a:prstDash val="solid"/>
            <a:round/>
            <a:headEnd type="none" w="med" len="med"/>
            <a:tailEnd type="triangle"/>
          </a:ln>
          <a:effectLst/>
        </p:spPr>
      </p:cxnSp>
      <p:cxnSp>
        <p:nvCxnSpPr>
          <p:cNvPr id="353" name="Straight Arrow Connector 352">
            <a:extLst>
              <a:ext uri="{FF2B5EF4-FFF2-40B4-BE49-F238E27FC236}">
                <a16:creationId xmlns:a16="http://schemas.microsoft.com/office/drawing/2014/main" id="{00DBA5BA-2BF9-6049-A77E-21E00A48B5B6}"/>
              </a:ext>
            </a:extLst>
          </p:cNvPr>
          <p:cNvCxnSpPr>
            <a:cxnSpLocks/>
          </p:cNvCxnSpPr>
          <p:nvPr/>
        </p:nvCxnSpPr>
        <p:spPr bwMode="auto">
          <a:xfrm flipV="1">
            <a:off x="9408368" y="2060826"/>
            <a:ext cx="491824" cy="1"/>
          </a:xfrm>
          <a:prstGeom prst="straightConnector1">
            <a:avLst/>
          </a:prstGeom>
          <a:noFill/>
          <a:ln w="12700" cap="flat" cmpd="sng" algn="ctr">
            <a:solidFill>
              <a:srgbClr val="0066FF"/>
            </a:solidFill>
            <a:prstDash val="solid"/>
            <a:round/>
            <a:headEnd type="none" w="med" len="med"/>
            <a:tailEnd type="triangle"/>
          </a:ln>
          <a:effectLst/>
        </p:spPr>
      </p:cxnSp>
      <p:cxnSp>
        <p:nvCxnSpPr>
          <p:cNvPr id="355" name="Straight Arrow Connector 354">
            <a:extLst>
              <a:ext uri="{FF2B5EF4-FFF2-40B4-BE49-F238E27FC236}">
                <a16:creationId xmlns:a16="http://schemas.microsoft.com/office/drawing/2014/main" id="{E87ED20A-AF5A-2940-8A40-C50DB5EA7F45}"/>
              </a:ext>
            </a:extLst>
          </p:cNvPr>
          <p:cNvCxnSpPr>
            <a:cxnSpLocks/>
          </p:cNvCxnSpPr>
          <p:nvPr/>
        </p:nvCxnSpPr>
        <p:spPr bwMode="auto">
          <a:xfrm flipV="1">
            <a:off x="9408368" y="2321963"/>
            <a:ext cx="491824" cy="1"/>
          </a:xfrm>
          <a:prstGeom prst="straightConnector1">
            <a:avLst/>
          </a:prstGeom>
          <a:noFill/>
          <a:ln w="12700" cap="flat" cmpd="sng" algn="ctr">
            <a:solidFill>
              <a:srgbClr val="0066FF"/>
            </a:solidFill>
            <a:prstDash val="solid"/>
            <a:round/>
            <a:headEnd type="none" w="med" len="med"/>
            <a:tailEnd type="triangle"/>
          </a:ln>
          <a:effectLst/>
        </p:spPr>
      </p:cxnSp>
      <p:cxnSp>
        <p:nvCxnSpPr>
          <p:cNvPr id="356" name="Straight Arrow Connector 355">
            <a:extLst>
              <a:ext uri="{FF2B5EF4-FFF2-40B4-BE49-F238E27FC236}">
                <a16:creationId xmlns:a16="http://schemas.microsoft.com/office/drawing/2014/main" id="{97466307-9B8B-A74B-9647-8F88F89C4A2B}"/>
              </a:ext>
            </a:extLst>
          </p:cNvPr>
          <p:cNvCxnSpPr>
            <a:cxnSpLocks/>
          </p:cNvCxnSpPr>
          <p:nvPr/>
        </p:nvCxnSpPr>
        <p:spPr bwMode="auto">
          <a:xfrm flipV="1">
            <a:off x="9409626" y="2647843"/>
            <a:ext cx="491824" cy="1"/>
          </a:xfrm>
          <a:prstGeom prst="straightConnector1">
            <a:avLst/>
          </a:prstGeom>
          <a:noFill/>
          <a:ln w="12700" cap="flat" cmpd="sng" algn="ctr">
            <a:solidFill>
              <a:srgbClr val="0066FF"/>
            </a:solidFill>
            <a:prstDash val="solid"/>
            <a:round/>
            <a:headEnd type="none" w="med" len="med"/>
            <a:tailEnd type="triangle"/>
          </a:ln>
          <a:effectLst/>
        </p:spPr>
      </p:cxnSp>
      <p:cxnSp>
        <p:nvCxnSpPr>
          <p:cNvPr id="357" name="Straight Arrow Connector 356">
            <a:extLst>
              <a:ext uri="{FF2B5EF4-FFF2-40B4-BE49-F238E27FC236}">
                <a16:creationId xmlns:a16="http://schemas.microsoft.com/office/drawing/2014/main" id="{A25C76BF-955B-DA41-8007-BA5FC5E188C7}"/>
              </a:ext>
            </a:extLst>
          </p:cNvPr>
          <p:cNvCxnSpPr>
            <a:cxnSpLocks/>
          </p:cNvCxnSpPr>
          <p:nvPr/>
        </p:nvCxnSpPr>
        <p:spPr bwMode="auto">
          <a:xfrm flipV="1">
            <a:off x="9408368" y="3680795"/>
            <a:ext cx="491824" cy="1"/>
          </a:xfrm>
          <a:prstGeom prst="straightConnector1">
            <a:avLst/>
          </a:prstGeom>
          <a:noFill/>
          <a:ln w="12700" cap="flat" cmpd="sng" algn="ctr">
            <a:solidFill>
              <a:srgbClr val="0066FF"/>
            </a:solidFill>
            <a:prstDash val="solid"/>
            <a:round/>
            <a:headEnd type="none" w="med" len="med"/>
            <a:tailEnd type="triangle"/>
          </a:ln>
          <a:effectLst/>
        </p:spPr>
      </p:cxnSp>
      <p:cxnSp>
        <p:nvCxnSpPr>
          <p:cNvPr id="358" name="Straight Arrow Connector 357">
            <a:extLst>
              <a:ext uri="{FF2B5EF4-FFF2-40B4-BE49-F238E27FC236}">
                <a16:creationId xmlns:a16="http://schemas.microsoft.com/office/drawing/2014/main" id="{E0DEC643-7758-4D47-862D-8B41D150611C}"/>
              </a:ext>
            </a:extLst>
          </p:cNvPr>
          <p:cNvCxnSpPr>
            <a:cxnSpLocks/>
          </p:cNvCxnSpPr>
          <p:nvPr/>
        </p:nvCxnSpPr>
        <p:spPr bwMode="auto">
          <a:xfrm flipV="1">
            <a:off x="9408368" y="5122808"/>
            <a:ext cx="491824" cy="1"/>
          </a:xfrm>
          <a:prstGeom prst="straightConnector1">
            <a:avLst/>
          </a:prstGeom>
          <a:noFill/>
          <a:ln w="12700" cap="flat" cmpd="sng" algn="ctr">
            <a:solidFill>
              <a:srgbClr val="0066FF"/>
            </a:solidFill>
            <a:prstDash val="solid"/>
            <a:round/>
            <a:headEnd type="none" w="med" len="med"/>
            <a:tailEnd type="triangle"/>
          </a:ln>
          <a:effectLst/>
        </p:spPr>
      </p:cxnSp>
      <p:sp>
        <p:nvSpPr>
          <p:cNvPr id="359" name="TextBox 358">
            <a:extLst>
              <a:ext uri="{FF2B5EF4-FFF2-40B4-BE49-F238E27FC236}">
                <a16:creationId xmlns:a16="http://schemas.microsoft.com/office/drawing/2014/main" id="{A4526100-C19F-3245-BC94-C3C178E0EEA7}"/>
              </a:ext>
            </a:extLst>
          </p:cNvPr>
          <p:cNvSpPr txBox="1"/>
          <p:nvPr/>
        </p:nvSpPr>
        <p:spPr>
          <a:xfrm>
            <a:off x="9900192" y="1315507"/>
            <a:ext cx="1983794" cy="338554"/>
          </a:xfrm>
          <a:prstGeom prst="rect">
            <a:avLst/>
          </a:prstGeom>
          <a:noFill/>
        </p:spPr>
        <p:txBody>
          <a:bodyPr wrap="square" rtlCol="0">
            <a:spAutoFit/>
          </a:bodyPr>
          <a:lstStyle/>
          <a:p>
            <a:pPr algn="ctr"/>
            <a:r>
              <a:rPr lang="en-US" sz="1600" dirty="0">
                <a:solidFill>
                  <a:srgbClr val="FF0000"/>
                </a:solidFill>
              </a:rPr>
              <a:t>2T2R bitcell</a:t>
            </a:r>
          </a:p>
        </p:txBody>
      </p:sp>
      <p:sp>
        <p:nvSpPr>
          <p:cNvPr id="360" name="TextBox 359">
            <a:extLst>
              <a:ext uri="{FF2B5EF4-FFF2-40B4-BE49-F238E27FC236}">
                <a16:creationId xmlns:a16="http://schemas.microsoft.com/office/drawing/2014/main" id="{1FBD93E1-3BD9-9A45-8FDA-2F204E93173E}"/>
              </a:ext>
            </a:extLst>
          </p:cNvPr>
          <p:cNvSpPr txBox="1"/>
          <p:nvPr/>
        </p:nvSpPr>
        <p:spPr>
          <a:xfrm>
            <a:off x="9901412" y="1867237"/>
            <a:ext cx="1983794" cy="338554"/>
          </a:xfrm>
          <a:prstGeom prst="rect">
            <a:avLst/>
          </a:prstGeom>
          <a:noFill/>
        </p:spPr>
        <p:txBody>
          <a:bodyPr wrap="square" rtlCol="0">
            <a:spAutoFit/>
          </a:bodyPr>
          <a:lstStyle/>
          <a:p>
            <a:pPr algn="ctr"/>
            <a:r>
              <a:rPr lang="en-US" sz="1600" dirty="0">
                <a:solidFill>
                  <a:srgbClr val="FF0000"/>
                </a:solidFill>
              </a:rPr>
              <a:t>Differential sensing</a:t>
            </a:r>
          </a:p>
        </p:txBody>
      </p:sp>
      <p:sp>
        <p:nvSpPr>
          <p:cNvPr id="361" name="TextBox 360">
            <a:extLst>
              <a:ext uri="{FF2B5EF4-FFF2-40B4-BE49-F238E27FC236}">
                <a16:creationId xmlns:a16="http://schemas.microsoft.com/office/drawing/2014/main" id="{CF967BC9-A097-3545-8B42-DB586EBFBE3E}"/>
              </a:ext>
            </a:extLst>
          </p:cNvPr>
          <p:cNvSpPr txBox="1"/>
          <p:nvPr/>
        </p:nvSpPr>
        <p:spPr>
          <a:xfrm>
            <a:off x="9901412" y="2147819"/>
            <a:ext cx="1983794" cy="338554"/>
          </a:xfrm>
          <a:prstGeom prst="rect">
            <a:avLst/>
          </a:prstGeom>
          <a:noFill/>
        </p:spPr>
        <p:txBody>
          <a:bodyPr wrap="square" rtlCol="0">
            <a:spAutoFit/>
          </a:bodyPr>
          <a:lstStyle/>
          <a:p>
            <a:pPr algn="ctr"/>
            <a:r>
              <a:rPr lang="en-US" sz="1600" dirty="0">
                <a:solidFill>
                  <a:srgbClr val="FF0000"/>
                </a:solidFill>
              </a:rPr>
              <a:t>No ext. references</a:t>
            </a:r>
          </a:p>
        </p:txBody>
      </p:sp>
      <p:sp>
        <p:nvSpPr>
          <p:cNvPr id="362" name="TextBox 361">
            <a:extLst>
              <a:ext uri="{FF2B5EF4-FFF2-40B4-BE49-F238E27FC236}">
                <a16:creationId xmlns:a16="http://schemas.microsoft.com/office/drawing/2014/main" id="{38163120-5A4D-9B4F-8FE5-57BD8DBC03A3}"/>
              </a:ext>
            </a:extLst>
          </p:cNvPr>
          <p:cNvSpPr txBox="1"/>
          <p:nvPr/>
        </p:nvSpPr>
        <p:spPr>
          <a:xfrm>
            <a:off x="9900192" y="2433268"/>
            <a:ext cx="1983794" cy="338554"/>
          </a:xfrm>
          <a:prstGeom prst="rect">
            <a:avLst/>
          </a:prstGeom>
          <a:noFill/>
        </p:spPr>
        <p:txBody>
          <a:bodyPr wrap="square" rtlCol="0">
            <a:spAutoFit/>
          </a:bodyPr>
          <a:lstStyle/>
          <a:p>
            <a:pPr algn="ctr"/>
            <a:r>
              <a:rPr lang="en-US" sz="1600" dirty="0">
                <a:solidFill>
                  <a:srgbClr val="FF0000"/>
                </a:solidFill>
              </a:rPr>
              <a:t>Smaller, simpler SA</a:t>
            </a:r>
          </a:p>
        </p:txBody>
      </p:sp>
      <p:sp>
        <p:nvSpPr>
          <p:cNvPr id="363" name="TextBox 362">
            <a:extLst>
              <a:ext uri="{FF2B5EF4-FFF2-40B4-BE49-F238E27FC236}">
                <a16:creationId xmlns:a16="http://schemas.microsoft.com/office/drawing/2014/main" id="{0DD79180-67CE-2C48-82A6-C1F4982C3E79}"/>
              </a:ext>
            </a:extLst>
          </p:cNvPr>
          <p:cNvSpPr txBox="1"/>
          <p:nvPr/>
        </p:nvSpPr>
        <p:spPr>
          <a:xfrm>
            <a:off x="9900192" y="3514801"/>
            <a:ext cx="1983794" cy="584775"/>
          </a:xfrm>
          <a:prstGeom prst="rect">
            <a:avLst/>
          </a:prstGeom>
          <a:noFill/>
        </p:spPr>
        <p:txBody>
          <a:bodyPr wrap="square" rtlCol="0">
            <a:spAutoFit/>
          </a:bodyPr>
          <a:lstStyle/>
          <a:p>
            <a:pPr algn="ctr"/>
            <a:r>
              <a:rPr lang="en-US" sz="1600" dirty="0">
                <a:solidFill>
                  <a:srgbClr val="FF0000"/>
                </a:solidFill>
              </a:rPr>
              <a:t>Multi-operand with a single dummy cell</a:t>
            </a:r>
          </a:p>
        </p:txBody>
      </p:sp>
      <p:sp>
        <p:nvSpPr>
          <p:cNvPr id="364" name="TextBox 363">
            <a:extLst>
              <a:ext uri="{FF2B5EF4-FFF2-40B4-BE49-F238E27FC236}">
                <a16:creationId xmlns:a16="http://schemas.microsoft.com/office/drawing/2014/main" id="{7401E0D3-CD3A-F74A-A80A-AE6539F83F34}"/>
              </a:ext>
            </a:extLst>
          </p:cNvPr>
          <p:cNvSpPr txBox="1"/>
          <p:nvPr/>
        </p:nvSpPr>
        <p:spPr>
          <a:xfrm>
            <a:off x="9900192" y="4926423"/>
            <a:ext cx="1983794" cy="584775"/>
          </a:xfrm>
          <a:prstGeom prst="rect">
            <a:avLst/>
          </a:prstGeom>
          <a:noFill/>
        </p:spPr>
        <p:txBody>
          <a:bodyPr wrap="square" rtlCol="0">
            <a:spAutoFit/>
          </a:bodyPr>
          <a:lstStyle/>
          <a:p>
            <a:pPr algn="ctr"/>
            <a:r>
              <a:rPr lang="en-US" sz="1600" dirty="0">
                <a:solidFill>
                  <a:srgbClr val="FF0000"/>
                </a:solidFill>
              </a:rPr>
              <a:t>Implement NAND with NOR</a:t>
            </a:r>
          </a:p>
        </p:txBody>
      </p:sp>
    </p:spTree>
    <p:custDataLst>
      <p:tags r:id="rId1"/>
    </p:custDataLst>
    <p:extLst>
      <p:ext uri="{BB962C8B-B14F-4D97-AF65-F5344CB8AC3E}">
        <p14:creationId xmlns:p14="http://schemas.microsoft.com/office/powerpoint/2010/main" val="25592114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5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5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349" grpId="0" animBg="1"/>
      <p:bldP spid="350" grpId="0" animBg="1"/>
      <p:bldP spid="351" grpId="0" animBg="1"/>
      <p:bldP spid="359" grpId="0"/>
      <p:bldP spid="360" grpId="0"/>
      <p:bldP spid="361" grpId="0"/>
      <p:bldP spid="362" grpId="0"/>
      <p:bldP spid="363" grpId="0"/>
      <p:bldP spid="364"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Referencing-in-Array Scheme: </a:t>
            </a:r>
            <a:r>
              <a:rPr lang="en-GB" sz="3200" b="0" dirty="0"/>
              <a:t>Concept</a:t>
            </a:r>
            <a:endParaRPr lang="zh-CN" altLang="en-US" dirty="0"/>
          </a:p>
        </p:txBody>
      </p:sp>
      <p:sp>
        <p:nvSpPr>
          <p:cNvPr id="4" name="灯片编号占位符 3"/>
          <p:cNvSpPr>
            <a:spLocks noGrp="1"/>
          </p:cNvSpPr>
          <p:nvPr>
            <p:ph type="sldNum" sz="quarter" idx="11"/>
          </p:nvPr>
        </p:nvSpPr>
        <p:spPr/>
        <p:txBody>
          <a:bodyPr/>
          <a:lstStyle/>
          <a:p>
            <a:pPr>
              <a:defRPr/>
            </a:pPr>
            <a:fld id="{701E13E7-D3E1-487D-AF70-A78C80A30A8E}" type="slidenum">
              <a:rPr lang="en-US" altLang="en-US" smtClean="0"/>
              <a:pPr>
                <a:defRPr/>
              </a:pPr>
              <a:t>9</a:t>
            </a:fld>
            <a:endParaRPr lang="en-US" altLang="en-US" dirty="0"/>
          </a:p>
        </p:txBody>
      </p:sp>
      <p:sp>
        <p:nvSpPr>
          <p:cNvPr id="18" name="内容占位符 2">
            <a:extLst>
              <a:ext uri="{FF2B5EF4-FFF2-40B4-BE49-F238E27FC236}">
                <a16:creationId xmlns:a16="http://schemas.microsoft.com/office/drawing/2014/main" id="{FA934D00-A6F1-3042-B3C9-F8F03746BF60}"/>
              </a:ext>
            </a:extLst>
          </p:cNvPr>
          <p:cNvSpPr txBox="1">
            <a:spLocks/>
          </p:cNvSpPr>
          <p:nvPr/>
        </p:nvSpPr>
        <p:spPr bwMode="auto">
          <a:xfrm>
            <a:off x="6768535" y="5104052"/>
            <a:ext cx="3888432"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685800" lvl="1">
              <a:buFont typeface="Arial" panose="020B0604020202020204" pitchFamily="34" charset="0"/>
              <a:buChar char="•"/>
            </a:pPr>
            <a:r>
              <a:rPr lang="en-US" dirty="0">
                <a:solidFill>
                  <a:srgbClr val="0066FF"/>
                </a:solidFill>
              </a:rPr>
              <a:t>Large margins</a:t>
            </a:r>
          </a:p>
          <a:p>
            <a:pPr marL="685800" lvl="1">
              <a:buFont typeface="Arial" panose="020B0604020202020204" pitchFamily="34" charset="0"/>
              <a:buChar char="•"/>
            </a:pPr>
            <a:r>
              <a:rPr lang="en-US" kern="0" dirty="0">
                <a:solidFill>
                  <a:srgbClr val="0066FF"/>
                </a:solidFill>
              </a:rPr>
              <a:t>Faster read</a:t>
            </a:r>
          </a:p>
          <a:p>
            <a:pPr marL="685800" lvl="1">
              <a:buFont typeface="Arial" panose="020B0604020202020204" pitchFamily="34" charset="0"/>
              <a:buChar char="•"/>
            </a:pPr>
            <a:r>
              <a:rPr lang="en-US" kern="0" dirty="0">
                <a:solidFill>
                  <a:srgbClr val="0066FF"/>
                </a:solidFill>
              </a:rPr>
              <a:t>Address RC delay mismatch</a:t>
            </a:r>
          </a:p>
        </p:txBody>
      </p:sp>
      <p:grpSp>
        <p:nvGrpSpPr>
          <p:cNvPr id="5" name="Group 4">
            <a:extLst>
              <a:ext uri="{FF2B5EF4-FFF2-40B4-BE49-F238E27FC236}">
                <a16:creationId xmlns:a16="http://schemas.microsoft.com/office/drawing/2014/main" id="{83BDE675-9FBA-5A47-BE79-C6EF561F591E}"/>
              </a:ext>
            </a:extLst>
          </p:cNvPr>
          <p:cNvGrpSpPr/>
          <p:nvPr/>
        </p:nvGrpSpPr>
        <p:grpSpPr>
          <a:xfrm>
            <a:off x="108746" y="692696"/>
            <a:ext cx="2572011" cy="4512817"/>
            <a:chOff x="108746" y="692696"/>
            <a:chExt cx="2572011" cy="4512817"/>
          </a:xfrm>
        </p:grpSpPr>
        <p:sp>
          <p:nvSpPr>
            <p:cNvPr id="95" name="TextBox 94">
              <a:extLst>
                <a:ext uri="{FF2B5EF4-FFF2-40B4-BE49-F238E27FC236}">
                  <a16:creationId xmlns:a16="http://schemas.microsoft.com/office/drawing/2014/main" id="{0AD62320-E2AC-5B47-B9BD-488A8206E015}"/>
                </a:ext>
              </a:extLst>
            </p:cNvPr>
            <p:cNvSpPr txBox="1"/>
            <p:nvPr/>
          </p:nvSpPr>
          <p:spPr>
            <a:xfrm>
              <a:off x="965223" y="1588609"/>
              <a:ext cx="1008718" cy="430887"/>
            </a:xfrm>
            <a:prstGeom prst="rect">
              <a:avLst/>
            </a:prstGeom>
            <a:noFill/>
            <a:ln>
              <a:solidFill>
                <a:schemeClr val="tx1"/>
              </a:solidFill>
            </a:ln>
          </p:spPr>
          <p:txBody>
            <a:bodyPr wrap="square" rtlCol="0">
              <a:spAutoFit/>
            </a:bodyPr>
            <a:lstStyle/>
            <a:p>
              <a:pPr algn="ctr"/>
              <a:r>
                <a:rPr lang="en-US" sz="2200" b="1" dirty="0">
                  <a:latin typeface="Times New Roman" panose="02020603050405020304" pitchFamily="18" charset="0"/>
                  <a:cs typeface="Times New Roman" panose="02020603050405020304" pitchFamily="18" charset="0"/>
                </a:rPr>
                <a:t>1: Set</a:t>
              </a:r>
            </a:p>
          </p:txBody>
        </p:sp>
        <p:sp>
          <p:nvSpPr>
            <p:cNvPr id="96" name="TextBox 95">
              <a:extLst>
                <a:ext uri="{FF2B5EF4-FFF2-40B4-BE49-F238E27FC236}">
                  <a16:creationId xmlns:a16="http://schemas.microsoft.com/office/drawing/2014/main" id="{7F4E6F66-5257-8547-9C78-C73D280DF2B7}"/>
                </a:ext>
              </a:extLst>
            </p:cNvPr>
            <p:cNvSpPr txBox="1"/>
            <p:nvPr/>
          </p:nvSpPr>
          <p:spPr>
            <a:xfrm>
              <a:off x="881379" y="3632213"/>
              <a:ext cx="1176405" cy="430887"/>
            </a:xfrm>
            <a:prstGeom prst="rect">
              <a:avLst/>
            </a:prstGeom>
            <a:noFill/>
            <a:ln>
              <a:solidFill>
                <a:schemeClr val="tx1"/>
              </a:solidFill>
            </a:ln>
          </p:spPr>
          <p:txBody>
            <a:bodyPr wrap="square" rtlCol="0">
              <a:spAutoFit/>
            </a:bodyPr>
            <a:lstStyle/>
            <a:p>
              <a:pPr algn="ctr"/>
              <a:r>
                <a:rPr lang="en-US" sz="2200" b="1" dirty="0">
                  <a:latin typeface="Times New Roman" panose="02020603050405020304" pitchFamily="18" charset="0"/>
                  <a:cs typeface="Times New Roman" panose="02020603050405020304" pitchFamily="18" charset="0"/>
                </a:rPr>
                <a:t>0: Reset</a:t>
              </a:r>
            </a:p>
          </p:txBody>
        </p:sp>
        <p:grpSp>
          <p:nvGrpSpPr>
            <p:cNvPr id="243" name="Group 242">
              <a:extLst>
                <a:ext uri="{FF2B5EF4-FFF2-40B4-BE49-F238E27FC236}">
                  <a16:creationId xmlns:a16="http://schemas.microsoft.com/office/drawing/2014/main" id="{846A87C6-964C-DD4E-976A-F343F028DB38}"/>
                </a:ext>
              </a:extLst>
            </p:cNvPr>
            <p:cNvGrpSpPr/>
            <p:nvPr/>
          </p:nvGrpSpPr>
          <p:grpSpPr>
            <a:xfrm>
              <a:off x="606186" y="2369440"/>
              <a:ext cx="1773566" cy="525765"/>
              <a:chOff x="7596493" y="2220710"/>
              <a:chExt cx="1773566" cy="525765"/>
            </a:xfrm>
          </p:grpSpPr>
          <p:cxnSp>
            <p:nvCxnSpPr>
              <p:cNvPr id="244" name="Straight Connector 243">
                <a:extLst>
                  <a:ext uri="{FF2B5EF4-FFF2-40B4-BE49-F238E27FC236}">
                    <a16:creationId xmlns:a16="http://schemas.microsoft.com/office/drawing/2014/main" id="{20BFD488-2321-2A4B-850C-5875CF0B4295}"/>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45" name="Group 244">
                <a:extLst>
                  <a:ext uri="{FF2B5EF4-FFF2-40B4-BE49-F238E27FC236}">
                    <a16:creationId xmlns:a16="http://schemas.microsoft.com/office/drawing/2014/main" id="{8E78B8EE-AE64-F046-A1FD-2C0C71B37102}"/>
                  </a:ext>
                </a:extLst>
              </p:cNvPr>
              <p:cNvGrpSpPr/>
              <p:nvPr/>
            </p:nvGrpSpPr>
            <p:grpSpPr>
              <a:xfrm>
                <a:off x="7626181" y="2266923"/>
                <a:ext cx="287242" cy="445312"/>
                <a:chOff x="2586743" y="1312601"/>
                <a:chExt cx="413559" cy="641139"/>
              </a:xfrm>
            </p:grpSpPr>
            <p:grpSp>
              <p:nvGrpSpPr>
                <p:cNvPr id="269" name="Group 268">
                  <a:extLst>
                    <a:ext uri="{FF2B5EF4-FFF2-40B4-BE49-F238E27FC236}">
                      <a16:creationId xmlns:a16="http://schemas.microsoft.com/office/drawing/2014/main" id="{37170A7F-273F-A84E-B363-C57F98453D3D}"/>
                    </a:ext>
                  </a:extLst>
                </p:cNvPr>
                <p:cNvGrpSpPr/>
                <p:nvPr/>
              </p:nvGrpSpPr>
              <p:grpSpPr>
                <a:xfrm>
                  <a:off x="2586743" y="1766407"/>
                  <a:ext cx="413559" cy="187333"/>
                  <a:chOff x="2978898" y="4007224"/>
                  <a:chExt cx="631078" cy="181162"/>
                </a:xfrm>
              </p:grpSpPr>
              <p:cxnSp>
                <p:nvCxnSpPr>
                  <p:cNvPr id="272" name="Elbow Connector 271">
                    <a:extLst>
                      <a:ext uri="{FF2B5EF4-FFF2-40B4-BE49-F238E27FC236}">
                        <a16:creationId xmlns:a16="http://schemas.microsoft.com/office/drawing/2014/main" id="{47708017-BD3D-824C-B2E3-8E693E182A4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73" name="Elbow Connector 272">
                    <a:extLst>
                      <a:ext uri="{FF2B5EF4-FFF2-40B4-BE49-F238E27FC236}">
                        <a16:creationId xmlns:a16="http://schemas.microsoft.com/office/drawing/2014/main" id="{58DE11FF-8C2A-E940-80DE-EAD0FC43B8D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70" name="Straight Connector 269">
                  <a:extLst>
                    <a:ext uri="{FF2B5EF4-FFF2-40B4-BE49-F238E27FC236}">
                      <a16:creationId xmlns:a16="http://schemas.microsoft.com/office/drawing/2014/main" id="{DEFA2C47-CD31-6040-9E17-974865999C5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71" name="Straight Connector 270">
                  <a:extLst>
                    <a:ext uri="{FF2B5EF4-FFF2-40B4-BE49-F238E27FC236}">
                      <a16:creationId xmlns:a16="http://schemas.microsoft.com/office/drawing/2014/main" id="{E0135C50-A0D0-E54D-969E-9EF66C933266}"/>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46" name="Straight Connector 245">
                <a:extLst>
                  <a:ext uri="{FF2B5EF4-FFF2-40B4-BE49-F238E27FC236}">
                    <a16:creationId xmlns:a16="http://schemas.microsoft.com/office/drawing/2014/main" id="{F107B994-6437-2D49-BF7B-84A14946997C}"/>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7" name="Straight Connector 246">
                <a:extLst>
                  <a:ext uri="{FF2B5EF4-FFF2-40B4-BE49-F238E27FC236}">
                    <a16:creationId xmlns:a16="http://schemas.microsoft.com/office/drawing/2014/main" id="{05CE6531-E385-CB4D-A1D6-0A057C1CE008}"/>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8" name="Straight Connector 247">
                <a:extLst>
                  <a:ext uri="{FF2B5EF4-FFF2-40B4-BE49-F238E27FC236}">
                    <a16:creationId xmlns:a16="http://schemas.microsoft.com/office/drawing/2014/main" id="{AADB45A3-9A3E-7045-A6E0-33240B72E20F}"/>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49" name="Straight Connector 248">
                <a:extLst>
                  <a:ext uri="{FF2B5EF4-FFF2-40B4-BE49-F238E27FC236}">
                    <a16:creationId xmlns:a16="http://schemas.microsoft.com/office/drawing/2014/main" id="{0CC1165F-8BBE-634F-BA11-28950808955C}"/>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0" name="Straight Connector 249">
                <a:extLst>
                  <a:ext uri="{FF2B5EF4-FFF2-40B4-BE49-F238E27FC236}">
                    <a16:creationId xmlns:a16="http://schemas.microsoft.com/office/drawing/2014/main" id="{D4032C4D-1FDB-0F49-8557-CAA44681D476}"/>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51" name="Straight Connector 250">
                <a:extLst>
                  <a:ext uri="{FF2B5EF4-FFF2-40B4-BE49-F238E27FC236}">
                    <a16:creationId xmlns:a16="http://schemas.microsoft.com/office/drawing/2014/main" id="{57C49FBA-69BB-4A42-84A9-56969CFBE6CD}"/>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52" name="Group 251">
                <a:extLst>
                  <a:ext uri="{FF2B5EF4-FFF2-40B4-BE49-F238E27FC236}">
                    <a16:creationId xmlns:a16="http://schemas.microsoft.com/office/drawing/2014/main" id="{38FF7A52-F652-504F-9238-4756040FC5CC}"/>
                  </a:ext>
                </a:extLst>
              </p:cNvPr>
              <p:cNvGrpSpPr/>
              <p:nvPr/>
            </p:nvGrpSpPr>
            <p:grpSpPr>
              <a:xfrm>
                <a:off x="9040145" y="2253171"/>
                <a:ext cx="287242" cy="442137"/>
                <a:chOff x="2586743" y="1317176"/>
                <a:chExt cx="413559" cy="636564"/>
              </a:xfrm>
            </p:grpSpPr>
            <p:grpSp>
              <p:nvGrpSpPr>
                <p:cNvPr id="264" name="Group 263">
                  <a:extLst>
                    <a:ext uri="{FF2B5EF4-FFF2-40B4-BE49-F238E27FC236}">
                      <a16:creationId xmlns:a16="http://schemas.microsoft.com/office/drawing/2014/main" id="{FA1A2959-2EC2-A74D-A207-916953DBB237}"/>
                    </a:ext>
                  </a:extLst>
                </p:cNvPr>
                <p:cNvGrpSpPr/>
                <p:nvPr/>
              </p:nvGrpSpPr>
              <p:grpSpPr>
                <a:xfrm>
                  <a:off x="2586743" y="1766407"/>
                  <a:ext cx="413559" cy="187333"/>
                  <a:chOff x="2978898" y="4007224"/>
                  <a:chExt cx="631078" cy="181162"/>
                </a:xfrm>
              </p:grpSpPr>
              <p:cxnSp>
                <p:nvCxnSpPr>
                  <p:cNvPr id="267" name="Elbow Connector 266">
                    <a:extLst>
                      <a:ext uri="{FF2B5EF4-FFF2-40B4-BE49-F238E27FC236}">
                        <a16:creationId xmlns:a16="http://schemas.microsoft.com/office/drawing/2014/main" id="{40D441B9-4BE4-6849-84DE-4DCB8E7AB8A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68" name="Elbow Connector 267">
                    <a:extLst>
                      <a:ext uri="{FF2B5EF4-FFF2-40B4-BE49-F238E27FC236}">
                        <a16:creationId xmlns:a16="http://schemas.microsoft.com/office/drawing/2014/main" id="{C40F3626-9548-2E40-A589-77BE8679006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65" name="Straight Connector 264">
                  <a:extLst>
                    <a:ext uri="{FF2B5EF4-FFF2-40B4-BE49-F238E27FC236}">
                      <a16:creationId xmlns:a16="http://schemas.microsoft.com/office/drawing/2014/main" id="{734D7D16-50BA-4943-B5ED-4E491F9CBBAB}"/>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6" name="Straight Connector 265">
                  <a:extLst>
                    <a:ext uri="{FF2B5EF4-FFF2-40B4-BE49-F238E27FC236}">
                      <a16:creationId xmlns:a16="http://schemas.microsoft.com/office/drawing/2014/main" id="{13536389-F9B8-4948-84E6-84082E339004}"/>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53" name="Oval 252">
                <a:extLst>
                  <a:ext uri="{FF2B5EF4-FFF2-40B4-BE49-F238E27FC236}">
                    <a16:creationId xmlns:a16="http://schemas.microsoft.com/office/drawing/2014/main" id="{21AD45CD-1284-3744-980F-24FD69F4503C}"/>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54" name="Oval 253">
                <a:extLst>
                  <a:ext uri="{FF2B5EF4-FFF2-40B4-BE49-F238E27FC236}">
                    <a16:creationId xmlns:a16="http://schemas.microsoft.com/office/drawing/2014/main" id="{7C21D912-6D07-B645-8ACD-51E79606D921}"/>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55" name="Oval 254">
                <a:extLst>
                  <a:ext uri="{FF2B5EF4-FFF2-40B4-BE49-F238E27FC236}">
                    <a16:creationId xmlns:a16="http://schemas.microsoft.com/office/drawing/2014/main" id="{8D54775E-C6A3-FC42-BBCF-ADF34546BAA2}"/>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56" name="Oval 255">
                <a:extLst>
                  <a:ext uri="{FF2B5EF4-FFF2-40B4-BE49-F238E27FC236}">
                    <a16:creationId xmlns:a16="http://schemas.microsoft.com/office/drawing/2014/main" id="{95F4C4ED-AC41-BE4D-A5D3-08D72DA38677}"/>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57" name="Oval 256">
                <a:extLst>
                  <a:ext uri="{FF2B5EF4-FFF2-40B4-BE49-F238E27FC236}">
                    <a16:creationId xmlns:a16="http://schemas.microsoft.com/office/drawing/2014/main" id="{39D1D170-1213-824B-A082-FA7401109858}"/>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58" name="Group 257">
                <a:extLst>
                  <a:ext uri="{FF2B5EF4-FFF2-40B4-BE49-F238E27FC236}">
                    <a16:creationId xmlns:a16="http://schemas.microsoft.com/office/drawing/2014/main" id="{94DC0F1C-E6A1-754F-BA5D-A675A2E4BCA9}"/>
                  </a:ext>
                </a:extLst>
              </p:cNvPr>
              <p:cNvGrpSpPr/>
              <p:nvPr/>
            </p:nvGrpSpPr>
            <p:grpSpPr>
              <a:xfrm>
                <a:off x="7996640" y="2323054"/>
                <a:ext cx="402110" cy="219021"/>
                <a:chOff x="7848878" y="4022302"/>
                <a:chExt cx="447327" cy="243650"/>
              </a:xfrm>
            </p:grpSpPr>
            <p:sp>
              <p:nvSpPr>
                <p:cNvPr id="262" name="Cube 261">
                  <a:extLst>
                    <a:ext uri="{FF2B5EF4-FFF2-40B4-BE49-F238E27FC236}">
                      <a16:creationId xmlns:a16="http://schemas.microsoft.com/office/drawing/2014/main" id="{F9050FAF-3619-4247-BBCC-AE533D856489}"/>
                    </a:ext>
                  </a:extLst>
                </p:cNvPr>
                <p:cNvSpPr/>
                <p:nvPr/>
              </p:nvSpPr>
              <p:spPr>
                <a:xfrm flipH="1">
                  <a:off x="7894561" y="4022303"/>
                  <a:ext cx="401644" cy="243649"/>
                </a:xfrm>
                <a:prstGeom prst="cube">
                  <a:avLst>
                    <a:gd name="adj" fmla="val 34804"/>
                  </a:avLst>
                </a:prstGeom>
                <a:solidFill>
                  <a:srgbClr val="000FFF"/>
                </a:solidFill>
                <a:ln>
                  <a:solidFill>
                    <a:srgbClr val="000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Cube 262">
                  <a:extLst>
                    <a:ext uri="{FF2B5EF4-FFF2-40B4-BE49-F238E27FC236}">
                      <a16:creationId xmlns:a16="http://schemas.microsoft.com/office/drawing/2014/main" id="{0BA5BD62-CB68-0D4B-9AEE-0C2A10835B52}"/>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258">
                <a:extLst>
                  <a:ext uri="{FF2B5EF4-FFF2-40B4-BE49-F238E27FC236}">
                    <a16:creationId xmlns:a16="http://schemas.microsoft.com/office/drawing/2014/main" id="{76F97CCB-826F-844A-9673-BDD62C8FF84E}"/>
                  </a:ext>
                </a:extLst>
              </p:cNvPr>
              <p:cNvGrpSpPr/>
              <p:nvPr/>
            </p:nvGrpSpPr>
            <p:grpSpPr>
              <a:xfrm>
                <a:off x="8626101" y="2322908"/>
                <a:ext cx="402110" cy="219021"/>
                <a:chOff x="7848878" y="4022302"/>
                <a:chExt cx="447327" cy="243650"/>
              </a:xfrm>
            </p:grpSpPr>
            <p:sp>
              <p:nvSpPr>
                <p:cNvPr id="260" name="Cube 259">
                  <a:extLst>
                    <a:ext uri="{FF2B5EF4-FFF2-40B4-BE49-F238E27FC236}">
                      <a16:creationId xmlns:a16="http://schemas.microsoft.com/office/drawing/2014/main" id="{4047C816-64D7-274A-8281-A26A17268DFA}"/>
                    </a:ext>
                  </a:extLst>
                </p:cNvPr>
                <p:cNvSpPr/>
                <p:nvPr/>
              </p:nvSpPr>
              <p:spPr>
                <a:xfrm flipH="1">
                  <a:off x="7894561" y="4022303"/>
                  <a:ext cx="401644" cy="243649"/>
                </a:xfrm>
                <a:prstGeom prst="cube">
                  <a:avLst>
                    <a:gd name="adj" fmla="val 34804"/>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Cube 260">
                  <a:extLst>
                    <a:ext uri="{FF2B5EF4-FFF2-40B4-BE49-F238E27FC236}">
                      <a16:creationId xmlns:a16="http://schemas.microsoft.com/office/drawing/2014/main" id="{BEADDEA7-656D-6E44-BCA9-1D2AA42ACD6E}"/>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274" name="Straight Connector 273">
              <a:extLst>
                <a:ext uri="{FF2B5EF4-FFF2-40B4-BE49-F238E27FC236}">
                  <a16:creationId xmlns:a16="http://schemas.microsoft.com/office/drawing/2014/main" id="{E67E8D9C-345A-3E41-A067-0AD07BA670B2}"/>
                </a:ext>
              </a:extLst>
            </p:cNvPr>
            <p:cNvCxnSpPr>
              <a:cxnSpLocks/>
            </p:cNvCxnSpPr>
            <p:nvPr/>
          </p:nvCxnSpPr>
          <p:spPr bwMode="auto">
            <a:xfrm flipH="1">
              <a:off x="508327" y="2401901"/>
              <a:ext cx="2058834"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75" name="Group 274">
              <a:extLst>
                <a:ext uri="{FF2B5EF4-FFF2-40B4-BE49-F238E27FC236}">
                  <a16:creationId xmlns:a16="http://schemas.microsoft.com/office/drawing/2014/main" id="{3567B07D-896D-9C4B-A1FF-DC61F1F8A6EC}"/>
                </a:ext>
              </a:extLst>
            </p:cNvPr>
            <p:cNvGrpSpPr/>
            <p:nvPr/>
          </p:nvGrpSpPr>
          <p:grpSpPr>
            <a:xfrm>
              <a:off x="620997" y="4283102"/>
              <a:ext cx="1773566" cy="525765"/>
              <a:chOff x="7596493" y="2220710"/>
              <a:chExt cx="1773566" cy="525765"/>
            </a:xfrm>
          </p:grpSpPr>
          <p:cxnSp>
            <p:nvCxnSpPr>
              <p:cNvPr id="276" name="Straight Connector 275">
                <a:extLst>
                  <a:ext uri="{FF2B5EF4-FFF2-40B4-BE49-F238E27FC236}">
                    <a16:creationId xmlns:a16="http://schemas.microsoft.com/office/drawing/2014/main" id="{B695A8BD-70BD-4B41-B9A7-AE4B03D4D57D}"/>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77" name="Group 276">
                <a:extLst>
                  <a:ext uri="{FF2B5EF4-FFF2-40B4-BE49-F238E27FC236}">
                    <a16:creationId xmlns:a16="http://schemas.microsoft.com/office/drawing/2014/main" id="{EF9818A7-2FE9-234F-9886-02025DFF3E80}"/>
                  </a:ext>
                </a:extLst>
              </p:cNvPr>
              <p:cNvGrpSpPr/>
              <p:nvPr/>
            </p:nvGrpSpPr>
            <p:grpSpPr>
              <a:xfrm>
                <a:off x="7626181" y="2266923"/>
                <a:ext cx="287242" cy="445312"/>
                <a:chOff x="2586743" y="1312601"/>
                <a:chExt cx="413559" cy="641139"/>
              </a:xfrm>
            </p:grpSpPr>
            <p:grpSp>
              <p:nvGrpSpPr>
                <p:cNvPr id="301" name="Group 300">
                  <a:extLst>
                    <a:ext uri="{FF2B5EF4-FFF2-40B4-BE49-F238E27FC236}">
                      <a16:creationId xmlns:a16="http://schemas.microsoft.com/office/drawing/2014/main" id="{5BBCBEDD-B911-4C46-8E46-D0CE62D2B667}"/>
                    </a:ext>
                  </a:extLst>
                </p:cNvPr>
                <p:cNvGrpSpPr/>
                <p:nvPr/>
              </p:nvGrpSpPr>
              <p:grpSpPr>
                <a:xfrm>
                  <a:off x="2586743" y="1766407"/>
                  <a:ext cx="413559" cy="187333"/>
                  <a:chOff x="2978898" y="4007224"/>
                  <a:chExt cx="631078" cy="181162"/>
                </a:xfrm>
              </p:grpSpPr>
              <p:cxnSp>
                <p:nvCxnSpPr>
                  <p:cNvPr id="304" name="Elbow Connector 303">
                    <a:extLst>
                      <a:ext uri="{FF2B5EF4-FFF2-40B4-BE49-F238E27FC236}">
                        <a16:creationId xmlns:a16="http://schemas.microsoft.com/office/drawing/2014/main" id="{75D7AA7B-40E5-E941-8C75-1984C06578E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05" name="Elbow Connector 304">
                    <a:extLst>
                      <a:ext uri="{FF2B5EF4-FFF2-40B4-BE49-F238E27FC236}">
                        <a16:creationId xmlns:a16="http://schemas.microsoft.com/office/drawing/2014/main" id="{FE6BD861-EAFC-6645-AFD1-88B16C1E6D5D}"/>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02" name="Straight Connector 301">
                  <a:extLst>
                    <a:ext uri="{FF2B5EF4-FFF2-40B4-BE49-F238E27FC236}">
                      <a16:creationId xmlns:a16="http://schemas.microsoft.com/office/drawing/2014/main" id="{F32AC941-9F6C-774F-A4BB-C53CB4CE2D6A}"/>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03" name="Straight Connector 302">
                  <a:extLst>
                    <a:ext uri="{FF2B5EF4-FFF2-40B4-BE49-F238E27FC236}">
                      <a16:creationId xmlns:a16="http://schemas.microsoft.com/office/drawing/2014/main" id="{0AB47FDE-0D89-784A-934A-EBE21927F4E5}"/>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278" name="Straight Connector 277">
                <a:extLst>
                  <a:ext uri="{FF2B5EF4-FFF2-40B4-BE49-F238E27FC236}">
                    <a16:creationId xmlns:a16="http://schemas.microsoft.com/office/drawing/2014/main" id="{BF1E99BE-9FE2-804C-A976-D75CDC1CB49A}"/>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79" name="Straight Connector 278">
                <a:extLst>
                  <a:ext uri="{FF2B5EF4-FFF2-40B4-BE49-F238E27FC236}">
                    <a16:creationId xmlns:a16="http://schemas.microsoft.com/office/drawing/2014/main" id="{13750840-34D8-CC47-885C-F3B3CBDA0513}"/>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0" name="Straight Connector 279">
                <a:extLst>
                  <a:ext uri="{FF2B5EF4-FFF2-40B4-BE49-F238E27FC236}">
                    <a16:creationId xmlns:a16="http://schemas.microsoft.com/office/drawing/2014/main" id="{5BBBAA53-2837-0F4A-AAC6-5E25ECFADD34}"/>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1" name="Straight Connector 280">
                <a:extLst>
                  <a:ext uri="{FF2B5EF4-FFF2-40B4-BE49-F238E27FC236}">
                    <a16:creationId xmlns:a16="http://schemas.microsoft.com/office/drawing/2014/main" id="{8015D4EA-1BD1-E445-9AF6-E88E576FBA12}"/>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2" name="Straight Connector 281">
                <a:extLst>
                  <a:ext uri="{FF2B5EF4-FFF2-40B4-BE49-F238E27FC236}">
                    <a16:creationId xmlns:a16="http://schemas.microsoft.com/office/drawing/2014/main" id="{E6AAE294-0840-2447-A9DF-1A6E62904CFC}"/>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83" name="Straight Connector 282">
                <a:extLst>
                  <a:ext uri="{FF2B5EF4-FFF2-40B4-BE49-F238E27FC236}">
                    <a16:creationId xmlns:a16="http://schemas.microsoft.com/office/drawing/2014/main" id="{6D1D248E-14C0-D74F-8342-5F44F0474D88}"/>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84" name="Group 283">
                <a:extLst>
                  <a:ext uri="{FF2B5EF4-FFF2-40B4-BE49-F238E27FC236}">
                    <a16:creationId xmlns:a16="http://schemas.microsoft.com/office/drawing/2014/main" id="{47FBC9EA-19B7-5D41-914D-481CC32924FC}"/>
                  </a:ext>
                </a:extLst>
              </p:cNvPr>
              <p:cNvGrpSpPr/>
              <p:nvPr/>
            </p:nvGrpSpPr>
            <p:grpSpPr>
              <a:xfrm>
                <a:off x="9040145" y="2253171"/>
                <a:ext cx="287242" cy="442137"/>
                <a:chOff x="2586743" y="1317176"/>
                <a:chExt cx="413559" cy="636564"/>
              </a:xfrm>
            </p:grpSpPr>
            <p:grpSp>
              <p:nvGrpSpPr>
                <p:cNvPr id="296" name="Group 295">
                  <a:extLst>
                    <a:ext uri="{FF2B5EF4-FFF2-40B4-BE49-F238E27FC236}">
                      <a16:creationId xmlns:a16="http://schemas.microsoft.com/office/drawing/2014/main" id="{3BC7733C-4CC1-224C-9C67-A5231F61B886}"/>
                    </a:ext>
                  </a:extLst>
                </p:cNvPr>
                <p:cNvGrpSpPr/>
                <p:nvPr/>
              </p:nvGrpSpPr>
              <p:grpSpPr>
                <a:xfrm>
                  <a:off x="2586743" y="1766407"/>
                  <a:ext cx="413559" cy="187333"/>
                  <a:chOff x="2978898" y="4007224"/>
                  <a:chExt cx="631078" cy="181162"/>
                </a:xfrm>
              </p:grpSpPr>
              <p:cxnSp>
                <p:nvCxnSpPr>
                  <p:cNvPr id="299" name="Elbow Connector 298">
                    <a:extLst>
                      <a:ext uri="{FF2B5EF4-FFF2-40B4-BE49-F238E27FC236}">
                        <a16:creationId xmlns:a16="http://schemas.microsoft.com/office/drawing/2014/main" id="{8999313E-CE84-924C-A60B-42585D5D88E3}"/>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00" name="Elbow Connector 299">
                    <a:extLst>
                      <a:ext uri="{FF2B5EF4-FFF2-40B4-BE49-F238E27FC236}">
                        <a16:creationId xmlns:a16="http://schemas.microsoft.com/office/drawing/2014/main" id="{F47FC720-5200-464D-B436-AF6B9BC7308B}"/>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297" name="Straight Connector 296">
                  <a:extLst>
                    <a:ext uri="{FF2B5EF4-FFF2-40B4-BE49-F238E27FC236}">
                      <a16:creationId xmlns:a16="http://schemas.microsoft.com/office/drawing/2014/main" id="{0261B3F1-9408-8744-96F4-8B10B53FE3AC}"/>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98" name="Straight Connector 297">
                  <a:extLst>
                    <a:ext uri="{FF2B5EF4-FFF2-40B4-BE49-F238E27FC236}">
                      <a16:creationId xmlns:a16="http://schemas.microsoft.com/office/drawing/2014/main" id="{3FA48F0C-F8AF-BE4C-84BC-BAC5A5F92677}"/>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85" name="Oval 284">
                <a:extLst>
                  <a:ext uri="{FF2B5EF4-FFF2-40B4-BE49-F238E27FC236}">
                    <a16:creationId xmlns:a16="http://schemas.microsoft.com/office/drawing/2014/main" id="{2C41C877-FF83-FE45-8843-D670955F9229}"/>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6" name="Oval 285">
                <a:extLst>
                  <a:ext uri="{FF2B5EF4-FFF2-40B4-BE49-F238E27FC236}">
                    <a16:creationId xmlns:a16="http://schemas.microsoft.com/office/drawing/2014/main" id="{AC4CB28E-9743-B842-8066-EB95B6FCB7AF}"/>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7" name="Oval 286">
                <a:extLst>
                  <a:ext uri="{FF2B5EF4-FFF2-40B4-BE49-F238E27FC236}">
                    <a16:creationId xmlns:a16="http://schemas.microsoft.com/office/drawing/2014/main" id="{BFF11A25-D007-6046-A649-0096C34D970D}"/>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8" name="Oval 287">
                <a:extLst>
                  <a:ext uri="{FF2B5EF4-FFF2-40B4-BE49-F238E27FC236}">
                    <a16:creationId xmlns:a16="http://schemas.microsoft.com/office/drawing/2014/main" id="{2BD9CDF5-F8B5-2C43-A0FB-4A535E469633}"/>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89" name="Oval 288">
                <a:extLst>
                  <a:ext uri="{FF2B5EF4-FFF2-40B4-BE49-F238E27FC236}">
                    <a16:creationId xmlns:a16="http://schemas.microsoft.com/office/drawing/2014/main" id="{9E589688-A18A-D340-B49E-60434CCE4947}"/>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90" name="Group 289">
                <a:extLst>
                  <a:ext uri="{FF2B5EF4-FFF2-40B4-BE49-F238E27FC236}">
                    <a16:creationId xmlns:a16="http://schemas.microsoft.com/office/drawing/2014/main" id="{7F68E5AD-A16C-B543-B3AE-A5C3100C5ED3}"/>
                  </a:ext>
                </a:extLst>
              </p:cNvPr>
              <p:cNvGrpSpPr/>
              <p:nvPr/>
            </p:nvGrpSpPr>
            <p:grpSpPr>
              <a:xfrm>
                <a:off x="7996640" y="2323054"/>
                <a:ext cx="402110" cy="219021"/>
                <a:chOff x="7848878" y="4022302"/>
                <a:chExt cx="447327" cy="243650"/>
              </a:xfrm>
            </p:grpSpPr>
            <p:sp>
              <p:nvSpPr>
                <p:cNvPr id="294" name="Cube 293">
                  <a:extLst>
                    <a:ext uri="{FF2B5EF4-FFF2-40B4-BE49-F238E27FC236}">
                      <a16:creationId xmlns:a16="http://schemas.microsoft.com/office/drawing/2014/main" id="{E06B2DAA-6E90-5F41-B2FD-8FF2444F4CAA}"/>
                    </a:ext>
                  </a:extLst>
                </p:cNvPr>
                <p:cNvSpPr/>
                <p:nvPr/>
              </p:nvSpPr>
              <p:spPr>
                <a:xfrm flipH="1">
                  <a:off x="7894561" y="4022303"/>
                  <a:ext cx="401644" cy="243649"/>
                </a:xfrm>
                <a:prstGeom prst="cube">
                  <a:avLst>
                    <a:gd name="adj" fmla="val 34804"/>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Cube 294">
                  <a:extLst>
                    <a:ext uri="{FF2B5EF4-FFF2-40B4-BE49-F238E27FC236}">
                      <a16:creationId xmlns:a16="http://schemas.microsoft.com/office/drawing/2014/main" id="{96994CC1-60D7-8546-B780-0FAAE050714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1" name="Group 290">
                <a:extLst>
                  <a:ext uri="{FF2B5EF4-FFF2-40B4-BE49-F238E27FC236}">
                    <a16:creationId xmlns:a16="http://schemas.microsoft.com/office/drawing/2014/main" id="{B42A8034-FFDE-8640-BDA1-023262831485}"/>
                  </a:ext>
                </a:extLst>
              </p:cNvPr>
              <p:cNvGrpSpPr/>
              <p:nvPr/>
            </p:nvGrpSpPr>
            <p:grpSpPr>
              <a:xfrm>
                <a:off x="8626101" y="2322908"/>
                <a:ext cx="402110" cy="219021"/>
                <a:chOff x="7848878" y="4022302"/>
                <a:chExt cx="447327" cy="243650"/>
              </a:xfrm>
            </p:grpSpPr>
            <p:sp>
              <p:nvSpPr>
                <p:cNvPr id="292" name="Cube 291">
                  <a:extLst>
                    <a:ext uri="{FF2B5EF4-FFF2-40B4-BE49-F238E27FC236}">
                      <a16:creationId xmlns:a16="http://schemas.microsoft.com/office/drawing/2014/main" id="{769CE9AC-FE58-A64C-BAC1-6DC66484AC57}"/>
                    </a:ext>
                  </a:extLst>
                </p:cNvPr>
                <p:cNvSpPr/>
                <p:nvPr/>
              </p:nvSpPr>
              <p:spPr>
                <a:xfrm flipH="1">
                  <a:off x="7894561" y="4022303"/>
                  <a:ext cx="401644" cy="243649"/>
                </a:xfrm>
                <a:prstGeom prst="cube">
                  <a:avLst>
                    <a:gd name="adj" fmla="val 34804"/>
                  </a:avLst>
                </a:prstGeom>
                <a:solidFill>
                  <a:srgbClr val="000FFF"/>
                </a:solidFill>
                <a:ln>
                  <a:solidFill>
                    <a:srgbClr val="000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Cube 292">
                  <a:extLst>
                    <a:ext uri="{FF2B5EF4-FFF2-40B4-BE49-F238E27FC236}">
                      <a16:creationId xmlns:a16="http://schemas.microsoft.com/office/drawing/2014/main" id="{2BA9786A-5562-B74E-BC49-174C2CE93E55}"/>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306" name="Straight Connector 305">
              <a:extLst>
                <a:ext uri="{FF2B5EF4-FFF2-40B4-BE49-F238E27FC236}">
                  <a16:creationId xmlns:a16="http://schemas.microsoft.com/office/drawing/2014/main" id="{761F29FD-EA7C-1740-8BDD-D918B9177221}"/>
                </a:ext>
              </a:extLst>
            </p:cNvPr>
            <p:cNvCxnSpPr>
              <a:cxnSpLocks/>
            </p:cNvCxnSpPr>
            <p:nvPr/>
          </p:nvCxnSpPr>
          <p:spPr bwMode="auto">
            <a:xfrm flipH="1">
              <a:off x="523138" y="4315563"/>
              <a:ext cx="2058834"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07" name="Straight Connector 306">
              <a:extLst>
                <a:ext uri="{FF2B5EF4-FFF2-40B4-BE49-F238E27FC236}">
                  <a16:creationId xmlns:a16="http://schemas.microsoft.com/office/drawing/2014/main" id="{F7213D9E-D8CD-414B-A0B2-DD0FEE2CAF77}"/>
                </a:ext>
              </a:extLst>
            </p:cNvPr>
            <p:cNvCxnSpPr>
              <a:cxnSpLocks/>
            </p:cNvCxnSpPr>
            <p:nvPr/>
          </p:nvCxnSpPr>
          <p:spPr bwMode="auto">
            <a:xfrm>
              <a:off x="642925" y="2283856"/>
              <a:ext cx="0" cy="71138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08" name="Straight Connector 307">
              <a:extLst>
                <a:ext uri="{FF2B5EF4-FFF2-40B4-BE49-F238E27FC236}">
                  <a16:creationId xmlns:a16="http://schemas.microsoft.com/office/drawing/2014/main" id="{DE61BBD6-5EA1-F349-811E-C66AD0DCA745}"/>
                </a:ext>
              </a:extLst>
            </p:cNvPr>
            <p:cNvCxnSpPr>
              <a:cxnSpLocks/>
            </p:cNvCxnSpPr>
            <p:nvPr/>
          </p:nvCxnSpPr>
          <p:spPr bwMode="auto">
            <a:xfrm>
              <a:off x="2341766" y="2273445"/>
              <a:ext cx="0" cy="71138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09" name="Straight Connector 308">
              <a:extLst>
                <a:ext uri="{FF2B5EF4-FFF2-40B4-BE49-F238E27FC236}">
                  <a16:creationId xmlns:a16="http://schemas.microsoft.com/office/drawing/2014/main" id="{E7974282-C9D3-3B42-9D24-10399D9D3963}"/>
                </a:ext>
              </a:extLst>
            </p:cNvPr>
            <p:cNvCxnSpPr>
              <a:cxnSpLocks/>
            </p:cNvCxnSpPr>
            <p:nvPr/>
          </p:nvCxnSpPr>
          <p:spPr bwMode="auto">
            <a:xfrm>
              <a:off x="1464659" y="2283857"/>
              <a:ext cx="0" cy="711387"/>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0" name="Straight Connector 309">
              <a:extLst>
                <a:ext uri="{FF2B5EF4-FFF2-40B4-BE49-F238E27FC236}">
                  <a16:creationId xmlns:a16="http://schemas.microsoft.com/office/drawing/2014/main" id="{909BE579-872D-AE4E-B809-60436C3CDDD9}"/>
                </a:ext>
              </a:extLst>
            </p:cNvPr>
            <p:cNvCxnSpPr>
              <a:cxnSpLocks/>
            </p:cNvCxnSpPr>
            <p:nvPr/>
          </p:nvCxnSpPr>
          <p:spPr bwMode="auto">
            <a:xfrm>
              <a:off x="656062" y="4162573"/>
              <a:ext cx="0" cy="78252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1" name="Straight Connector 310">
              <a:extLst>
                <a:ext uri="{FF2B5EF4-FFF2-40B4-BE49-F238E27FC236}">
                  <a16:creationId xmlns:a16="http://schemas.microsoft.com/office/drawing/2014/main" id="{2F463C2E-93A0-3546-8156-4032F15F1453}"/>
                </a:ext>
              </a:extLst>
            </p:cNvPr>
            <p:cNvCxnSpPr>
              <a:cxnSpLocks/>
            </p:cNvCxnSpPr>
            <p:nvPr/>
          </p:nvCxnSpPr>
          <p:spPr bwMode="auto">
            <a:xfrm>
              <a:off x="2354903" y="4152162"/>
              <a:ext cx="0" cy="78252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312" name="Straight Connector 311">
              <a:extLst>
                <a:ext uri="{FF2B5EF4-FFF2-40B4-BE49-F238E27FC236}">
                  <a16:creationId xmlns:a16="http://schemas.microsoft.com/office/drawing/2014/main" id="{CA632D6E-D0DD-954D-A8E2-6AFE6ED531A2}"/>
                </a:ext>
              </a:extLst>
            </p:cNvPr>
            <p:cNvCxnSpPr>
              <a:cxnSpLocks/>
            </p:cNvCxnSpPr>
            <p:nvPr/>
          </p:nvCxnSpPr>
          <p:spPr bwMode="auto">
            <a:xfrm>
              <a:off x="1490786" y="4162574"/>
              <a:ext cx="0" cy="78252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313" name="TextBox 312">
              <a:extLst>
                <a:ext uri="{FF2B5EF4-FFF2-40B4-BE49-F238E27FC236}">
                  <a16:creationId xmlns:a16="http://schemas.microsoft.com/office/drawing/2014/main" id="{E07BCC25-37A7-E648-AB77-61C2A304869E}"/>
                </a:ext>
              </a:extLst>
            </p:cNvPr>
            <p:cNvSpPr txBox="1"/>
            <p:nvPr/>
          </p:nvSpPr>
          <p:spPr>
            <a:xfrm>
              <a:off x="427617" y="2010311"/>
              <a:ext cx="517341" cy="307777"/>
            </a:xfrm>
            <a:prstGeom prst="rect">
              <a:avLst/>
            </a:prstGeom>
            <a:noFill/>
          </p:spPr>
          <p:txBody>
            <a:bodyPr wrap="square" rtlCol="0">
              <a:spAutoFit/>
            </a:bodyPr>
            <a:lstStyle/>
            <a:p>
              <a:pPr algn="ctr"/>
              <a:r>
                <a:rPr lang="en-US" sz="1400" i="1" dirty="0"/>
                <a:t>BL</a:t>
              </a:r>
              <a:endParaRPr lang="en-US" sz="1400" i="1" baseline="-25000" dirty="0"/>
            </a:p>
          </p:txBody>
        </p:sp>
        <p:sp>
          <p:nvSpPr>
            <p:cNvPr id="314" name="TextBox 313">
              <a:extLst>
                <a:ext uri="{FF2B5EF4-FFF2-40B4-BE49-F238E27FC236}">
                  <a16:creationId xmlns:a16="http://schemas.microsoft.com/office/drawing/2014/main" id="{C226D6CB-DA19-6F4F-B1D7-84BB67080399}"/>
                </a:ext>
              </a:extLst>
            </p:cNvPr>
            <p:cNvSpPr txBox="1"/>
            <p:nvPr/>
          </p:nvSpPr>
          <p:spPr>
            <a:xfrm>
              <a:off x="2100533" y="2010311"/>
              <a:ext cx="517341" cy="307777"/>
            </a:xfrm>
            <a:prstGeom prst="rect">
              <a:avLst/>
            </a:prstGeom>
            <a:noFill/>
          </p:spPr>
          <p:txBody>
            <a:bodyPr wrap="square" rtlCol="0">
              <a:spAutoFit/>
            </a:bodyPr>
            <a:lstStyle/>
            <a:p>
              <a:pPr algn="ctr"/>
              <a:r>
                <a:rPr lang="en-US" sz="1400" i="1" dirty="0"/>
                <a:t>NBL</a:t>
              </a:r>
              <a:endParaRPr lang="en-US" sz="1400" i="1" baseline="-25000" dirty="0"/>
            </a:p>
          </p:txBody>
        </p:sp>
        <p:sp>
          <p:nvSpPr>
            <p:cNvPr id="315" name="TextBox 314">
              <a:extLst>
                <a:ext uri="{FF2B5EF4-FFF2-40B4-BE49-F238E27FC236}">
                  <a16:creationId xmlns:a16="http://schemas.microsoft.com/office/drawing/2014/main" id="{09E3732A-7CCC-3145-8E01-5005AD98142E}"/>
                </a:ext>
              </a:extLst>
            </p:cNvPr>
            <p:cNvSpPr txBox="1"/>
            <p:nvPr/>
          </p:nvSpPr>
          <p:spPr>
            <a:xfrm>
              <a:off x="1263062" y="2010311"/>
              <a:ext cx="517341" cy="307777"/>
            </a:xfrm>
            <a:prstGeom prst="rect">
              <a:avLst/>
            </a:prstGeom>
            <a:noFill/>
          </p:spPr>
          <p:txBody>
            <a:bodyPr wrap="square" rtlCol="0">
              <a:spAutoFit/>
            </a:bodyPr>
            <a:lstStyle/>
            <a:p>
              <a:pPr algn="ctr"/>
              <a:r>
                <a:rPr lang="en-US" sz="1400" i="1" dirty="0"/>
                <a:t>CSL</a:t>
              </a:r>
              <a:endParaRPr lang="en-US" sz="1400" i="1" baseline="-25000" dirty="0"/>
            </a:p>
          </p:txBody>
        </p:sp>
        <p:sp>
          <p:nvSpPr>
            <p:cNvPr id="316" name="TextBox 315">
              <a:extLst>
                <a:ext uri="{FF2B5EF4-FFF2-40B4-BE49-F238E27FC236}">
                  <a16:creationId xmlns:a16="http://schemas.microsoft.com/office/drawing/2014/main" id="{82DC3100-B13C-BD40-8885-10A8776AF2E5}"/>
                </a:ext>
              </a:extLst>
            </p:cNvPr>
            <p:cNvSpPr txBox="1"/>
            <p:nvPr/>
          </p:nvSpPr>
          <p:spPr>
            <a:xfrm>
              <a:off x="108746" y="2245576"/>
              <a:ext cx="517341" cy="307777"/>
            </a:xfrm>
            <a:prstGeom prst="rect">
              <a:avLst/>
            </a:prstGeom>
            <a:noFill/>
          </p:spPr>
          <p:txBody>
            <a:bodyPr wrap="square" rtlCol="0">
              <a:spAutoFit/>
            </a:bodyPr>
            <a:lstStyle/>
            <a:p>
              <a:pPr algn="ctr"/>
              <a:r>
                <a:rPr lang="en-US" sz="1400" i="1" dirty="0"/>
                <a:t>WL</a:t>
              </a:r>
              <a:endParaRPr lang="en-US" sz="1400" i="1" baseline="-25000" dirty="0"/>
            </a:p>
          </p:txBody>
        </p:sp>
        <p:sp>
          <p:nvSpPr>
            <p:cNvPr id="317" name="TextBox 316">
              <a:extLst>
                <a:ext uri="{FF2B5EF4-FFF2-40B4-BE49-F238E27FC236}">
                  <a16:creationId xmlns:a16="http://schemas.microsoft.com/office/drawing/2014/main" id="{5BCA84F9-C9D5-884D-8859-6EF16BF5CF01}"/>
                </a:ext>
              </a:extLst>
            </p:cNvPr>
            <p:cNvSpPr txBox="1"/>
            <p:nvPr/>
          </p:nvSpPr>
          <p:spPr>
            <a:xfrm>
              <a:off x="381443" y="2944416"/>
              <a:ext cx="517341" cy="307777"/>
            </a:xfrm>
            <a:prstGeom prst="rect">
              <a:avLst/>
            </a:prstGeom>
            <a:noFill/>
          </p:spPr>
          <p:txBody>
            <a:bodyPr wrap="square" rtlCol="0">
              <a:spAutoFit/>
            </a:bodyPr>
            <a:lstStyle/>
            <a:p>
              <a:pPr algn="ctr"/>
              <a:r>
                <a:rPr lang="en-US" sz="1400" dirty="0">
                  <a:solidFill>
                    <a:srgbClr val="FF0000"/>
                  </a:solidFill>
                </a:rPr>
                <a:t>V</a:t>
              </a:r>
              <a:r>
                <a:rPr lang="en-US" sz="1400" baseline="-25000" dirty="0">
                  <a:solidFill>
                    <a:srgbClr val="FF0000"/>
                  </a:solidFill>
                </a:rPr>
                <a:t>W</a:t>
              </a:r>
            </a:p>
          </p:txBody>
        </p:sp>
        <p:sp>
          <p:nvSpPr>
            <p:cNvPr id="318" name="TextBox 317">
              <a:extLst>
                <a:ext uri="{FF2B5EF4-FFF2-40B4-BE49-F238E27FC236}">
                  <a16:creationId xmlns:a16="http://schemas.microsoft.com/office/drawing/2014/main" id="{D3C9563A-B75A-4E42-A2F6-0F590FBF4DA7}"/>
                </a:ext>
              </a:extLst>
            </p:cNvPr>
            <p:cNvSpPr txBox="1"/>
            <p:nvPr/>
          </p:nvSpPr>
          <p:spPr>
            <a:xfrm>
              <a:off x="2076444" y="2926327"/>
              <a:ext cx="517341" cy="307777"/>
            </a:xfrm>
            <a:prstGeom prst="rect">
              <a:avLst/>
            </a:prstGeom>
            <a:noFill/>
          </p:spPr>
          <p:txBody>
            <a:bodyPr wrap="square" rtlCol="0">
              <a:spAutoFit/>
            </a:bodyPr>
            <a:lstStyle/>
            <a:p>
              <a:pPr algn="ctr"/>
              <a:r>
                <a:rPr lang="en-US" sz="1400" dirty="0">
                  <a:solidFill>
                    <a:srgbClr val="FF0000"/>
                  </a:solidFill>
                </a:rPr>
                <a:t>V</a:t>
              </a:r>
              <a:r>
                <a:rPr lang="en-US" sz="1400" baseline="-25000" dirty="0">
                  <a:solidFill>
                    <a:srgbClr val="FF0000"/>
                  </a:solidFill>
                </a:rPr>
                <a:t>W</a:t>
              </a:r>
            </a:p>
          </p:txBody>
        </p:sp>
        <p:sp>
          <p:nvSpPr>
            <p:cNvPr id="319" name="TextBox 318">
              <a:extLst>
                <a:ext uri="{FF2B5EF4-FFF2-40B4-BE49-F238E27FC236}">
                  <a16:creationId xmlns:a16="http://schemas.microsoft.com/office/drawing/2014/main" id="{2E34137C-B047-C74D-A5CB-F5FFEEE18DEF}"/>
                </a:ext>
              </a:extLst>
            </p:cNvPr>
            <p:cNvSpPr txBox="1"/>
            <p:nvPr/>
          </p:nvSpPr>
          <p:spPr>
            <a:xfrm>
              <a:off x="1201875" y="2951053"/>
              <a:ext cx="599206" cy="307777"/>
            </a:xfrm>
            <a:prstGeom prst="rect">
              <a:avLst/>
            </a:prstGeom>
            <a:noFill/>
          </p:spPr>
          <p:txBody>
            <a:bodyPr wrap="square" rtlCol="0">
              <a:spAutoFit/>
            </a:bodyPr>
            <a:lstStyle/>
            <a:p>
              <a:pPr algn="ctr"/>
              <a:r>
                <a:rPr lang="en-US" sz="1400" dirty="0">
                  <a:solidFill>
                    <a:srgbClr val="FF0000"/>
                  </a:solidFill>
                </a:rPr>
                <a:t>GND</a:t>
              </a:r>
              <a:endParaRPr lang="en-US" sz="1400" baseline="-25000" dirty="0">
                <a:solidFill>
                  <a:srgbClr val="FF0000"/>
                </a:solidFill>
              </a:endParaRPr>
            </a:p>
          </p:txBody>
        </p:sp>
        <p:sp>
          <p:nvSpPr>
            <p:cNvPr id="320" name="TextBox 319">
              <a:extLst>
                <a:ext uri="{FF2B5EF4-FFF2-40B4-BE49-F238E27FC236}">
                  <a16:creationId xmlns:a16="http://schemas.microsoft.com/office/drawing/2014/main" id="{92947625-A048-9F4B-8F5B-C25991507F88}"/>
                </a:ext>
              </a:extLst>
            </p:cNvPr>
            <p:cNvSpPr txBox="1"/>
            <p:nvPr/>
          </p:nvSpPr>
          <p:spPr>
            <a:xfrm>
              <a:off x="398304" y="4891099"/>
              <a:ext cx="567462" cy="307777"/>
            </a:xfrm>
            <a:prstGeom prst="rect">
              <a:avLst/>
            </a:prstGeom>
            <a:noFill/>
          </p:spPr>
          <p:txBody>
            <a:bodyPr wrap="square" rtlCol="0">
              <a:spAutoFit/>
            </a:bodyPr>
            <a:lstStyle/>
            <a:p>
              <a:pPr algn="ctr"/>
              <a:r>
                <a:rPr lang="en-US" sz="1400" dirty="0">
                  <a:solidFill>
                    <a:srgbClr val="FF0000"/>
                  </a:solidFill>
                </a:rPr>
                <a:t>GND</a:t>
              </a:r>
              <a:endParaRPr lang="en-US" sz="1400" baseline="-25000" dirty="0">
                <a:solidFill>
                  <a:srgbClr val="FF0000"/>
                </a:solidFill>
              </a:endParaRPr>
            </a:p>
          </p:txBody>
        </p:sp>
        <p:sp>
          <p:nvSpPr>
            <p:cNvPr id="321" name="TextBox 320">
              <a:extLst>
                <a:ext uri="{FF2B5EF4-FFF2-40B4-BE49-F238E27FC236}">
                  <a16:creationId xmlns:a16="http://schemas.microsoft.com/office/drawing/2014/main" id="{76646531-EE56-5442-8E28-A2744B406344}"/>
                </a:ext>
              </a:extLst>
            </p:cNvPr>
            <p:cNvSpPr txBox="1"/>
            <p:nvPr/>
          </p:nvSpPr>
          <p:spPr>
            <a:xfrm>
              <a:off x="2093305" y="4873010"/>
              <a:ext cx="587452" cy="307777"/>
            </a:xfrm>
            <a:prstGeom prst="rect">
              <a:avLst/>
            </a:prstGeom>
            <a:noFill/>
          </p:spPr>
          <p:txBody>
            <a:bodyPr wrap="square" rtlCol="0">
              <a:spAutoFit/>
            </a:bodyPr>
            <a:lstStyle/>
            <a:p>
              <a:pPr algn="ctr"/>
              <a:r>
                <a:rPr lang="en-US" sz="1400" dirty="0">
                  <a:solidFill>
                    <a:srgbClr val="FF0000"/>
                  </a:solidFill>
                </a:rPr>
                <a:t>GND</a:t>
              </a:r>
              <a:endParaRPr lang="en-US" sz="1400" baseline="-25000" dirty="0">
                <a:solidFill>
                  <a:srgbClr val="FF0000"/>
                </a:solidFill>
              </a:endParaRPr>
            </a:p>
          </p:txBody>
        </p:sp>
        <p:sp>
          <p:nvSpPr>
            <p:cNvPr id="322" name="TextBox 321">
              <a:extLst>
                <a:ext uri="{FF2B5EF4-FFF2-40B4-BE49-F238E27FC236}">
                  <a16:creationId xmlns:a16="http://schemas.microsoft.com/office/drawing/2014/main" id="{38DFDF30-0954-C74E-B929-31EA05376890}"/>
                </a:ext>
              </a:extLst>
            </p:cNvPr>
            <p:cNvSpPr txBox="1"/>
            <p:nvPr/>
          </p:nvSpPr>
          <p:spPr>
            <a:xfrm>
              <a:off x="1218736" y="4897736"/>
              <a:ext cx="599206" cy="307777"/>
            </a:xfrm>
            <a:prstGeom prst="rect">
              <a:avLst/>
            </a:prstGeom>
            <a:noFill/>
          </p:spPr>
          <p:txBody>
            <a:bodyPr wrap="square" rtlCol="0">
              <a:spAutoFit/>
            </a:bodyPr>
            <a:lstStyle/>
            <a:p>
              <a:pPr algn="ctr"/>
              <a:r>
                <a:rPr lang="en-US" sz="1400" dirty="0">
                  <a:solidFill>
                    <a:srgbClr val="FF0000"/>
                  </a:solidFill>
                </a:rPr>
                <a:t>V</a:t>
              </a:r>
              <a:r>
                <a:rPr lang="en-US" sz="1400" baseline="-25000" dirty="0">
                  <a:solidFill>
                    <a:srgbClr val="FF0000"/>
                  </a:solidFill>
                </a:rPr>
                <a:t>W</a:t>
              </a:r>
            </a:p>
          </p:txBody>
        </p:sp>
        <p:sp>
          <p:nvSpPr>
            <p:cNvPr id="323" name="TextBox 322">
              <a:extLst>
                <a:ext uri="{FF2B5EF4-FFF2-40B4-BE49-F238E27FC236}">
                  <a16:creationId xmlns:a16="http://schemas.microsoft.com/office/drawing/2014/main" id="{4B640572-72ED-514F-89BC-A090378E6726}"/>
                </a:ext>
              </a:extLst>
            </p:cNvPr>
            <p:cNvSpPr txBox="1"/>
            <p:nvPr/>
          </p:nvSpPr>
          <p:spPr>
            <a:xfrm>
              <a:off x="541482" y="692696"/>
              <a:ext cx="2002829" cy="338554"/>
            </a:xfrm>
            <a:prstGeom prst="rect">
              <a:avLst/>
            </a:prstGeom>
            <a:solidFill>
              <a:schemeClr val="bg1"/>
            </a:solidFill>
          </p:spPr>
          <p:txBody>
            <a:bodyPr wrap="square" rtlCol="0">
              <a:spAutoFit/>
            </a:bodyPr>
            <a:lstStyle/>
            <a:p>
              <a:pPr algn="ctr"/>
              <a:r>
                <a:rPr lang="en-US" sz="1600" b="1" dirty="0"/>
                <a:t>Cell Structure</a:t>
              </a:r>
            </a:p>
          </p:txBody>
        </p:sp>
      </p:grpSp>
      <p:grpSp>
        <p:nvGrpSpPr>
          <p:cNvPr id="6" name="Group 5">
            <a:extLst>
              <a:ext uri="{FF2B5EF4-FFF2-40B4-BE49-F238E27FC236}">
                <a16:creationId xmlns:a16="http://schemas.microsoft.com/office/drawing/2014/main" id="{FD194B30-4BE6-E148-A51A-568D23BB711C}"/>
              </a:ext>
            </a:extLst>
          </p:cNvPr>
          <p:cNvGrpSpPr/>
          <p:nvPr/>
        </p:nvGrpSpPr>
        <p:grpSpPr>
          <a:xfrm>
            <a:off x="3551340" y="690818"/>
            <a:ext cx="2727375" cy="5467936"/>
            <a:chOff x="3551340" y="690818"/>
            <a:chExt cx="2727375" cy="5467936"/>
          </a:xfrm>
        </p:grpSpPr>
        <p:sp>
          <p:nvSpPr>
            <p:cNvPr id="8" name="Rectangle: Rounded Corners 46">
              <a:extLst>
                <a:ext uri="{FF2B5EF4-FFF2-40B4-BE49-F238E27FC236}">
                  <a16:creationId xmlns:a16="http://schemas.microsoft.com/office/drawing/2014/main" id="{06D0FD38-B588-1742-A9F0-BD11299180C3}"/>
                </a:ext>
              </a:extLst>
            </p:cNvPr>
            <p:cNvSpPr/>
            <p:nvPr/>
          </p:nvSpPr>
          <p:spPr>
            <a:xfrm>
              <a:off x="4062040" y="1129291"/>
              <a:ext cx="1275127" cy="576469"/>
            </a:xfrm>
            <a:prstGeom prst="roundRect">
              <a:avLst>
                <a:gd name="adj" fmla="val 7111"/>
              </a:avLst>
            </a:prstGeom>
            <a:solidFill>
              <a:srgbClr val="00B050">
                <a:alpha val="20000"/>
              </a:srgbClr>
            </a:solidFill>
            <a:ln w="15875">
              <a:solidFill>
                <a:srgbClr val="00B050">
                  <a:alpha val="25000"/>
                </a:srgb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cxnSp>
          <p:nvCxnSpPr>
            <p:cNvPr id="9" name="Straight Connector 8">
              <a:extLst>
                <a:ext uri="{FF2B5EF4-FFF2-40B4-BE49-F238E27FC236}">
                  <a16:creationId xmlns:a16="http://schemas.microsoft.com/office/drawing/2014/main" id="{45C69786-70BE-F44C-9D63-7BAD3CAA328D}"/>
                </a:ext>
              </a:extLst>
            </p:cNvPr>
            <p:cNvCxnSpPr>
              <a:cxnSpLocks/>
            </p:cNvCxnSpPr>
            <p:nvPr/>
          </p:nvCxnSpPr>
          <p:spPr bwMode="auto">
            <a:xfrm>
              <a:off x="4185147" y="1120131"/>
              <a:ext cx="0" cy="284715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4EDFB35A-1ED3-2D44-9E2D-AC879BCC9D6C}"/>
                </a:ext>
              </a:extLst>
            </p:cNvPr>
            <p:cNvCxnSpPr>
              <a:cxnSpLocks/>
            </p:cNvCxnSpPr>
            <p:nvPr/>
          </p:nvCxnSpPr>
          <p:spPr bwMode="auto">
            <a:xfrm>
              <a:off x="5234809" y="1112444"/>
              <a:ext cx="0" cy="283112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 name="Straight Connector 10">
              <a:extLst>
                <a:ext uri="{FF2B5EF4-FFF2-40B4-BE49-F238E27FC236}">
                  <a16:creationId xmlns:a16="http://schemas.microsoft.com/office/drawing/2014/main" id="{B3F1043A-B17B-AF4B-A880-D0FB2122D5F2}"/>
                </a:ext>
              </a:extLst>
            </p:cNvPr>
            <p:cNvCxnSpPr>
              <a:cxnSpLocks/>
            </p:cNvCxnSpPr>
            <p:nvPr/>
          </p:nvCxnSpPr>
          <p:spPr bwMode="auto">
            <a:xfrm>
              <a:off x="4697576" y="1104420"/>
              <a:ext cx="0" cy="2682776"/>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2" name="Group 11">
              <a:extLst>
                <a:ext uri="{FF2B5EF4-FFF2-40B4-BE49-F238E27FC236}">
                  <a16:creationId xmlns:a16="http://schemas.microsoft.com/office/drawing/2014/main" id="{3BA16068-DAB2-494F-AE5D-42E8A8680A2B}"/>
                </a:ext>
              </a:extLst>
            </p:cNvPr>
            <p:cNvGrpSpPr/>
            <p:nvPr/>
          </p:nvGrpSpPr>
          <p:grpSpPr>
            <a:xfrm>
              <a:off x="4162509" y="1184858"/>
              <a:ext cx="1101245" cy="395016"/>
              <a:chOff x="7596493" y="2220710"/>
              <a:chExt cx="1773566" cy="525765"/>
            </a:xfrm>
          </p:grpSpPr>
          <p:grpSp>
            <p:nvGrpSpPr>
              <p:cNvPr id="13" name="Group 12">
                <a:extLst>
                  <a:ext uri="{FF2B5EF4-FFF2-40B4-BE49-F238E27FC236}">
                    <a16:creationId xmlns:a16="http://schemas.microsoft.com/office/drawing/2014/main" id="{9C27256F-D31A-014E-8342-4E8128685EF2}"/>
                  </a:ext>
                </a:extLst>
              </p:cNvPr>
              <p:cNvGrpSpPr/>
              <p:nvPr/>
            </p:nvGrpSpPr>
            <p:grpSpPr>
              <a:xfrm>
                <a:off x="7626181" y="2266923"/>
                <a:ext cx="287242" cy="445312"/>
                <a:chOff x="2586743" y="1312601"/>
                <a:chExt cx="413559" cy="641139"/>
              </a:xfrm>
            </p:grpSpPr>
            <p:grpSp>
              <p:nvGrpSpPr>
                <p:cNvPr id="39" name="Group 38">
                  <a:extLst>
                    <a:ext uri="{FF2B5EF4-FFF2-40B4-BE49-F238E27FC236}">
                      <a16:creationId xmlns:a16="http://schemas.microsoft.com/office/drawing/2014/main" id="{98C467B1-D124-0849-8CFB-1A525B0A4BB9}"/>
                    </a:ext>
                  </a:extLst>
                </p:cNvPr>
                <p:cNvGrpSpPr/>
                <p:nvPr/>
              </p:nvGrpSpPr>
              <p:grpSpPr>
                <a:xfrm>
                  <a:off x="2586743" y="1766407"/>
                  <a:ext cx="413559" cy="187333"/>
                  <a:chOff x="2978898" y="4007224"/>
                  <a:chExt cx="631078" cy="181162"/>
                </a:xfrm>
              </p:grpSpPr>
              <p:cxnSp>
                <p:nvCxnSpPr>
                  <p:cNvPr id="42" name="Elbow Connector 41">
                    <a:extLst>
                      <a:ext uri="{FF2B5EF4-FFF2-40B4-BE49-F238E27FC236}">
                        <a16:creationId xmlns:a16="http://schemas.microsoft.com/office/drawing/2014/main" id="{2E1FADAA-734B-9847-A090-C3F87806E3E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43" name="Elbow Connector 42">
                    <a:extLst>
                      <a:ext uri="{FF2B5EF4-FFF2-40B4-BE49-F238E27FC236}">
                        <a16:creationId xmlns:a16="http://schemas.microsoft.com/office/drawing/2014/main" id="{5AD63FBF-3146-754B-B8BA-37C7407A0C41}"/>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40" name="Straight Connector 39">
                  <a:extLst>
                    <a:ext uri="{FF2B5EF4-FFF2-40B4-BE49-F238E27FC236}">
                      <a16:creationId xmlns:a16="http://schemas.microsoft.com/office/drawing/2014/main" id="{1788CFF4-2DC1-FD4D-9568-0EB1D74B48A7}"/>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98352110-58AC-7744-8EBD-E1EB4659BD57}"/>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4" name="Straight Connector 13">
                <a:extLst>
                  <a:ext uri="{FF2B5EF4-FFF2-40B4-BE49-F238E27FC236}">
                    <a16:creationId xmlns:a16="http://schemas.microsoft.com/office/drawing/2014/main" id="{F5EF73F5-23D5-FC47-90F9-FC3628587260}"/>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FB939BC5-9DE2-8148-A71C-DFFF4F4A2003}"/>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7F731D64-B4EA-AE43-980B-08B832777AD4}"/>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871897F5-0269-C74D-A95C-944B8FAEFF8D}"/>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7C8C46CC-3BBE-2F4A-A56D-56D2551B437A}"/>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 name="Straight Connector 19">
                <a:extLst>
                  <a:ext uri="{FF2B5EF4-FFF2-40B4-BE49-F238E27FC236}">
                    <a16:creationId xmlns:a16="http://schemas.microsoft.com/office/drawing/2014/main" id="{EC494659-407E-8947-BBCC-ABA76F7539EA}"/>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ECFDBDDC-7BF3-5C43-A43D-CD551EA8E028}"/>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2" name="Group 21">
                <a:extLst>
                  <a:ext uri="{FF2B5EF4-FFF2-40B4-BE49-F238E27FC236}">
                    <a16:creationId xmlns:a16="http://schemas.microsoft.com/office/drawing/2014/main" id="{CC528149-6122-F942-A50B-8C9C30446F02}"/>
                  </a:ext>
                </a:extLst>
              </p:cNvPr>
              <p:cNvGrpSpPr/>
              <p:nvPr/>
            </p:nvGrpSpPr>
            <p:grpSpPr>
              <a:xfrm>
                <a:off x="9040145" y="2253171"/>
                <a:ext cx="287242" cy="442137"/>
                <a:chOff x="2586743" y="1317176"/>
                <a:chExt cx="413559" cy="636564"/>
              </a:xfrm>
            </p:grpSpPr>
            <p:grpSp>
              <p:nvGrpSpPr>
                <p:cNvPr id="34" name="Group 33">
                  <a:extLst>
                    <a:ext uri="{FF2B5EF4-FFF2-40B4-BE49-F238E27FC236}">
                      <a16:creationId xmlns:a16="http://schemas.microsoft.com/office/drawing/2014/main" id="{77ECC72B-9E99-4540-B430-4E7BD046D8F9}"/>
                    </a:ext>
                  </a:extLst>
                </p:cNvPr>
                <p:cNvGrpSpPr/>
                <p:nvPr/>
              </p:nvGrpSpPr>
              <p:grpSpPr>
                <a:xfrm>
                  <a:off x="2586743" y="1766407"/>
                  <a:ext cx="413559" cy="187333"/>
                  <a:chOff x="2978898" y="4007224"/>
                  <a:chExt cx="631078" cy="181162"/>
                </a:xfrm>
              </p:grpSpPr>
              <p:cxnSp>
                <p:nvCxnSpPr>
                  <p:cNvPr id="37" name="Elbow Connector 36">
                    <a:extLst>
                      <a:ext uri="{FF2B5EF4-FFF2-40B4-BE49-F238E27FC236}">
                        <a16:creationId xmlns:a16="http://schemas.microsoft.com/office/drawing/2014/main" id="{479FEF7D-748D-C04D-91A5-A2499EF146D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38" name="Elbow Connector 37">
                    <a:extLst>
                      <a:ext uri="{FF2B5EF4-FFF2-40B4-BE49-F238E27FC236}">
                        <a16:creationId xmlns:a16="http://schemas.microsoft.com/office/drawing/2014/main" id="{85FA10C4-E83C-1541-ABDD-B50C9B561FC3}"/>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35" name="Straight Connector 34">
                  <a:extLst>
                    <a:ext uri="{FF2B5EF4-FFF2-40B4-BE49-F238E27FC236}">
                      <a16:creationId xmlns:a16="http://schemas.microsoft.com/office/drawing/2014/main" id="{11492C5D-66B2-3446-B04A-4BB47163840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399598C2-063C-C449-899E-E40097C99A33}"/>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23" name="Oval 22">
                <a:extLst>
                  <a:ext uri="{FF2B5EF4-FFF2-40B4-BE49-F238E27FC236}">
                    <a16:creationId xmlns:a16="http://schemas.microsoft.com/office/drawing/2014/main" id="{7AA8FE87-A3C9-E74C-B077-FC60A6DDDF75}"/>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4" name="Oval 23">
                <a:extLst>
                  <a:ext uri="{FF2B5EF4-FFF2-40B4-BE49-F238E27FC236}">
                    <a16:creationId xmlns:a16="http://schemas.microsoft.com/office/drawing/2014/main" id="{B60AD426-D5C1-5F4F-8D5F-011FC66A17DD}"/>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5" name="Oval 24">
                <a:extLst>
                  <a:ext uri="{FF2B5EF4-FFF2-40B4-BE49-F238E27FC236}">
                    <a16:creationId xmlns:a16="http://schemas.microsoft.com/office/drawing/2014/main" id="{4E7CF9C4-6F52-EA4A-926E-372938948A2B}"/>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6" name="Oval 25">
                <a:extLst>
                  <a:ext uri="{FF2B5EF4-FFF2-40B4-BE49-F238E27FC236}">
                    <a16:creationId xmlns:a16="http://schemas.microsoft.com/office/drawing/2014/main" id="{D1A71101-593A-B544-B15E-7B5977DE2C6A}"/>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27" name="Oval 26">
                <a:extLst>
                  <a:ext uri="{FF2B5EF4-FFF2-40B4-BE49-F238E27FC236}">
                    <a16:creationId xmlns:a16="http://schemas.microsoft.com/office/drawing/2014/main" id="{9DEC9288-C3A3-9442-A204-6755091E606F}"/>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28" name="Group 27">
                <a:extLst>
                  <a:ext uri="{FF2B5EF4-FFF2-40B4-BE49-F238E27FC236}">
                    <a16:creationId xmlns:a16="http://schemas.microsoft.com/office/drawing/2014/main" id="{6CC5814F-C8CD-3546-8E60-6424E49B9BD8}"/>
                  </a:ext>
                </a:extLst>
              </p:cNvPr>
              <p:cNvGrpSpPr/>
              <p:nvPr/>
            </p:nvGrpSpPr>
            <p:grpSpPr>
              <a:xfrm>
                <a:off x="7996640" y="2323054"/>
                <a:ext cx="402110" cy="219021"/>
                <a:chOff x="7848878" y="4022302"/>
                <a:chExt cx="447327" cy="243650"/>
              </a:xfrm>
            </p:grpSpPr>
            <p:sp>
              <p:nvSpPr>
                <p:cNvPr id="32" name="Cube 31">
                  <a:extLst>
                    <a:ext uri="{FF2B5EF4-FFF2-40B4-BE49-F238E27FC236}">
                      <a16:creationId xmlns:a16="http://schemas.microsoft.com/office/drawing/2014/main" id="{5F4CF154-0776-EA42-8063-0097255729C3}"/>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be 32">
                  <a:extLst>
                    <a:ext uri="{FF2B5EF4-FFF2-40B4-BE49-F238E27FC236}">
                      <a16:creationId xmlns:a16="http://schemas.microsoft.com/office/drawing/2014/main" id="{993B035B-CF98-BC49-BC60-ED46DAF5670A}"/>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6843E45B-703E-7044-B118-5FA638C23B29}"/>
                  </a:ext>
                </a:extLst>
              </p:cNvPr>
              <p:cNvGrpSpPr/>
              <p:nvPr/>
            </p:nvGrpSpPr>
            <p:grpSpPr>
              <a:xfrm>
                <a:off x="8626101" y="2322908"/>
                <a:ext cx="402110" cy="219021"/>
                <a:chOff x="7848878" y="4022302"/>
                <a:chExt cx="447327" cy="243650"/>
              </a:xfrm>
            </p:grpSpPr>
            <p:sp>
              <p:nvSpPr>
                <p:cNvPr id="30" name="Cube 29">
                  <a:extLst>
                    <a:ext uri="{FF2B5EF4-FFF2-40B4-BE49-F238E27FC236}">
                      <a16:creationId xmlns:a16="http://schemas.microsoft.com/office/drawing/2014/main" id="{F36A2E27-8F2B-284E-9D7C-4FBE9E6B670A}"/>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ube 30">
                  <a:extLst>
                    <a:ext uri="{FF2B5EF4-FFF2-40B4-BE49-F238E27FC236}">
                      <a16:creationId xmlns:a16="http://schemas.microsoft.com/office/drawing/2014/main" id="{0FBE4D13-7760-3749-A908-6A1C87156EB2}"/>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4" name="Group 43">
              <a:extLst>
                <a:ext uri="{FF2B5EF4-FFF2-40B4-BE49-F238E27FC236}">
                  <a16:creationId xmlns:a16="http://schemas.microsoft.com/office/drawing/2014/main" id="{2130B189-8A5C-A64B-AEF1-9A49E91C7AFD}"/>
                </a:ext>
              </a:extLst>
            </p:cNvPr>
            <p:cNvGrpSpPr/>
            <p:nvPr/>
          </p:nvGrpSpPr>
          <p:grpSpPr>
            <a:xfrm>
              <a:off x="4160409" y="3260271"/>
              <a:ext cx="1101245" cy="395016"/>
              <a:chOff x="7596493" y="2220710"/>
              <a:chExt cx="1773566" cy="525765"/>
            </a:xfrm>
          </p:grpSpPr>
          <p:grpSp>
            <p:nvGrpSpPr>
              <p:cNvPr id="45" name="Group 44">
                <a:extLst>
                  <a:ext uri="{FF2B5EF4-FFF2-40B4-BE49-F238E27FC236}">
                    <a16:creationId xmlns:a16="http://schemas.microsoft.com/office/drawing/2014/main" id="{2897882B-6872-3247-AA42-3FC4B1EDD3C3}"/>
                  </a:ext>
                </a:extLst>
              </p:cNvPr>
              <p:cNvGrpSpPr/>
              <p:nvPr/>
            </p:nvGrpSpPr>
            <p:grpSpPr>
              <a:xfrm>
                <a:off x="7626181" y="2266923"/>
                <a:ext cx="287242" cy="445312"/>
                <a:chOff x="2586743" y="1312601"/>
                <a:chExt cx="413559" cy="641139"/>
              </a:xfrm>
            </p:grpSpPr>
            <p:grpSp>
              <p:nvGrpSpPr>
                <p:cNvPr id="70" name="Group 69">
                  <a:extLst>
                    <a:ext uri="{FF2B5EF4-FFF2-40B4-BE49-F238E27FC236}">
                      <a16:creationId xmlns:a16="http://schemas.microsoft.com/office/drawing/2014/main" id="{81725FB1-C401-0946-8817-57E792107CDC}"/>
                    </a:ext>
                  </a:extLst>
                </p:cNvPr>
                <p:cNvGrpSpPr/>
                <p:nvPr/>
              </p:nvGrpSpPr>
              <p:grpSpPr>
                <a:xfrm>
                  <a:off x="2586743" y="1766407"/>
                  <a:ext cx="413559" cy="187333"/>
                  <a:chOff x="2978898" y="4007224"/>
                  <a:chExt cx="631078" cy="181162"/>
                </a:xfrm>
              </p:grpSpPr>
              <p:cxnSp>
                <p:nvCxnSpPr>
                  <p:cNvPr id="73" name="Elbow Connector 72">
                    <a:extLst>
                      <a:ext uri="{FF2B5EF4-FFF2-40B4-BE49-F238E27FC236}">
                        <a16:creationId xmlns:a16="http://schemas.microsoft.com/office/drawing/2014/main" id="{F3E76204-51AE-9740-B89E-65F51B70F1B9}"/>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74" name="Elbow Connector 73">
                    <a:extLst>
                      <a:ext uri="{FF2B5EF4-FFF2-40B4-BE49-F238E27FC236}">
                        <a16:creationId xmlns:a16="http://schemas.microsoft.com/office/drawing/2014/main" id="{217FE208-90DB-4549-B4CC-07439380B1F3}"/>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71" name="Straight Connector 70">
                  <a:extLst>
                    <a:ext uri="{FF2B5EF4-FFF2-40B4-BE49-F238E27FC236}">
                      <a16:creationId xmlns:a16="http://schemas.microsoft.com/office/drawing/2014/main" id="{7E18C9D1-4DF0-9343-A407-63F46A688A52}"/>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53DE13DC-DEDB-844E-A657-B66F20F9F5E0}"/>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46" name="Straight Connector 45">
                <a:extLst>
                  <a:ext uri="{FF2B5EF4-FFF2-40B4-BE49-F238E27FC236}">
                    <a16:creationId xmlns:a16="http://schemas.microsoft.com/office/drawing/2014/main" id="{59E55950-DFAB-BD4A-8FBF-E3D91C3EABC4}"/>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73C6EE64-EC37-E548-A061-D112F0860E4C}"/>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99E9CB85-3EE6-B943-B699-184BF4164918}"/>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C8399420-585D-5043-8CBC-5A5EF249BC44}"/>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D04F47AB-FBB2-CA4C-BA53-C2B62D38989B}"/>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1" name="Straight Connector 50">
                <a:extLst>
                  <a:ext uri="{FF2B5EF4-FFF2-40B4-BE49-F238E27FC236}">
                    <a16:creationId xmlns:a16="http://schemas.microsoft.com/office/drawing/2014/main" id="{CFB894C0-BFA0-474F-B1C6-A6D393D858E3}"/>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2" name="Straight Connector 51">
                <a:extLst>
                  <a:ext uri="{FF2B5EF4-FFF2-40B4-BE49-F238E27FC236}">
                    <a16:creationId xmlns:a16="http://schemas.microsoft.com/office/drawing/2014/main" id="{B4AD9250-196A-8E42-803F-52E285700741}"/>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53" name="Group 52">
                <a:extLst>
                  <a:ext uri="{FF2B5EF4-FFF2-40B4-BE49-F238E27FC236}">
                    <a16:creationId xmlns:a16="http://schemas.microsoft.com/office/drawing/2014/main" id="{F0ECDAC4-1DD1-2C4E-BD79-755F39E37A66}"/>
                  </a:ext>
                </a:extLst>
              </p:cNvPr>
              <p:cNvGrpSpPr/>
              <p:nvPr/>
            </p:nvGrpSpPr>
            <p:grpSpPr>
              <a:xfrm>
                <a:off x="9040145" y="2253171"/>
                <a:ext cx="287242" cy="442137"/>
                <a:chOff x="2586743" y="1317176"/>
                <a:chExt cx="413559" cy="636564"/>
              </a:xfrm>
            </p:grpSpPr>
            <p:grpSp>
              <p:nvGrpSpPr>
                <p:cNvPr id="65" name="Group 64">
                  <a:extLst>
                    <a:ext uri="{FF2B5EF4-FFF2-40B4-BE49-F238E27FC236}">
                      <a16:creationId xmlns:a16="http://schemas.microsoft.com/office/drawing/2014/main" id="{4B5CD3DA-D3F3-1546-B230-456959A46A2A}"/>
                    </a:ext>
                  </a:extLst>
                </p:cNvPr>
                <p:cNvGrpSpPr/>
                <p:nvPr/>
              </p:nvGrpSpPr>
              <p:grpSpPr>
                <a:xfrm>
                  <a:off x="2586743" y="1766407"/>
                  <a:ext cx="413559" cy="187333"/>
                  <a:chOff x="2978898" y="4007224"/>
                  <a:chExt cx="631078" cy="181162"/>
                </a:xfrm>
              </p:grpSpPr>
              <p:cxnSp>
                <p:nvCxnSpPr>
                  <p:cNvPr id="68" name="Elbow Connector 67">
                    <a:extLst>
                      <a:ext uri="{FF2B5EF4-FFF2-40B4-BE49-F238E27FC236}">
                        <a16:creationId xmlns:a16="http://schemas.microsoft.com/office/drawing/2014/main" id="{D4771A80-ACB3-314F-83F8-8B88DB8A746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69" name="Elbow Connector 68">
                    <a:extLst>
                      <a:ext uri="{FF2B5EF4-FFF2-40B4-BE49-F238E27FC236}">
                        <a16:creationId xmlns:a16="http://schemas.microsoft.com/office/drawing/2014/main" id="{26539549-6688-7749-B994-57A29AF46609}"/>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66" name="Straight Connector 65">
                  <a:extLst>
                    <a:ext uri="{FF2B5EF4-FFF2-40B4-BE49-F238E27FC236}">
                      <a16:creationId xmlns:a16="http://schemas.microsoft.com/office/drawing/2014/main" id="{5D7C37C7-5E07-AF42-B03E-0E8E2395307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B6F637D8-9A81-5144-AA6D-063794982F77}"/>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54" name="Oval 53">
                <a:extLst>
                  <a:ext uri="{FF2B5EF4-FFF2-40B4-BE49-F238E27FC236}">
                    <a16:creationId xmlns:a16="http://schemas.microsoft.com/office/drawing/2014/main" id="{566293E1-A6F3-E14B-A8D0-BA1B41E7C7C0}"/>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5" name="Oval 54">
                <a:extLst>
                  <a:ext uri="{FF2B5EF4-FFF2-40B4-BE49-F238E27FC236}">
                    <a16:creationId xmlns:a16="http://schemas.microsoft.com/office/drawing/2014/main" id="{A80490A6-FC1F-3245-96A1-2EDBEEB444B8}"/>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6" name="Oval 55">
                <a:extLst>
                  <a:ext uri="{FF2B5EF4-FFF2-40B4-BE49-F238E27FC236}">
                    <a16:creationId xmlns:a16="http://schemas.microsoft.com/office/drawing/2014/main" id="{B6C7D636-6784-384F-AD49-8B846177008D}"/>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7" name="Oval 56">
                <a:extLst>
                  <a:ext uri="{FF2B5EF4-FFF2-40B4-BE49-F238E27FC236}">
                    <a16:creationId xmlns:a16="http://schemas.microsoft.com/office/drawing/2014/main" id="{0F51DD74-23AE-E240-9C69-B9822B613695}"/>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58" name="Oval 57">
                <a:extLst>
                  <a:ext uri="{FF2B5EF4-FFF2-40B4-BE49-F238E27FC236}">
                    <a16:creationId xmlns:a16="http://schemas.microsoft.com/office/drawing/2014/main" id="{06516BA7-BB11-0B45-98FD-5BA6179D3440}"/>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59" name="Group 58">
                <a:extLst>
                  <a:ext uri="{FF2B5EF4-FFF2-40B4-BE49-F238E27FC236}">
                    <a16:creationId xmlns:a16="http://schemas.microsoft.com/office/drawing/2014/main" id="{4BF27BA1-C323-F445-B6E4-A804B44BC227}"/>
                  </a:ext>
                </a:extLst>
              </p:cNvPr>
              <p:cNvGrpSpPr/>
              <p:nvPr/>
            </p:nvGrpSpPr>
            <p:grpSpPr>
              <a:xfrm>
                <a:off x="7996640" y="2323054"/>
                <a:ext cx="402110" cy="219021"/>
                <a:chOff x="7848878" y="4022302"/>
                <a:chExt cx="447327" cy="243650"/>
              </a:xfrm>
            </p:grpSpPr>
            <p:sp>
              <p:nvSpPr>
                <p:cNvPr id="63" name="Cube 62">
                  <a:extLst>
                    <a:ext uri="{FF2B5EF4-FFF2-40B4-BE49-F238E27FC236}">
                      <a16:creationId xmlns:a16="http://schemas.microsoft.com/office/drawing/2014/main" id="{DF61D344-4404-FF44-8971-639A8F2155E7}"/>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Cube 63">
                  <a:extLst>
                    <a:ext uri="{FF2B5EF4-FFF2-40B4-BE49-F238E27FC236}">
                      <a16:creationId xmlns:a16="http://schemas.microsoft.com/office/drawing/2014/main" id="{39534E52-0A31-1D4F-8959-AAF7A4CCE700}"/>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CD23FF6F-AB80-264E-AF59-9165416F8606}"/>
                  </a:ext>
                </a:extLst>
              </p:cNvPr>
              <p:cNvGrpSpPr/>
              <p:nvPr/>
            </p:nvGrpSpPr>
            <p:grpSpPr>
              <a:xfrm>
                <a:off x="8626101" y="2322908"/>
                <a:ext cx="402110" cy="219021"/>
                <a:chOff x="7848878" y="4022302"/>
                <a:chExt cx="447327" cy="243650"/>
              </a:xfrm>
            </p:grpSpPr>
            <p:sp>
              <p:nvSpPr>
                <p:cNvPr id="61" name="Cube 60">
                  <a:extLst>
                    <a:ext uri="{FF2B5EF4-FFF2-40B4-BE49-F238E27FC236}">
                      <a16:creationId xmlns:a16="http://schemas.microsoft.com/office/drawing/2014/main" id="{23CA22F2-FD0E-1F4B-AAF4-D6F28707F356}"/>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Cube 61">
                  <a:extLst>
                    <a:ext uri="{FF2B5EF4-FFF2-40B4-BE49-F238E27FC236}">
                      <a16:creationId xmlns:a16="http://schemas.microsoft.com/office/drawing/2014/main" id="{7C4F34BF-CEC9-7C45-8A29-8F1766B0596B}"/>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75" name="TextBox 74">
              <a:extLst>
                <a:ext uri="{FF2B5EF4-FFF2-40B4-BE49-F238E27FC236}">
                  <a16:creationId xmlns:a16="http://schemas.microsoft.com/office/drawing/2014/main" id="{919D2755-A673-5549-AA7D-92680A61C742}"/>
                </a:ext>
              </a:extLst>
            </p:cNvPr>
            <p:cNvSpPr txBox="1"/>
            <p:nvPr/>
          </p:nvSpPr>
          <p:spPr>
            <a:xfrm rot="5400000">
              <a:off x="4355306" y="2642058"/>
              <a:ext cx="397866" cy="461665"/>
            </a:xfrm>
            <a:prstGeom prst="rect">
              <a:avLst/>
            </a:prstGeom>
            <a:noFill/>
          </p:spPr>
          <p:txBody>
            <a:bodyPr wrap="none" rtlCol="0">
              <a:spAutoFit/>
            </a:bodyPr>
            <a:lstStyle/>
            <a:p>
              <a:r>
                <a:rPr lang="en-US" sz="2400" dirty="0"/>
                <a:t>…</a:t>
              </a:r>
            </a:p>
          </p:txBody>
        </p:sp>
        <p:sp>
          <p:nvSpPr>
            <p:cNvPr id="76" name="TextBox 75">
              <a:extLst>
                <a:ext uri="{FF2B5EF4-FFF2-40B4-BE49-F238E27FC236}">
                  <a16:creationId xmlns:a16="http://schemas.microsoft.com/office/drawing/2014/main" id="{92A96431-3685-2644-9222-8F7A4C0DC396}"/>
                </a:ext>
              </a:extLst>
            </p:cNvPr>
            <p:cNvSpPr txBox="1"/>
            <p:nvPr/>
          </p:nvSpPr>
          <p:spPr>
            <a:xfrm rot="5400000">
              <a:off x="4857636" y="2642058"/>
              <a:ext cx="397866" cy="461665"/>
            </a:xfrm>
            <a:prstGeom prst="rect">
              <a:avLst/>
            </a:prstGeom>
            <a:noFill/>
          </p:spPr>
          <p:txBody>
            <a:bodyPr wrap="none" rtlCol="0">
              <a:spAutoFit/>
            </a:bodyPr>
            <a:lstStyle/>
            <a:p>
              <a:r>
                <a:rPr lang="en-US" sz="2400" dirty="0"/>
                <a:t>…</a:t>
              </a:r>
            </a:p>
          </p:txBody>
        </p:sp>
        <p:cxnSp>
          <p:nvCxnSpPr>
            <p:cNvPr id="77" name="Straight Connector 76">
              <a:extLst>
                <a:ext uri="{FF2B5EF4-FFF2-40B4-BE49-F238E27FC236}">
                  <a16:creationId xmlns:a16="http://schemas.microsoft.com/office/drawing/2014/main" id="{44FCB66D-338F-2641-8567-CA22CF7EFBD8}"/>
                </a:ext>
              </a:extLst>
            </p:cNvPr>
            <p:cNvCxnSpPr>
              <a:cxnSpLocks/>
            </p:cNvCxnSpPr>
            <p:nvPr/>
          </p:nvCxnSpPr>
          <p:spPr bwMode="auto">
            <a:xfrm flipH="1">
              <a:off x="4132496" y="1207536"/>
              <a:ext cx="1162158" cy="0"/>
            </a:xfrm>
            <a:prstGeom prst="line">
              <a:avLst/>
            </a:prstGeom>
            <a:ln w="190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8" name="Straight Connector 77">
              <a:extLst>
                <a:ext uri="{FF2B5EF4-FFF2-40B4-BE49-F238E27FC236}">
                  <a16:creationId xmlns:a16="http://schemas.microsoft.com/office/drawing/2014/main" id="{F084FE1C-36BC-B141-A09E-8F7652700310}"/>
                </a:ext>
              </a:extLst>
            </p:cNvPr>
            <p:cNvCxnSpPr>
              <a:cxnSpLocks/>
            </p:cNvCxnSpPr>
            <p:nvPr/>
          </p:nvCxnSpPr>
          <p:spPr bwMode="auto">
            <a:xfrm flipH="1">
              <a:off x="4132496" y="3284555"/>
              <a:ext cx="1162158"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79" name="TextBox 78">
              <a:extLst>
                <a:ext uri="{FF2B5EF4-FFF2-40B4-BE49-F238E27FC236}">
                  <a16:creationId xmlns:a16="http://schemas.microsoft.com/office/drawing/2014/main" id="{0216C8B2-2667-454A-ACF1-AEB2D018C5A0}"/>
                </a:ext>
              </a:extLst>
            </p:cNvPr>
            <p:cNvSpPr txBox="1"/>
            <p:nvPr/>
          </p:nvSpPr>
          <p:spPr>
            <a:xfrm>
              <a:off x="3557114" y="5645470"/>
              <a:ext cx="701103" cy="461665"/>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Q</a:t>
              </a:r>
              <a:r>
                <a:rPr lang="en-US" b="1" baseline="-25000" dirty="0">
                  <a:latin typeface="Times New Roman" panose="02020603050405020304" pitchFamily="18" charset="0"/>
                  <a:cs typeface="Times New Roman" panose="02020603050405020304" pitchFamily="18" charset="0"/>
                </a:rPr>
                <a:t>SA</a:t>
              </a:r>
              <a:endParaRPr lang="en-US" b="1" baseline="-25000" dirty="0"/>
            </a:p>
          </p:txBody>
        </p:sp>
        <p:grpSp>
          <p:nvGrpSpPr>
            <p:cNvPr id="80" name="Group 79">
              <a:extLst>
                <a:ext uri="{FF2B5EF4-FFF2-40B4-BE49-F238E27FC236}">
                  <a16:creationId xmlns:a16="http://schemas.microsoft.com/office/drawing/2014/main" id="{F45F143B-0E22-5F4D-8D18-873F0CD22FC8}"/>
                </a:ext>
              </a:extLst>
            </p:cNvPr>
            <p:cNvGrpSpPr/>
            <p:nvPr/>
          </p:nvGrpSpPr>
          <p:grpSpPr>
            <a:xfrm>
              <a:off x="5272021" y="5680483"/>
              <a:ext cx="884687" cy="369332"/>
              <a:chOff x="5091970" y="3972567"/>
              <a:chExt cx="707465" cy="369332"/>
            </a:xfrm>
          </p:grpSpPr>
          <p:sp>
            <p:nvSpPr>
              <p:cNvPr id="81" name="TextBox 80">
                <a:extLst>
                  <a:ext uri="{FF2B5EF4-FFF2-40B4-BE49-F238E27FC236}">
                    <a16:creationId xmlns:a16="http://schemas.microsoft.com/office/drawing/2014/main" id="{346C0998-5F10-594A-8FF7-B0622ECD942F}"/>
                  </a:ext>
                </a:extLst>
              </p:cNvPr>
              <p:cNvSpPr txBox="1"/>
              <p:nvPr/>
            </p:nvSpPr>
            <p:spPr>
              <a:xfrm>
                <a:off x="5091970" y="3972567"/>
                <a:ext cx="707465"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Q</a:t>
                </a:r>
                <a:r>
                  <a:rPr lang="en-US" b="1" baseline="-25000" dirty="0">
                    <a:latin typeface="Times New Roman" panose="02020603050405020304" pitchFamily="18" charset="0"/>
                    <a:cs typeface="Times New Roman" panose="02020603050405020304" pitchFamily="18" charset="0"/>
                  </a:rPr>
                  <a:t>SA</a:t>
                </a:r>
                <a:endParaRPr lang="en-US" b="1" baseline="-25000" dirty="0"/>
              </a:p>
            </p:txBody>
          </p:sp>
          <p:cxnSp>
            <p:nvCxnSpPr>
              <p:cNvPr id="82" name="Straight Arrow Connector 81">
                <a:extLst>
                  <a:ext uri="{FF2B5EF4-FFF2-40B4-BE49-F238E27FC236}">
                    <a16:creationId xmlns:a16="http://schemas.microsoft.com/office/drawing/2014/main" id="{8A37C25E-EE63-0C49-8D57-628F32AE9491}"/>
                  </a:ext>
                </a:extLst>
              </p:cNvPr>
              <p:cNvCxnSpPr>
                <a:cxnSpLocks/>
              </p:cNvCxnSpPr>
              <p:nvPr/>
            </p:nvCxnSpPr>
            <p:spPr>
              <a:xfrm flipV="1">
                <a:off x="5312586" y="4038115"/>
                <a:ext cx="242750" cy="1"/>
              </a:xfrm>
              <a:prstGeom prst="straightConnector1">
                <a:avLst/>
              </a:prstGeom>
              <a:ln w="25400">
                <a:solidFill>
                  <a:schemeClr val="tx1"/>
                </a:solidFill>
                <a:prstDash val="solid"/>
                <a:tailEnd type="none"/>
              </a:ln>
              <a:effectLst/>
            </p:spPr>
            <p:style>
              <a:lnRef idx="2">
                <a:schemeClr val="accent2"/>
              </a:lnRef>
              <a:fillRef idx="0">
                <a:schemeClr val="accent2"/>
              </a:fillRef>
              <a:effectRef idx="1">
                <a:schemeClr val="accent2"/>
              </a:effectRef>
              <a:fontRef idx="minor">
                <a:schemeClr val="tx1"/>
              </a:fontRef>
            </p:style>
          </p:cxnSp>
        </p:grpSp>
        <p:grpSp>
          <p:nvGrpSpPr>
            <p:cNvPr id="83" name="Group 82">
              <a:extLst>
                <a:ext uri="{FF2B5EF4-FFF2-40B4-BE49-F238E27FC236}">
                  <a16:creationId xmlns:a16="http://schemas.microsoft.com/office/drawing/2014/main" id="{1821D55D-F7FA-3743-AFCA-EBA4A1517FF0}"/>
                </a:ext>
              </a:extLst>
            </p:cNvPr>
            <p:cNvGrpSpPr/>
            <p:nvPr/>
          </p:nvGrpSpPr>
          <p:grpSpPr>
            <a:xfrm>
              <a:off x="4603155" y="3599903"/>
              <a:ext cx="199989" cy="262744"/>
              <a:chOff x="1033605" y="2832478"/>
              <a:chExt cx="159739" cy="203557"/>
            </a:xfrm>
          </p:grpSpPr>
          <p:grpSp>
            <p:nvGrpSpPr>
              <p:cNvPr id="84" name="Group 83">
                <a:extLst>
                  <a:ext uri="{FF2B5EF4-FFF2-40B4-BE49-F238E27FC236}">
                    <a16:creationId xmlns:a16="http://schemas.microsoft.com/office/drawing/2014/main" id="{107D7ED4-AC5D-2A47-A26D-604B44B09E65}"/>
                  </a:ext>
                </a:extLst>
              </p:cNvPr>
              <p:cNvGrpSpPr/>
              <p:nvPr/>
            </p:nvGrpSpPr>
            <p:grpSpPr>
              <a:xfrm rot="16200000">
                <a:off x="1075327" y="2918017"/>
                <a:ext cx="76296" cy="159739"/>
                <a:chOff x="528018" y="2597150"/>
                <a:chExt cx="76296" cy="159739"/>
              </a:xfrm>
            </p:grpSpPr>
            <p:cxnSp>
              <p:nvCxnSpPr>
                <p:cNvPr id="86" name="Straight Connector 85">
                  <a:extLst>
                    <a:ext uri="{FF2B5EF4-FFF2-40B4-BE49-F238E27FC236}">
                      <a16:creationId xmlns:a16="http://schemas.microsoft.com/office/drawing/2014/main" id="{91FAEC11-08E0-EA46-BF3F-B39BBC176607}"/>
                    </a:ext>
                  </a:extLst>
                </p:cNvPr>
                <p:cNvCxnSpPr>
                  <a:cxnSpLocks/>
                </p:cNvCxnSpPr>
                <p:nvPr/>
              </p:nvCxnSpPr>
              <p:spPr>
                <a:xfrm>
                  <a:off x="604314" y="2597150"/>
                  <a:ext cx="0" cy="159739"/>
                </a:xfrm>
                <a:prstGeom prst="line">
                  <a:avLst/>
                </a:prstGeom>
                <a:ln w="25400"/>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295D8603-2138-B84F-A605-4FF636CA8324}"/>
                    </a:ext>
                  </a:extLst>
                </p:cNvPr>
                <p:cNvCxnSpPr>
                  <a:cxnSpLocks/>
                </p:cNvCxnSpPr>
                <p:nvPr/>
              </p:nvCxnSpPr>
              <p:spPr>
                <a:xfrm>
                  <a:off x="568105" y="2624381"/>
                  <a:ext cx="0" cy="105764"/>
                </a:xfrm>
                <a:prstGeom prst="line">
                  <a:avLst/>
                </a:prstGeom>
                <a:ln w="25400"/>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AB20818A-8214-8B4D-AF46-EFF893161042}"/>
                    </a:ext>
                  </a:extLst>
                </p:cNvPr>
                <p:cNvCxnSpPr>
                  <a:cxnSpLocks/>
                </p:cNvCxnSpPr>
                <p:nvPr/>
              </p:nvCxnSpPr>
              <p:spPr>
                <a:xfrm rot="5400000">
                  <a:off x="505866" y="2676077"/>
                  <a:ext cx="44303" cy="0"/>
                </a:xfrm>
                <a:prstGeom prst="line">
                  <a:avLst/>
                </a:prstGeom>
                <a:ln w="25400"/>
              </p:spPr>
              <p:style>
                <a:lnRef idx="1">
                  <a:schemeClr val="dk1"/>
                </a:lnRef>
                <a:fillRef idx="0">
                  <a:schemeClr val="dk1"/>
                </a:fillRef>
                <a:effectRef idx="0">
                  <a:schemeClr val="dk1"/>
                </a:effectRef>
                <a:fontRef idx="minor">
                  <a:schemeClr val="tx1"/>
                </a:fontRef>
              </p:style>
            </p:cxnSp>
          </p:grpSp>
          <p:cxnSp>
            <p:nvCxnSpPr>
              <p:cNvPr id="85" name="Straight Connector 84">
                <a:extLst>
                  <a:ext uri="{FF2B5EF4-FFF2-40B4-BE49-F238E27FC236}">
                    <a16:creationId xmlns:a16="http://schemas.microsoft.com/office/drawing/2014/main" id="{727FAEEE-27AE-634B-82E6-FD3ABEFC956A}"/>
                  </a:ext>
                </a:extLst>
              </p:cNvPr>
              <p:cNvCxnSpPr>
                <a:cxnSpLocks/>
              </p:cNvCxnSpPr>
              <p:nvPr/>
            </p:nvCxnSpPr>
            <p:spPr>
              <a:xfrm>
                <a:off x="1113596" y="2832478"/>
                <a:ext cx="0" cy="127260"/>
              </a:xfrm>
              <a:prstGeom prst="line">
                <a:avLst/>
              </a:prstGeom>
              <a:ln w="25400"/>
            </p:spPr>
            <p:style>
              <a:lnRef idx="1">
                <a:schemeClr val="dk1"/>
              </a:lnRef>
              <a:fillRef idx="0">
                <a:schemeClr val="dk1"/>
              </a:fillRef>
              <a:effectRef idx="0">
                <a:schemeClr val="dk1"/>
              </a:effectRef>
              <a:fontRef idx="minor">
                <a:schemeClr val="tx1"/>
              </a:fontRef>
            </p:style>
          </p:cxnSp>
        </p:grpSp>
        <p:grpSp>
          <p:nvGrpSpPr>
            <p:cNvPr id="89" name="Group 88">
              <a:extLst>
                <a:ext uri="{FF2B5EF4-FFF2-40B4-BE49-F238E27FC236}">
                  <a16:creationId xmlns:a16="http://schemas.microsoft.com/office/drawing/2014/main" id="{AAF5BE99-73BF-BF4F-BB68-024B14475A10}"/>
                </a:ext>
              </a:extLst>
            </p:cNvPr>
            <p:cNvGrpSpPr/>
            <p:nvPr/>
          </p:nvGrpSpPr>
          <p:grpSpPr>
            <a:xfrm flipH="1">
              <a:off x="4777206" y="1618530"/>
              <a:ext cx="380907" cy="319249"/>
              <a:chOff x="2238667" y="1509786"/>
              <a:chExt cx="447799" cy="751974"/>
            </a:xfrm>
          </p:grpSpPr>
          <p:sp>
            <p:nvSpPr>
              <p:cNvPr id="90" name="Arc 89">
                <a:extLst>
                  <a:ext uri="{FF2B5EF4-FFF2-40B4-BE49-F238E27FC236}">
                    <a16:creationId xmlns:a16="http://schemas.microsoft.com/office/drawing/2014/main" id="{6C9F57AC-AE04-E244-B378-07BD7ADDF49F}"/>
                  </a:ext>
                </a:extLst>
              </p:cNvPr>
              <p:cNvSpPr/>
              <p:nvPr/>
            </p:nvSpPr>
            <p:spPr>
              <a:xfrm>
                <a:off x="2238667" y="1509786"/>
                <a:ext cx="395618" cy="751974"/>
              </a:xfrm>
              <a:prstGeom prst="arc">
                <a:avLst>
                  <a:gd name="adj1" fmla="val 11301548"/>
                  <a:gd name="adj2" fmla="val 0"/>
                </a:avLst>
              </a:prstGeom>
              <a:ln w="254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91" name="Triangle 90">
                <a:extLst>
                  <a:ext uri="{FF2B5EF4-FFF2-40B4-BE49-F238E27FC236}">
                    <a16:creationId xmlns:a16="http://schemas.microsoft.com/office/drawing/2014/main" id="{5B0D484E-4A94-7E48-B288-FCF3C7031263}"/>
                  </a:ext>
                </a:extLst>
              </p:cNvPr>
              <p:cNvSpPr/>
              <p:nvPr/>
            </p:nvSpPr>
            <p:spPr>
              <a:xfrm rot="10800000">
                <a:off x="2585288" y="1885773"/>
                <a:ext cx="101178" cy="75704"/>
              </a:xfrm>
              <a:prstGeom prst="triangle">
                <a:avLst/>
              </a:prstGeom>
              <a:solidFill>
                <a:srgbClr val="00B0F0"/>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2" name="Group 91">
              <a:extLst>
                <a:ext uri="{FF2B5EF4-FFF2-40B4-BE49-F238E27FC236}">
                  <a16:creationId xmlns:a16="http://schemas.microsoft.com/office/drawing/2014/main" id="{070404AD-1FD8-F34E-9BC4-F402A1B1DF7A}"/>
                </a:ext>
              </a:extLst>
            </p:cNvPr>
            <p:cNvGrpSpPr/>
            <p:nvPr/>
          </p:nvGrpSpPr>
          <p:grpSpPr>
            <a:xfrm>
              <a:off x="4268710" y="1619346"/>
              <a:ext cx="368495" cy="319249"/>
              <a:chOff x="2238667" y="1509786"/>
              <a:chExt cx="447799" cy="751974"/>
            </a:xfrm>
          </p:grpSpPr>
          <p:sp>
            <p:nvSpPr>
              <p:cNvPr id="93" name="Arc 92">
                <a:extLst>
                  <a:ext uri="{FF2B5EF4-FFF2-40B4-BE49-F238E27FC236}">
                    <a16:creationId xmlns:a16="http://schemas.microsoft.com/office/drawing/2014/main" id="{6FE333F9-21F8-D543-9B17-17BC1862E4FC}"/>
                  </a:ext>
                </a:extLst>
              </p:cNvPr>
              <p:cNvSpPr/>
              <p:nvPr/>
            </p:nvSpPr>
            <p:spPr>
              <a:xfrm>
                <a:off x="2238667" y="1509786"/>
                <a:ext cx="395618" cy="751974"/>
              </a:xfrm>
              <a:prstGeom prst="arc">
                <a:avLst>
                  <a:gd name="adj1" fmla="val 10627205"/>
                  <a:gd name="adj2" fmla="val 0"/>
                </a:avLst>
              </a:prstGeom>
              <a:ln w="25400">
                <a:solidFill>
                  <a:srgbClr val="000EFF"/>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94" name="Triangle 93">
                <a:extLst>
                  <a:ext uri="{FF2B5EF4-FFF2-40B4-BE49-F238E27FC236}">
                    <a16:creationId xmlns:a16="http://schemas.microsoft.com/office/drawing/2014/main" id="{9B1CAFC3-83B7-B94F-AC74-02C8351D81F2}"/>
                  </a:ext>
                </a:extLst>
              </p:cNvPr>
              <p:cNvSpPr/>
              <p:nvPr/>
            </p:nvSpPr>
            <p:spPr>
              <a:xfrm rot="10800000">
                <a:off x="2585288" y="1885773"/>
                <a:ext cx="101178" cy="75704"/>
              </a:xfrm>
              <a:prstGeom prst="triangle">
                <a:avLst/>
              </a:prstGeom>
              <a:solidFill>
                <a:srgbClr val="000EFF"/>
              </a:solidFill>
              <a:ln w="25400">
                <a:solidFill>
                  <a:srgbClr val="000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7" name="Group 96">
              <a:extLst>
                <a:ext uri="{FF2B5EF4-FFF2-40B4-BE49-F238E27FC236}">
                  <a16:creationId xmlns:a16="http://schemas.microsoft.com/office/drawing/2014/main" id="{5BC80CDB-F6AE-934D-BE92-C01334D13B01}"/>
                </a:ext>
              </a:extLst>
            </p:cNvPr>
            <p:cNvGrpSpPr/>
            <p:nvPr/>
          </p:nvGrpSpPr>
          <p:grpSpPr>
            <a:xfrm>
              <a:off x="4157272" y="1887466"/>
              <a:ext cx="1101245" cy="395016"/>
              <a:chOff x="7596493" y="2220710"/>
              <a:chExt cx="1773566" cy="525765"/>
            </a:xfrm>
          </p:grpSpPr>
          <p:grpSp>
            <p:nvGrpSpPr>
              <p:cNvPr id="98" name="Group 97">
                <a:extLst>
                  <a:ext uri="{FF2B5EF4-FFF2-40B4-BE49-F238E27FC236}">
                    <a16:creationId xmlns:a16="http://schemas.microsoft.com/office/drawing/2014/main" id="{B7065FE0-2A0D-6746-A2EC-5BA3234500D4}"/>
                  </a:ext>
                </a:extLst>
              </p:cNvPr>
              <p:cNvGrpSpPr/>
              <p:nvPr/>
            </p:nvGrpSpPr>
            <p:grpSpPr>
              <a:xfrm>
                <a:off x="7626181" y="2266923"/>
                <a:ext cx="287242" cy="445312"/>
                <a:chOff x="2586743" y="1312601"/>
                <a:chExt cx="413559" cy="641139"/>
              </a:xfrm>
            </p:grpSpPr>
            <p:grpSp>
              <p:nvGrpSpPr>
                <p:cNvPr id="123" name="Group 122">
                  <a:extLst>
                    <a:ext uri="{FF2B5EF4-FFF2-40B4-BE49-F238E27FC236}">
                      <a16:creationId xmlns:a16="http://schemas.microsoft.com/office/drawing/2014/main" id="{43BC7345-A268-9744-88B2-FC468DDEDFE4}"/>
                    </a:ext>
                  </a:extLst>
                </p:cNvPr>
                <p:cNvGrpSpPr/>
                <p:nvPr/>
              </p:nvGrpSpPr>
              <p:grpSpPr>
                <a:xfrm>
                  <a:off x="2586743" y="1766407"/>
                  <a:ext cx="413559" cy="187333"/>
                  <a:chOff x="2978898" y="4007224"/>
                  <a:chExt cx="631078" cy="181162"/>
                </a:xfrm>
              </p:grpSpPr>
              <p:cxnSp>
                <p:nvCxnSpPr>
                  <p:cNvPr id="126" name="Elbow Connector 125">
                    <a:extLst>
                      <a:ext uri="{FF2B5EF4-FFF2-40B4-BE49-F238E27FC236}">
                        <a16:creationId xmlns:a16="http://schemas.microsoft.com/office/drawing/2014/main" id="{D36435AD-22F0-F04B-942F-D0D01F0B6FB6}"/>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27" name="Elbow Connector 126">
                    <a:extLst>
                      <a:ext uri="{FF2B5EF4-FFF2-40B4-BE49-F238E27FC236}">
                        <a16:creationId xmlns:a16="http://schemas.microsoft.com/office/drawing/2014/main" id="{531FAED6-AC03-AB49-8538-85EF9F1B0D4A}"/>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24" name="Straight Connector 123">
                  <a:extLst>
                    <a:ext uri="{FF2B5EF4-FFF2-40B4-BE49-F238E27FC236}">
                      <a16:creationId xmlns:a16="http://schemas.microsoft.com/office/drawing/2014/main" id="{146D23EE-DD71-AE4B-9EED-7562B229137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25" name="Straight Connector 124">
                  <a:extLst>
                    <a:ext uri="{FF2B5EF4-FFF2-40B4-BE49-F238E27FC236}">
                      <a16:creationId xmlns:a16="http://schemas.microsoft.com/office/drawing/2014/main" id="{94912D82-8A46-6D43-99A4-99F975F51665}"/>
                    </a:ext>
                  </a:extLst>
                </p:cNvPr>
                <p:cNvCxnSpPr>
                  <a:cxnSpLocks/>
                </p:cNvCxnSpPr>
                <p:nvPr/>
              </p:nvCxnSpPr>
              <p:spPr>
                <a:xfrm flipV="1">
                  <a:off x="2794689" y="1312601"/>
                  <a:ext cx="0" cy="400032"/>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99" name="Straight Connector 98">
                <a:extLst>
                  <a:ext uri="{FF2B5EF4-FFF2-40B4-BE49-F238E27FC236}">
                    <a16:creationId xmlns:a16="http://schemas.microsoft.com/office/drawing/2014/main" id="{FEBFC1EA-A42C-C34E-AB0D-A8569D170288}"/>
                  </a:ext>
                </a:extLst>
              </p:cNvPr>
              <p:cNvCxnSpPr>
                <a:cxnSpLocks/>
              </p:cNvCxnSpPr>
              <p:nvPr/>
            </p:nvCxnSpPr>
            <p:spPr bwMode="auto">
              <a:xfrm flipH="1">
                <a:off x="7974542"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0" name="Straight Connector 99">
                <a:extLst>
                  <a:ext uri="{FF2B5EF4-FFF2-40B4-BE49-F238E27FC236}">
                    <a16:creationId xmlns:a16="http://schemas.microsoft.com/office/drawing/2014/main" id="{D7268496-D021-FA45-83BE-D576449B9DB2}"/>
                  </a:ext>
                </a:extLst>
              </p:cNvPr>
              <p:cNvCxnSpPr>
                <a:cxnSpLocks/>
              </p:cNvCxnSpPr>
              <p:nvPr/>
            </p:nvCxnSpPr>
            <p:spPr bwMode="auto">
              <a:xfrm flipH="1">
                <a:off x="8312693" y="246259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1" name="Straight Connector 100">
                <a:extLst>
                  <a:ext uri="{FF2B5EF4-FFF2-40B4-BE49-F238E27FC236}">
                    <a16:creationId xmlns:a16="http://schemas.microsoft.com/office/drawing/2014/main" id="{147ED630-C149-424E-B317-E1DDD0521C86}"/>
                  </a:ext>
                </a:extLst>
              </p:cNvPr>
              <p:cNvCxnSpPr>
                <a:cxnSpLocks/>
              </p:cNvCxnSpPr>
              <p:nvPr/>
            </p:nvCxnSpPr>
            <p:spPr bwMode="auto">
              <a:xfrm flipH="1">
                <a:off x="7866374" y="2710407"/>
                <a:ext cx="111950"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2" name="Straight Connector 101">
                <a:extLst>
                  <a:ext uri="{FF2B5EF4-FFF2-40B4-BE49-F238E27FC236}">
                    <a16:creationId xmlns:a16="http://schemas.microsoft.com/office/drawing/2014/main" id="{190B8018-5681-9445-884D-EFAD5A93FBF4}"/>
                  </a:ext>
                </a:extLst>
              </p:cNvPr>
              <p:cNvCxnSpPr>
                <a:cxnSpLocks/>
              </p:cNvCxnSpPr>
              <p:nvPr/>
            </p:nvCxnSpPr>
            <p:spPr bwMode="auto">
              <a:xfrm flipH="1">
                <a:off x="8318716" y="2703782"/>
                <a:ext cx="274413"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3" name="Straight Connector 102">
                <a:extLst>
                  <a:ext uri="{FF2B5EF4-FFF2-40B4-BE49-F238E27FC236}">
                    <a16:creationId xmlns:a16="http://schemas.microsoft.com/office/drawing/2014/main" id="{E53A54C3-1DAB-864B-99CC-0666DFFA5EBC}"/>
                  </a:ext>
                </a:extLst>
              </p:cNvPr>
              <p:cNvCxnSpPr>
                <a:cxnSpLocks/>
              </p:cNvCxnSpPr>
              <p:nvPr/>
            </p:nvCxnSpPr>
            <p:spPr bwMode="auto">
              <a:xfrm flipH="1">
                <a:off x="8927425" y="2696588"/>
                <a:ext cx="149005" cy="0"/>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4" name="Straight Connector 103">
                <a:extLst>
                  <a:ext uri="{FF2B5EF4-FFF2-40B4-BE49-F238E27FC236}">
                    <a16:creationId xmlns:a16="http://schemas.microsoft.com/office/drawing/2014/main" id="{1676F530-FF6B-D04D-821A-25653A8F42B4}"/>
                  </a:ext>
                </a:extLst>
              </p:cNvPr>
              <p:cNvCxnSpPr>
                <a:cxnSpLocks/>
              </p:cNvCxnSpPr>
              <p:nvPr/>
            </p:nvCxnSpPr>
            <p:spPr bwMode="auto">
              <a:xfrm flipH="1">
                <a:off x="8593129" y="2462129"/>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5" name="Straight Connector 104">
                <a:extLst>
                  <a:ext uri="{FF2B5EF4-FFF2-40B4-BE49-F238E27FC236}">
                    <a16:creationId xmlns:a16="http://schemas.microsoft.com/office/drawing/2014/main" id="{D77EF49D-8CD7-8B40-B85B-B0E77397792B}"/>
                  </a:ext>
                </a:extLst>
              </p:cNvPr>
              <p:cNvCxnSpPr>
                <a:cxnSpLocks/>
              </p:cNvCxnSpPr>
              <p:nvPr/>
            </p:nvCxnSpPr>
            <p:spPr bwMode="auto">
              <a:xfrm flipH="1">
                <a:off x="8929767" y="2458133"/>
                <a:ext cx="71939" cy="243649"/>
              </a:xfrm>
              <a:prstGeom prst="line">
                <a:avLst/>
              </a:prstGeom>
              <a:ln w="127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106" name="Group 105">
                <a:extLst>
                  <a:ext uri="{FF2B5EF4-FFF2-40B4-BE49-F238E27FC236}">
                    <a16:creationId xmlns:a16="http://schemas.microsoft.com/office/drawing/2014/main" id="{C6EF72E5-C7ED-074B-A0E5-AECA42FCDBB9}"/>
                  </a:ext>
                </a:extLst>
              </p:cNvPr>
              <p:cNvGrpSpPr/>
              <p:nvPr/>
            </p:nvGrpSpPr>
            <p:grpSpPr>
              <a:xfrm>
                <a:off x="9040145" y="2253171"/>
                <a:ext cx="287242" cy="442137"/>
                <a:chOff x="2586743" y="1317176"/>
                <a:chExt cx="413559" cy="636564"/>
              </a:xfrm>
            </p:grpSpPr>
            <p:grpSp>
              <p:nvGrpSpPr>
                <p:cNvPr id="118" name="Group 117">
                  <a:extLst>
                    <a:ext uri="{FF2B5EF4-FFF2-40B4-BE49-F238E27FC236}">
                      <a16:creationId xmlns:a16="http://schemas.microsoft.com/office/drawing/2014/main" id="{A2A8B829-E688-8C4D-AB13-9C5841508AC1}"/>
                    </a:ext>
                  </a:extLst>
                </p:cNvPr>
                <p:cNvGrpSpPr/>
                <p:nvPr/>
              </p:nvGrpSpPr>
              <p:grpSpPr>
                <a:xfrm>
                  <a:off x="2586743" y="1766407"/>
                  <a:ext cx="413559" cy="187333"/>
                  <a:chOff x="2978898" y="4007224"/>
                  <a:chExt cx="631078" cy="181162"/>
                </a:xfrm>
              </p:grpSpPr>
              <p:cxnSp>
                <p:nvCxnSpPr>
                  <p:cNvPr id="121" name="Elbow Connector 120">
                    <a:extLst>
                      <a:ext uri="{FF2B5EF4-FFF2-40B4-BE49-F238E27FC236}">
                        <a16:creationId xmlns:a16="http://schemas.microsoft.com/office/drawing/2014/main" id="{22FC0A47-8289-D446-A548-B54D892F8800}"/>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22" name="Elbow Connector 121">
                    <a:extLst>
                      <a:ext uri="{FF2B5EF4-FFF2-40B4-BE49-F238E27FC236}">
                        <a16:creationId xmlns:a16="http://schemas.microsoft.com/office/drawing/2014/main" id="{0EF358D5-5E67-6446-BBA1-79E86890F9B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19" name="Straight Connector 118">
                  <a:extLst>
                    <a:ext uri="{FF2B5EF4-FFF2-40B4-BE49-F238E27FC236}">
                      <a16:creationId xmlns:a16="http://schemas.microsoft.com/office/drawing/2014/main" id="{A4A6E9AA-8382-4143-9A14-428B124F437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20" name="Straight Connector 119">
                  <a:extLst>
                    <a:ext uri="{FF2B5EF4-FFF2-40B4-BE49-F238E27FC236}">
                      <a16:creationId xmlns:a16="http://schemas.microsoft.com/office/drawing/2014/main" id="{B3631E68-767A-684C-852D-6C04040BD335}"/>
                    </a:ext>
                  </a:extLst>
                </p:cNvPr>
                <p:cNvCxnSpPr>
                  <a:cxnSpLocks/>
                </p:cNvCxnSpPr>
                <p:nvPr/>
              </p:nvCxnSpPr>
              <p:spPr>
                <a:xfrm flipV="1">
                  <a:off x="2794689" y="1317176"/>
                  <a:ext cx="0" cy="400030"/>
                </a:xfrm>
                <a:prstGeom prst="line">
                  <a:avLst/>
                </a:prstGeom>
                <a:ln w="12700"/>
              </p:spPr>
              <p:style>
                <a:lnRef idx="1">
                  <a:schemeClr val="dk1"/>
                </a:lnRef>
                <a:fillRef idx="0">
                  <a:schemeClr val="dk1"/>
                </a:fillRef>
                <a:effectRef idx="0">
                  <a:schemeClr val="dk1"/>
                </a:effectRef>
                <a:fontRef idx="minor">
                  <a:schemeClr val="tx1"/>
                </a:fontRef>
              </p:style>
            </p:cxnSp>
          </p:grpSp>
          <p:sp>
            <p:nvSpPr>
              <p:cNvPr id="107" name="Oval 106">
                <a:extLst>
                  <a:ext uri="{FF2B5EF4-FFF2-40B4-BE49-F238E27FC236}">
                    <a16:creationId xmlns:a16="http://schemas.microsoft.com/office/drawing/2014/main" id="{BD7D5B24-2F72-704F-AC8C-A7D8629BA227}"/>
                  </a:ext>
                </a:extLst>
              </p:cNvPr>
              <p:cNvSpPr/>
              <p:nvPr/>
            </p:nvSpPr>
            <p:spPr bwMode="auto">
              <a:xfrm>
                <a:off x="7596493" y="26743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08" name="Oval 107">
                <a:extLst>
                  <a:ext uri="{FF2B5EF4-FFF2-40B4-BE49-F238E27FC236}">
                    <a16:creationId xmlns:a16="http://schemas.microsoft.com/office/drawing/2014/main" id="{D36C4377-CFE1-6240-8F79-FEF20E210876}"/>
                  </a:ext>
                </a:extLst>
              </p:cNvPr>
              <p:cNvSpPr/>
              <p:nvPr/>
            </p:nvSpPr>
            <p:spPr bwMode="auto">
              <a:xfrm>
                <a:off x="7731660" y="2227515"/>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09" name="Oval 108">
                <a:extLst>
                  <a:ext uri="{FF2B5EF4-FFF2-40B4-BE49-F238E27FC236}">
                    <a16:creationId xmlns:a16="http://schemas.microsoft.com/office/drawing/2014/main" id="{958F206A-40CF-3E48-94E4-B315E86ECEA1}"/>
                  </a:ext>
                </a:extLst>
              </p:cNvPr>
              <p:cNvSpPr/>
              <p:nvPr/>
            </p:nvSpPr>
            <p:spPr bwMode="auto">
              <a:xfrm>
                <a:off x="9147588" y="222071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10" name="Oval 109">
                <a:extLst>
                  <a:ext uri="{FF2B5EF4-FFF2-40B4-BE49-F238E27FC236}">
                    <a16:creationId xmlns:a16="http://schemas.microsoft.com/office/drawing/2014/main" id="{211C48CD-BE26-8C46-BF92-1A31B901F708}"/>
                  </a:ext>
                </a:extLst>
              </p:cNvPr>
              <p:cNvSpPr/>
              <p:nvPr/>
            </p:nvSpPr>
            <p:spPr bwMode="auto">
              <a:xfrm>
                <a:off x="8433102" y="2665714"/>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11" name="Oval 110">
                <a:extLst>
                  <a:ext uri="{FF2B5EF4-FFF2-40B4-BE49-F238E27FC236}">
                    <a16:creationId xmlns:a16="http://schemas.microsoft.com/office/drawing/2014/main" id="{C687F7C7-9001-C14F-A641-EB73B27D8FE4}"/>
                  </a:ext>
                </a:extLst>
              </p:cNvPr>
              <p:cNvSpPr/>
              <p:nvPr/>
            </p:nvSpPr>
            <p:spPr bwMode="auto">
              <a:xfrm>
                <a:off x="9297924" y="2659240"/>
                <a:ext cx="72135" cy="7213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nvGrpSpPr>
              <p:cNvPr id="112" name="Group 111">
                <a:extLst>
                  <a:ext uri="{FF2B5EF4-FFF2-40B4-BE49-F238E27FC236}">
                    <a16:creationId xmlns:a16="http://schemas.microsoft.com/office/drawing/2014/main" id="{7A98903B-02E9-E248-9634-048EB5FD362C}"/>
                  </a:ext>
                </a:extLst>
              </p:cNvPr>
              <p:cNvGrpSpPr/>
              <p:nvPr/>
            </p:nvGrpSpPr>
            <p:grpSpPr>
              <a:xfrm>
                <a:off x="7996640" y="2323054"/>
                <a:ext cx="402110" cy="219021"/>
                <a:chOff x="7848878" y="4022302"/>
                <a:chExt cx="447327" cy="243650"/>
              </a:xfrm>
            </p:grpSpPr>
            <p:sp>
              <p:nvSpPr>
                <p:cNvPr id="116" name="Cube 115">
                  <a:extLst>
                    <a:ext uri="{FF2B5EF4-FFF2-40B4-BE49-F238E27FC236}">
                      <a16:creationId xmlns:a16="http://schemas.microsoft.com/office/drawing/2014/main" id="{215C097C-789B-334F-9414-C22D339C2314}"/>
                    </a:ext>
                  </a:extLst>
                </p:cNvPr>
                <p:cNvSpPr/>
                <p:nvPr/>
              </p:nvSpPr>
              <p:spPr>
                <a:xfrm flipH="1">
                  <a:off x="7894561" y="4022303"/>
                  <a:ext cx="401644" cy="243649"/>
                </a:xfrm>
                <a:prstGeom prst="cube">
                  <a:avLst>
                    <a:gd name="adj" fmla="val 34804"/>
                  </a:avLst>
                </a:prstGeom>
                <a:solidFill>
                  <a:srgbClr val="000E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Cube 116">
                  <a:extLst>
                    <a:ext uri="{FF2B5EF4-FFF2-40B4-BE49-F238E27FC236}">
                      <a16:creationId xmlns:a16="http://schemas.microsoft.com/office/drawing/2014/main" id="{3D7FE2B0-CB27-8147-B496-245E79FB148F}"/>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3" name="Group 112">
                <a:extLst>
                  <a:ext uri="{FF2B5EF4-FFF2-40B4-BE49-F238E27FC236}">
                    <a16:creationId xmlns:a16="http://schemas.microsoft.com/office/drawing/2014/main" id="{E0AB5CAA-019B-AE48-84B6-2A2707D8B851}"/>
                  </a:ext>
                </a:extLst>
              </p:cNvPr>
              <p:cNvGrpSpPr/>
              <p:nvPr/>
            </p:nvGrpSpPr>
            <p:grpSpPr>
              <a:xfrm>
                <a:off x="8626101" y="2322908"/>
                <a:ext cx="402110" cy="219021"/>
                <a:chOff x="7848878" y="4022302"/>
                <a:chExt cx="447327" cy="243650"/>
              </a:xfrm>
            </p:grpSpPr>
            <p:sp>
              <p:nvSpPr>
                <p:cNvPr id="114" name="Cube 113">
                  <a:extLst>
                    <a:ext uri="{FF2B5EF4-FFF2-40B4-BE49-F238E27FC236}">
                      <a16:creationId xmlns:a16="http://schemas.microsoft.com/office/drawing/2014/main" id="{673D7437-4A49-D74F-A909-A758DE629D0F}"/>
                    </a:ext>
                  </a:extLst>
                </p:cNvPr>
                <p:cNvSpPr/>
                <p:nvPr/>
              </p:nvSpPr>
              <p:spPr>
                <a:xfrm flipH="1">
                  <a:off x="7894561" y="4022303"/>
                  <a:ext cx="401644" cy="243649"/>
                </a:xfrm>
                <a:prstGeom prst="cube">
                  <a:avLst>
                    <a:gd name="adj" fmla="val 34804"/>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Cube 114">
                  <a:extLst>
                    <a:ext uri="{FF2B5EF4-FFF2-40B4-BE49-F238E27FC236}">
                      <a16:creationId xmlns:a16="http://schemas.microsoft.com/office/drawing/2014/main" id="{6DB45000-8EA3-AC43-B5CF-655687FE88B9}"/>
                    </a:ext>
                  </a:extLst>
                </p:cNvPr>
                <p:cNvSpPr/>
                <p:nvPr/>
              </p:nvSpPr>
              <p:spPr>
                <a:xfrm flipH="1">
                  <a:off x="7848878" y="4022302"/>
                  <a:ext cx="167955" cy="243649"/>
                </a:xfrm>
                <a:prstGeom prst="cube">
                  <a:avLst>
                    <a:gd name="adj" fmla="val 5210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28" name="Straight Connector 127">
              <a:extLst>
                <a:ext uri="{FF2B5EF4-FFF2-40B4-BE49-F238E27FC236}">
                  <a16:creationId xmlns:a16="http://schemas.microsoft.com/office/drawing/2014/main" id="{909570A7-2195-474E-AD5D-7058E04F91BB}"/>
                </a:ext>
              </a:extLst>
            </p:cNvPr>
            <p:cNvCxnSpPr>
              <a:cxnSpLocks/>
            </p:cNvCxnSpPr>
            <p:nvPr/>
          </p:nvCxnSpPr>
          <p:spPr bwMode="auto">
            <a:xfrm flipH="1">
              <a:off x="4127259" y="1910144"/>
              <a:ext cx="1162158" cy="0"/>
            </a:xfrm>
            <a:prstGeom prst="line">
              <a:avLst/>
            </a:prstGeom>
            <a:ln w="6350">
              <a:solidFill>
                <a:schemeClr val="tx1"/>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9" name="Straight Connector 128">
              <a:extLst>
                <a:ext uri="{FF2B5EF4-FFF2-40B4-BE49-F238E27FC236}">
                  <a16:creationId xmlns:a16="http://schemas.microsoft.com/office/drawing/2014/main" id="{0010D02F-F613-2E43-A56B-48ADECC1C87E}"/>
                </a:ext>
              </a:extLst>
            </p:cNvPr>
            <p:cNvCxnSpPr>
              <a:cxnSpLocks/>
            </p:cNvCxnSpPr>
            <p:nvPr/>
          </p:nvCxnSpPr>
          <p:spPr bwMode="auto">
            <a:xfrm flipV="1">
              <a:off x="4265447" y="3738683"/>
              <a:ext cx="0" cy="187708"/>
            </a:xfrm>
            <a:prstGeom prst="line">
              <a:avLst/>
            </a:prstGeom>
            <a:ln w="25400">
              <a:solidFill>
                <a:srgbClr val="000EFF"/>
              </a:solidFill>
              <a:prstDash val="solid"/>
              <a:headEnd type="none" w="med" len="med"/>
              <a:tailEnd type="triangle" w="lg" len="med"/>
            </a:ln>
            <a:effectLst/>
          </p:spPr>
          <p:style>
            <a:lnRef idx="2">
              <a:schemeClr val="dk1"/>
            </a:lnRef>
            <a:fillRef idx="0">
              <a:schemeClr val="dk1"/>
            </a:fillRef>
            <a:effectRef idx="1">
              <a:schemeClr val="dk1"/>
            </a:effectRef>
            <a:fontRef idx="minor">
              <a:schemeClr val="tx1"/>
            </a:fontRef>
          </p:style>
        </p:cxnSp>
        <p:cxnSp>
          <p:nvCxnSpPr>
            <p:cNvPr id="130" name="Straight Connector 129">
              <a:extLst>
                <a:ext uri="{FF2B5EF4-FFF2-40B4-BE49-F238E27FC236}">
                  <a16:creationId xmlns:a16="http://schemas.microsoft.com/office/drawing/2014/main" id="{B5359368-EAB3-F845-83B2-C1DBEA66FC95}"/>
                </a:ext>
              </a:extLst>
            </p:cNvPr>
            <p:cNvCxnSpPr>
              <a:cxnSpLocks/>
            </p:cNvCxnSpPr>
            <p:nvPr/>
          </p:nvCxnSpPr>
          <p:spPr bwMode="auto">
            <a:xfrm flipV="1">
              <a:off x="5165514" y="3738683"/>
              <a:ext cx="0" cy="187708"/>
            </a:xfrm>
            <a:prstGeom prst="line">
              <a:avLst/>
            </a:prstGeom>
            <a:ln w="25400">
              <a:solidFill>
                <a:srgbClr val="00B0F0"/>
              </a:solidFill>
              <a:prstDash val="solid"/>
              <a:headEnd type="none" w="med" len="med"/>
              <a:tailEnd type="triangle" w="lg" len="med"/>
            </a:ln>
            <a:effectLst/>
          </p:spPr>
          <p:style>
            <a:lnRef idx="2">
              <a:schemeClr val="dk1"/>
            </a:lnRef>
            <a:fillRef idx="0">
              <a:schemeClr val="dk1"/>
            </a:fillRef>
            <a:effectRef idx="1">
              <a:schemeClr val="dk1"/>
            </a:effectRef>
            <a:fontRef idx="minor">
              <a:schemeClr val="tx1"/>
            </a:fontRef>
          </p:style>
        </p:cxnSp>
        <p:grpSp>
          <p:nvGrpSpPr>
            <p:cNvPr id="131" name="Group 130">
              <a:extLst>
                <a:ext uri="{FF2B5EF4-FFF2-40B4-BE49-F238E27FC236}">
                  <a16:creationId xmlns:a16="http://schemas.microsoft.com/office/drawing/2014/main" id="{2008E42C-5E61-DF4D-84A3-C82E4D7B855F}"/>
                </a:ext>
              </a:extLst>
            </p:cNvPr>
            <p:cNvGrpSpPr/>
            <p:nvPr/>
          </p:nvGrpSpPr>
          <p:grpSpPr>
            <a:xfrm>
              <a:off x="4185135" y="4369230"/>
              <a:ext cx="1533521" cy="1523566"/>
              <a:chOff x="2156697" y="4057019"/>
              <a:chExt cx="1509851" cy="1219201"/>
            </a:xfrm>
          </p:grpSpPr>
          <p:grpSp>
            <p:nvGrpSpPr>
              <p:cNvPr id="132" name="Group 131">
                <a:extLst>
                  <a:ext uri="{FF2B5EF4-FFF2-40B4-BE49-F238E27FC236}">
                    <a16:creationId xmlns:a16="http://schemas.microsoft.com/office/drawing/2014/main" id="{17D2B5C5-CF9F-214E-8DF3-718ACBFFECC0}"/>
                  </a:ext>
                </a:extLst>
              </p:cNvPr>
              <p:cNvGrpSpPr/>
              <p:nvPr/>
            </p:nvGrpSpPr>
            <p:grpSpPr>
              <a:xfrm rot="10800000">
                <a:off x="2265792" y="4245739"/>
                <a:ext cx="355035" cy="287242"/>
                <a:chOff x="1304923" y="3883497"/>
                <a:chExt cx="355035" cy="287242"/>
              </a:xfrm>
            </p:grpSpPr>
            <p:grpSp>
              <p:nvGrpSpPr>
                <p:cNvPr id="180" name="Group 179">
                  <a:extLst>
                    <a:ext uri="{FF2B5EF4-FFF2-40B4-BE49-F238E27FC236}">
                      <a16:creationId xmlns:a16="http://schemas.microsoft.com/office/drawing/2014/main" id="{DD654C33-63CA-0C41-BBB5-BE44AC0158E8}"/>
                    </a:ext>
                  </a:extLst>
                </p:cNvPr>
                <p:cNvGrpSpPr/>
                <p:nvPr/>
              </p:nvGrpSpPr>
              <p:grpSpPr>
                <a:xfrm rot="16200000">
                  <a:off x="1338820" y="3849600"/>
                  <a:ext cx="287242" cy="355035"/>
                  <a:chOff x="2586743" y="1442577"/>
                  <a:chExt cx="413559" cy="511163"/>
                </a:xfrm>
              </p:grpSpPr>
              <p:grpSp>
                <p:nvGrpSpPr>
                  <p:cNvPr id="182" name="Group 181">
                    <a:extLst>
                      <a:ext uri="{FF2B5EF4-FFF2-40B4-BE49-F238E27FC236}">
                        <a16:creationId xmlns:a16="http://schemas.microsoft.com/office/drawing/2014/main" id="{1F013CD4-8F81-8D4A-B046-65BF52F40C95}"/>
                      </a:ext>
                    </a:extLst>
                  </p:cNvPr>
                  <p:cNvGrpSpPr/>
                  <p:nvPr/>
                </p:nvGrpSpPr>
                <p:grpSpPr>
                  <a:xfrm>
                    <a:off x="2586743" y="1766407"/>
                    <a:ext cx="413559" cy="187333"/>
                    <a:chOff x="2978898" y="4007224"/>
                    <a:chExt cx="631078" cy="181162"/>
                  </a:xfrm>
                </p:grpSpPr>
                <p:cxnSp>
                  <p:nvCxnSpPr>
                    <p:cNvPr id="185" name="Elbow Connector 184">
                      <a:extLst>
                        <a:ext uri="{FF2B5EF4-FFF2-40B4-BE49-F238E27FC236}">
                          <a16:creationId xmlns:a16="http://schemas.microsoft.com/office/drawing/2014/main" id="{E736A667-92BD-9A4A-9B10-B86658B1C86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86" name="Elbow Connector 185">
                      <a:extLst>
                        <a:ext uri="{FF2B5EF4-FFF2-40B4-BE49-F238E27FC236}">
                          <a16:creationId xmlns:a16="http://schemas.microsoft.com/office/drawing/2014/main" id="{B92B723C-FA04-534B-9779-DEDEEF50CD84}"/>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83" name="Straight Connector 182">
                    <a:extLst>
                      <a:ext uri="{FF2B5EF4-FFF2-40B4-BE49-F238E27FC236}">
                        <a16:creationId xmlns:a16="http://schemas.microsoft.com/office/drawing/2014/main" id="{C377C181-A958-5147-97AD-C1CC37CFAA0D}"/>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84" name="Straight Connector 183">
                    <a:extLst>
                      <a:ext uri="{FF2B5EF4-FFF2-40B4-BE49-F238E27FC236}">
                        <a16:creationId xmlns:a16="http://schemas.microsoft.com/office/drawing/2014/main" id="{7E94E2C3-9471-DA4A-9415-07D6EDBCEB67}"/>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181" name="Oval 180">
                  <a:extLst>
                    <a:ext uri="{FF2B5EF4-FFF2-40B4-BE49-F238E27FC236}">
                      <a16:creationId xmlns:a16="http://schemas.microsoft.com/office/drawing/2014/main" id="{1C94E0E4-BE1D-F042-9657-2AABB610FCD3}"/>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133" name="Group 132">
                <a:extLst>
                  <a:ext uri="{FF2B5EF4-FFF2-40B4-BE49-F238E27FC236}">
                    <a16:creationId xmlns:a16="http://schemas.microsoft.com/office/drawing/2014/main" id="{F99CBE36-7C86-1240-96C2-B23E0B701AD2}"/>
                  </a:ext>
                </a:extLst>
              </p:cNvPr>
              <p:cNvGrpSpPr/>
              <p:nvPr/>
            </p:nvGrpSpPr>
            <p:grpSpPr>
              <a:xfrm>
                <a:off x="2731840" y="4246550"/>
                <a:ext cx="355035" cy="287242"/>
                <a:chOff x="1304923" y="3883497"/>
                <a:chExt cx="355035" cy="287242"/>
              </a:xfrm>
            </p:grpSpPr>
            <p:grpSp>
              <p:nvGrpSpPr>
                <p:cNvPr id="173" name="Group 172">
                  <a:extLst>
                    <a:ext uri="{FF2B5EF4-FFF2-40B4-BE49-F238E27FC236}">
                      <a16:creationId xmlns:a16="http://schemas.microsoft.com/office/drawing/2014/main" id="{949B1789-AC46-CD4E-9ADE-95F73EB2A71F}"/>
                    </a:ext>
                  </a:extLst>
                </p:cNvPr>
                <p:cNvGrpSpPr/>
                <p:nvPr/>
              </p:nvGrpSpPr>
              <p:grpSpPr>
                <a:xfrm rot="16200000">
                  <a:off x="1338820" y="3849600"/>
                  <a:ext cx="287242" cy="355035"/>
                  <a:chOff x="2586743" y="1442577"/>
                  <a:chExt cx="413559" cy="511163"/>
                </a:xfrm>
              </p:grpSpPr>
              <p:grpSp>
                <p:nvGrpSpPr>
                  <p:cNvPr id="175" name="Group 174">
                    <a:extLst>
                      <a:ext uri="{FF2B5EF4-FFF2-40B4-BE49-F238E27FC236}">
                        <a16:creationId xmlns:a16="http://schemas.microsoft.com/office/drawing/2014/main" id="{79807277-CE3F-4C4D-98CA-E09A6D2CCEE5}"/>
                      </a:ext>
                    </a:extLst>
                  </p:cNvPr>
                  <p:cNvGrpSpPr/>
                  <p:nvPr/>
                </p:nvGrpSpPr>
                <p:grpSpPr>
                  <a:xfrm>
                    <a:off x="2586743" y="1766407"/>
                    <a:ext cx="413559" cy="187333"/>
                    <a:chOff x="2978898" y="4007224"/>
                    <a:chExt cx="631078" cy="181162"/>
                  </a:xfrm>
                </p:grpSpPr>
                <p:cxnSp>
                  <p:nvCxnSpPr>
                    <p:cNvPr id="178" name="Elbow Connector 177">
                      <a:extLst>
                        <a:ext uri="{FF2B5EF4-FFF2-40B4-BE49-F238E27FC236}">
                          <a16:creationId xmlns:a16="http://schemas.microsoft.com/office/drawing/2014/main" id="{3AFEBB70-85B7-7047-82F3-E47D58F71344}"/>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79" name="Elbow Connector 178">
                      <a:extLst>
                        <a:ext uri="{FF2B5EF4-FFF2-40B4-BE49-F238E27FC236}">
                          <a16:creationId xmlns:a16="http://schemas.microsoft.com/office/drawing/2014/main" id="{967C9BE8-B5BA-F340-BAE7-9555F7C87A32}"/>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76" name="Straight Connector 175">
                    <a:extLst>
                      <a:ext uri="{FF2B5EF4-FFF2-40B4-BE49-F238E27FC236}">
                        <a16:creationId xmlns:a16="http://schemas.microsoft.com/office/drawing/2014/main" id="{D4241E6C-927F-0B42-ACA7-64CF67120871}"/>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77" name="Straight Connector 176">
                    <a:extLst>
                      <a:ext uri="{FF2B5EF4-FFF2-40B4-BE49-F238E27FC236}">
                        <a16:creationId xmlns:a16="http://schemas.microsoft.com/office/drawing/2014/main" id="{AAF8F901-B96C-8248-A33F-0D67B49F921A}"/>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174" name="Oval 173">
                  <a:extLst>
                    <a:ext uri="{FF2B5EF4-FFF2-40B4-BE49-F238E27FC236}">
                      <a16:creationId xmlns:a16="http://schemas.microsoft.com/office/drawing/2014/main" id="{018FC419-2604-364A-A7F1-697C07D58DF3}"/>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134" name="Group 133">
                <a:extLst>
                  <a:ext uri="{FF2B5EF4-FFF2-40B4-BE49-F238E27FC236}">
                    <a16:creationId xmlns:a16="http://schemas.microsoft.com/office/drawing/2014/main" id="{3CA6AE2B-590B-1643-AE5A-0CE491E8646F}"/>
                  </a:ext>
                </a:extLst>
              </p:cNvPr>
              <p:cNvGrpSpPr/>
              <p:nvPr/>
            </p:nvGrpSpPr>
            <p:grpSpPr>
              <a:xfrm rot="5400000">
                <a:off x="2299688" y="4600671"/>
                <a:ext cx="287242" cy="355035"/>
                <a:chOff x="2586743" y="1442577"/>
                <a:chExt cx="413559" cy="511163"/>
              </a:xfrm>
            </p:grpSpPr>
            <p:grpSp>
              <p:nvGrpSpPr>
                <p:cNvPr id="168" name="Group 167">
                  <a:extLst>
                    <a:ext uri="{FF2B5EF4-FFF2-40B4-BE49-F238E27FC236}">
                      <a16:creationId xmlns:a16="http://schemas.microsoft.com/office/drawing/2014/main" id="{4C625CEA-1A91-6048-A831-6C6D668D0949}"/>
                    </a:ext>
                  </a:extLst>
                </p:cNvPr>
                <p:cNvGrpSpPr/>
                <p:nvPr/>
              </p:nvGrpSpPr>
              <p:grpSpPr>
                <a:xfrm>
                  <a:off x="2586743" y="1766407"/>
                  <a:ext cx="413559" cy="187333"/>
                  <a:chOff x="2978898" y="4007224"/>
                  <a:chExt cx="631078" cy="181162"/>
                </a:xfrm>
              </p:grpSpPr>
              <p:cxnSp>
                <p:nvCxnSpPr>
                  <p:cNvPr id="171" name="Elbow Connector 170">
                    <a:extLst>
                      <a:ext uri="{FF2B5EF4-FFF2-40B4-BE49-F238E27FC236}">
                        <a16:creationId xmlns:a16="http://schemas.microsoft.com/office/drawing/2014/main" id="{B8F145D9-DE2C-E546-83F2-50656A6CE1C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72" name="Elbow Connector 171">
                    <a:extLst>
                      <a:ext uri="{FF2B5EF4-FFF2-40B4-BE49-F238E27FC236}">
                        <a16:creationId xmlns:a16="http://schemas.microsoft.com/office/drawing/2014/main" id="{E5854856-6D6A-A44F-B65A-EDBAB8DA24D7}"/>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69" name="Straight Connector 168">
                  <a:extLst>
                    <a:ext uri="{FF2B5EF4-FFF2-40B4-BE49-F238E27FC236}">
                      <a16:creationId xmlns:a16="http://schemas.microsoft.com/office/drawing/2014/main" id="{D4CEBA00-0274-2A42-86C3-69FB25FD8670}"/>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70" name="Straight Connector 169">
                  <a:extLst>
                    <a:ext uri="{FF2B5EF4-FFF2-40B4-BE49-F238E27FC236}">
                      <a16:creationId xmlns:a16="http://schemas.microsoft.com/office/drawing/2014/main" id="{AD1AF9C8-3E5F-1747-B306-22B9C44A6B7E}"/>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5" name="Group 134">
                <a:extLst>
                  <a:ext uri="{FF2B5EF4-FFF2-40B4-BE49-F238E27FC236}">
                    <a16:creationId xmlns:a16="http://schemas.microsoft.com/office/drawing/2014/main" id="{901DD809-B6A7-A74F-B91A-16569D47E9B0}"/>
                  </a:ext>
                </a:extLst>
              </p:cNvPr>
              <p:cNvGrpSpPr/>
              <p:nvPr/>
            </p:nvGrpSpPr>
            <p:grpSpPr>
              <a:xfrm rot="16200000">
                <a:off x="2768566" y="4597597"/>
                <a:ext cx="287242" cy="355035"/>
                <a:chOff x="2586743" y="1442577"/>
                <a:chExt cx="413559" cy="511163"/>
              </a:xfrm>
            </p:grpSpPr>
            <p:grpSp>
              <p:nvGrpSpPr>
                <p:cNvPr id="163" name="Group 162">
                  <a:extLst>
                    <a:ext uri="{FF2B5EF4-FFF2-40B4-BE49-F238E27FC236}">
                      <a16:creationId xmlns:a16="http://schemas.microsoft.com/office/drawing/2014/main" id="{2515B093-49E7-F74F-863A-947CA1285780}"/>
                    </a:ext>
                  </a:extLst>
                </p:cNvPr>
                <p:cNvGrpSpPr/>
                <p:nvPr/>
              </p:nvGrpSpPr>
              <p:grpSpPr>
                <a:xfrm>
                  <a:off x="2586743" y="1766407"/>
                  <a:ext cx="413559" cy="187333"/>
                  <a:chOff x="2978898" y="4007224"/>
                  <a:chExt cx="631078" cy="181162"/>
                </a:xfrm>
              </p:grpSpPr>
              <p:cxnSp>
                <p:nvCxnSpPr>
                  <p:cNvPr id="166" name="Elbow Connector 165">
                    <a:extLst>
                      <a:ext uri="{FF2B5EF4-FFF2-40B4-BE49-F238E27FC236}">
                        <a16:creationId xmlns:a16="http://schemas.microsoft.com/office/drawing/2014/main" id="{EE527525-42DB-1A40-B7E3-52C1D9143A4B}"/>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67" name="Elbow Connector 166">
                    <a:extLst>
                      <a:ext uri="{FF2B5EF4-FFF2-40B4-BE49-F238E27FC236}">
                        <a16:creationId xmlns:a16="http://schemas.microsoft.com/office/drawing/2014/main" id="{4B06FCEF-B5CD-5040-B5F2-BC9ACC0EF83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64" name="Straight Connector 163">
                  <a:extLst>
                    <a:ext uri="{FF2B5EF4-FFF2-40B4-BE49-F238E27FC236}">
                      <a16:creationId xmlns:a16="http://schemas.microsoft.com/office/drawing/2014/main" id="{694D4B7B-6756-D44D-B68B-76934AF4469F}"/>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65" name="Straight Connector 164">
                  <a:extLst>
                    <a:ext uri="{FF2B5EF4-FFF2-40B4-BE49-F238E27FC236}">
                      <a16:creationId xmlns:a16="http://schemas.microsoft.com/office/drawing/2014/main" id="{D4A34C39-D16C-0548-A80A-3F92E8BF8B31}"/>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grpSp>
            <p:nvGrpSpPr>
              <p:cNvPr id="136" name="Group 135">
                <a:extLst>
                  <a:ext uri="{FF2B5EF4-FFF2-40B4-BE49-F238E27FC236}">
                    <a16:creationId xmlns:a16="http://schemas.microsoft.com/office/drawing/2014/main" id="{86BF6675-CB5D-0D4D-9635-688131DA99B2}"/>
                  </a:ext>
                </a:extLst>
              </p:cNvPr>
              <p:cNvGrpSpPr/>
              <p:nvPr/>
            </p:nvGrpSpPr>
            <p:grpSpPr>
              <a:xfrm rot="16200000">
                <a:off x="2414556" y="4944112"/>
                <a:ext cx="287242" cy="355035"/>
                <a:chOff x="2586743" y="1442577"/>
                <a:chExt cx="413559" cy="511163"/>
              </a:xfrm>
            </p:grpSpPr>
            <p:grpSp>
              <p:nvGrpSpPr>
                <p:cNvPr id="158" name="Group 157">
                  <a:extLst>
                    <a:ext uri="{FF2B5EF4-FFF2-40B4-BE49-F238E27FC236}">
                      <a16:creationId xmlns:a16="http://schemas.microsoft.com/office/drawing/2014/main" id="{5F387B4C-5A24-8D42-9920-4446F26B5183}"/>
                    </a:ext>
                  </a:extLst>
                </p:cNvPr>
                <p:cNvGrpSpPr/>
                <p:nvPr/>
              </p:nvGrpSpPr>
              <p:grpSpPr>
                <a:xfrm>
                  <a:off x="2586743" y="1766407"/>
                  <a:ext cx="413559" cy="187333"/>
                  <a:chOff x="2978898" y="4007224"/>
                  <a:chExt cx="631078" cy="181162"/>
                </a:xfrm>
              </p:grpSpPr>
              <p:cxnSp>
                <p:nvCxnSpPr>
                  <p:cNvPr id="161" name="Elbow Connector 160">
                    <a:extLst>
                      <a:ext uri="{FF2B5EF4-FFF2-40B4-BE49-F238E27FC236}">
                        <a16:creationId xmlns:a16="http://schemas.microsoft.com/office/drawing/2014/main" id="{B1F9302A-A3A9-784D-85F8-E7FC5C2BE4BC}"/>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62" name="Elbow Connector 161">
                    <a:extLst>
                      <a:ext uri="{FF2B5EF4-FFF2-40B4-BE49-F238E27FC236}">
                        <a16:creationId xmlns:a16="http://schemas.microsoft.com/office/drawing/2014/main" id="{56BA9ACF-D399-5744-817D-3F00C391A8AE}"/>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59" name="Straight Connector 158">
                  <a:extLst>
                    <a:ext uri="{FF2B5EF4-FFF2-40B4-BE49-F238E27FC236}">
                      <a16:creationId xmlns:a16="http://schemas.microsoft.com/office/drawing/2014/main" id="{6234DA90-F02C-634D-9F89-D36AF1F1EEB3}"/>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F106BF63-3924-8E4B-872E-A19A27ED8A3C}"/>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cxnSp>
            <p:nvCxnSpPr>
              <p:cNvPr id="137" name="Straight Connector 136">
                <a:extLst>
                  <a:ext uri="{FF2B5EF4-FFF2-40B4-BE49-F238E27FC236}">
                    <a16:creationId xmlns:a16="http://schemas.microsoft.com/office/drawing/2014/main" id="{56CFEC06-8E98-BC4D-9D6A-BD6537E3B145}"/>
                  </a:ext>
                </a:extLst>
              </p:cNvPr>
              <p:cNvCxnSpPr>
                <a:cxnSpLocks/>
              </p:cNvCxnSpPr>
              <p:nvPr/>
            </p:nvCxnSpPr>
            <p:spPr>
              <a:xfrm flipH="1">
                <a:off x="2523535" y="4974769"/>
                <a:ext cx="39989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AED19C17-41AD-9444-8B07-8DE268DCABB6}"/>
                  </a:ext>
                </a:extLst>
              </p:cNvPr>
              <p:cNvCxnSpPr>
                <a:cxnSpLocks/>
              </p:cNvCxnSpPr>
              <p:nvPr/>
            </p:nvCxnSpPr>
            <p:spPr bwMode="auto">
              <a:xfrm>
                <a:off x="3088570" y="4508498"/>
                <a:ext cx="0" cy="15328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39" name="Straight Connector 138">
                <a:extLst>
                  <a:ext uri="{FF2B5EF4-FFF2-40B4-BE49-F238E27FC236}">
                    <a16:creationId xmlns:a16="http://schemas.microsoft.com/office/drawing/2014/main" id="{3127EADF-1654-0F4D-9316-75EBB785E509}"/>
                  </a:ext>
                </a:extLst>
              </p:cNvPr>
              <p:cNvCxnSpPr>
                <a:cxnSpLocks/>
              </p:cNvCxnSpPr>
              <p:nvPr/>
            </p:nvCxnSpPr>
            <p:spPr bwMode="auto">
              <a:xfrm>
                <a:off x="2267488" y="4508498"/>
                <a:ext cx="0" cy="15328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0" name="Straight Connector 139">
                <a:extLst>
                  <a:ext uri="{FF2B5EF4-FFF2-40B4-BE49-F238E27FC236}">
                    <a16:creationId xmlns:a16="http://schemas.microsoft.com/office/drawing/2014/main" id="{D71EBFB1-B6CB-3F47-8D47-3BF7D1B0E06F}"/>
                  </a:ext>
                </a:extLst>
              </p:cNvPr>
              <p:cNvCxnSpPr>
                <a:cxnSpLocks/>
              </p:cNvCxnSpPr>
              <p:nvPr/>
            </p:nvCxnSpPr>
            <p:spPr bwMode="auto">
              <a:xfrm flipH="1">
                <a:off x="2194598" y="4247328"/>
                <a:ext cx="950721"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41" name="TextBox 140">
                <a:extLst>
                  <a:ext uri="{FF2B5EF4-FFF2-40B4-BE49-F238E27FC236}">
                    <a16:creationId xmlns:a16="http://schemas.microsoft.com/office/drawing/2014/main" id="{6A8FF80D-E1EA-874D-B9AC-828D722CC289}"/>
                  </a:ext>
                </a:extLst>
              </p:cNvPr>
              <p:cNvSpPr txBox="1"/>
              <p:nvPr/>
            </p:nvSpPr>
            <p:spPr>
              <a:xfrm>
                <a:off x="3035028" y="4057019"/>
                <a:ext cx="510094" cy="246292"/>
              </a:xfrm>
              <a:prstGeom prst="rect">
                <a:avLst/>
              </a:prstGeom>
              <a:noFill/>
            </p:spPr>
            <p:txBody>
              <a:bodyPr wrap="none" rtlCol="0">
                <a:spAutoFit/>
              </a:bodyPr>
              <a:lstStyle/>
              <a:p>
                <a:r>
                  <a:rPr lang="en-US" sz="1400" b="1" i="1" dirty="0"/>
                  <a:t>VDD</a:t>
                </a:r>
              </a:p>
            </p:txBody>
          </p:sp>
          <p:cxnSp>
            <p:nvCxnSpPr>
              <p:cNvPr id="142" name="Straight Connector 141">
                <a:extLst>
                  <a:ext uri="{FF2B5EF4-FFF2-40B4-BE49-F238E27FC236}">
                    <a16:creationId xmlns:a16="http://schemas.microsoft.com/office/drawing/2014/main" id="{A8C09315-3DAC-0543-9A00-1A2F93E6E219}"/>
                  </a:ext>
                </a:extLst>
              </p:cNvPr>
              <p:cNvCxnSpPr>
                <a:cxnSpLocks/>
              </p:cNvCxnSpPr>
              <p:nvPr/>
            </p:nvCxnSpPr>
            <p:spPr bwMode="auto">
              <a:xfrm>
                <a:off x="2738004" y="4392325"/>
                <a:ext cx="0" cy="385864"/>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3" name="Straight Connector 142">
                <a:extLst>
                  <a:ext uri="{FF2B5EF4-FFF2-40B4-BE49-F238E27FC236}">
                    <a16:creationId xmlns:a16="http://schemas.microsoft.com/office/drawing/2014/main" id="{7B76BDEC-BF9E-0D42-B585-FAA7F5710F49}"/>
                  </a:ext>
                </a:extLst>
              </p:cNvPr>
              <p:cNvCxnSpPr>
                <a:cxnSpLocks/>
              </p:cNvCxnSpPr>
              <p:nvPr/>
            </p:nvCxnSpPr>
            <p:spPr bwMode="auto">
              <a:xfrm>
                <a:off x="2617652" y="4392325"/>
                <a:ext cx="0" cy="385864"/>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4" name="Straight Connector 143">
                <a:extLst>
                  <a:ext uri="{FF2B5EF4-FFF2-40B4-BE49-F238E27FC236}">
                    <a16:creationId xmlns:a16="http://schemas.microsoft.com/office/drawing/2014/main" id="{3BF2395E-A839-0346-811D-0DAEB4DA2E51}"/>
                  </a:ext>
                </a:extLst>
              </p:cNvPr>
              <p:cNvCxnSpPr>
                <a:cxnSpLocks/>
              </p:cNvCxnSpPr>
              <p:nvPr/>
            </p:nvCxnSpPr>
            <p:spPr bwMode="auto">
              <a:xfrm flipH="1">
                <a:off x="2700757" y="5276220"/>
                <a:ext cx="72518"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5" name="Straight Connector 144">
                <a:extLst>
                  <a:ext uri="{FF2B5EF4-FFF2-40B4-BE49-F238E27FC236}">
                    <a16:creationId xmlns:a16="http://schemas.microsoft.com/office/drawing/2014/main" id="{C3831F55-E640-034F-81CA-AF83E6B637A2}"/>
                  </a:ext>
                </a:extLst>
              </p:cNvPr>
              <p:cNvCxnSpPr>
                <a:cxnSpLocks/>
              </p:cNvCxnSpPr>
              <p:nvPr/>
            </p:nvCxnSpPr>
            <p:spPr bwMode="auto">
              <a:xfrm flipH="1">
                <a:off x="3039013" y="4247328"/>
                <a:ext cx="7977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6" name="Straight Connector 145">
                <a:extLst>
                  <a:ext uri="{FF2B5EF4-FFF2-40B4-BE49-F238E27FC236}">
                    <a16:creationId xmlns:a16="http://schemas.microsoft.com/office/drawing/2014/main" id="{EA92AB3D-3DF2-8842-A283-D85A30352A74}"/>
                  </a:ext>
                </a:extLst>
              </p:cNvPr>
              <p:cNvCxnSpPr>
                <a:cxnSpLocks/>
              </p:cNvCxnSpPr>
              <p:nvPr/>
            </p:nvCxnSpPr>
            <p:spPr bwMode="auto">
              <a:xfrm>
                <a:off x="2265602" y="4867525"/>
                <a:ext cx="0" cy="110419"/>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7" name="Straight Connector 146">
                <a:extLst>
                  <a:ext uri="{FF2B5EF4-FFF2-40B4-BE49-F238E27FC236}">
                    <a16:creationId xmlns:a16="http://schemas.microsoft.com/office/drawing/2014/main" id="{B035C5F0-F132-9144-9BAB-583B0BF29046}"/>
                  </a:ext>
                </a:extLst>
              </p:cNvPr>
              <p:cNvCxnSpPr>
                <a:cxnSpLocks/>
              </p:cNvCxnSpPr>
              <p:nvPr/>
            </p:nvCxnSpPr>
            <p:spPr bwMode="auto">
              <a:xfrm>
                <a:off x="3087973" y="4862113"/>
                <a:ext cx="0" cy="110419"/>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8" name="Straight Connector 147">
                <a:extLst>
                  <a:ext uri="{FF2B5EF4-FFF2-40B4-BE49-F238E27FC236}">
                    <a16:creationId xmlns:a16="http://schemas.microsoft.com/office/drawing/2014/main" id="{4DB36645-20C2-4943-852B-E7CA85159174}"/>
                  </a:ext>
                </a:extLst>
              </p:cNvPr>
              <p:cNvCxnSpPr>
                <a:cxnSpLocks/>
              </p:cNvCxnSpPr>
              <p:nvPr/>
            </p:nvCxnSpPr>
            <p:spPr bwMode="auto">
              <a:xfrm flipH="1">
                <a:off x="2268778" y="4975707"/>
                <a:ext cx="822370"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9" name="Straight Connector 148">
                <a:extLst>
                  <a:ext uri="{FF2B5EF4-FFF2-40B4-BE49-F238E27FC236}">
                    <a16:creationId xmlns:a16="http://schemas.microsoft.com/office/drawing/2014/main" id="{DA72D52B-5DDE-124C-BA5B-D250F35C49EF}"/>
                  </a:ext>
                </a:extLst>
              </p:cNvPr>
              <p:cNvCxnSpPr>
                <a:cxnSpLocks/>
              </p:cNvCxnSpPr>
              <p:nvPr/>
            </p:nvCxnSpPr>
            <p:spPr bwMode="auto">
              <a:xfrm flipH="1">
                <a:off x="2156697" y="4550257"/>
                <a:ext cx="577972"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0" name="Straight Connector 149">
                <a:extLst>
                  <a:ext uri="{FF2B5EF4-FFF2-40B4-BE49-F238E27FC236}">
                    <a16:creationId xmlns:a16="http://schemas.microsoft.com/office/drawing/2014/main" id="{B6021042-8F5C-5A4D-8A7A-B0248B385775}"/>
                  </a:ext>
                </a:extLst>
              </p:cNvPr>
              <p:cNvCxnSpPr>
                <a:cxnSpLocks/>
              </p:cNvCxnSpPr>
              <p:nvPr/>
            </p:nvCxnSpPr>
            <p:spPr bwMode="auto">
              <a:xfrm flipH="1">
                <a:off x="2622869" y="4635982"/>
                <a:ext cx="567570"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51" name="Oval 150">
                <a:extLst>
                  <a:ext uri="{FF2B5EF4-FFF2-40B4-BE49-F238E27FC236}">
                    <a16:creationId xmlns:a16="http://schemas.microsoft.com/office/drawing/2014/main" id="{B06B8AC7-9F06-444F-BB83-859A53BB028B}"/>
                  </a:ext>
                </a:extLst>
              </p:cNvPr>
              <p:cNvSpPr/>
              <p:nvPr/>
            </p:nvSpPr>
            <p:spPr bwMode="auto">
              <a:xfrm>
                <a:off x="3072587" y="4617766"/>
                <a:ext cx="33650" cy="33650"/>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52" name="Oval 151">
                <a:extLst>
                  <a:ext uri="{FF2B5EF4-FFF2-40B4-BE49-F238E27FC236}">
                    <a16:creationId xmlns:a16="http://schemas.microsoft.com/office/drawing/2014/main" id="{9B2679D4-4C4B-C74C-9F1D-FFE5ED743D1B}"/>
                  </a:ext>
                </a:extLst>
              </p:cNvPr>
              <p:cNvSpPr/>
              <p:nvPr/>
            </p:nvSpPr>
            <p:spPr bwMode="auto">
              <a:xfrm>
                <a:off x="2248778" y="4534924"/>
                <a:ext cx="33650" cy="3701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53" name="Oval 152">
                <a:extLst>
                  <a:ext uri="{FF2B5EF4-FFF2-40B4-BE49-F238E27FC236}">
                    <a16:creationId xmlns:a16="http://schemas.microsoft.com/office/drawing/2014/main" id="{7C9CFB77-5657-8742-8C0D-B043EF450576}"/>
                  </a:ext>
                </a:extLst>
              </p:cNvPr>
              <p:cNvSpPr/>
              <p:nvPr/>
            </p:nvSpPr>
            <p:spPr bwMode="auto">
              <a:xfrm>
                <a:off x="2721853" y="4531749"/>
                <a:ext cx="33650" cy="3701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54" name="Oval 153">
                <a:extLst>
                  <a:ext uri="{FF2B5EF4-FFF2-40B4-BE49-F238E27FC236}">
                    <a16:creationId xmlns:a16="http://schemas.microsoft.com/office/drawing/2014/main" id="{84D0CF4C-CF02-CC4A-AC54-186EEE398B86}"/>
                  </a:ext>
                </a:extLst>
              </p:cNvPr>
              <p:cNvSpPr/>
              <p:nvPr/>
            </p:nvSpPr>
            <p:spPr bwMode="auto">
              <a:xfrm>
                <a:off x="2600827" y="4617474"/>
                <a:ext cx="33650" cy="37015"/>
              </a:xfrm>
              <a:prstGeom prst="ellipse">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sp>
            <p:nvSpPr>
              <p:cNvPr id="155" name="TextBox 154">
                <a:extLst>
                  <a:ext uri="{FF2B5EF4-FFF2-40B4-BE49-F238E27FC236}">
                    <a16:creationId xmlns:a16="http://schemas.microsoft.com/office/drawing/2014/main" id="{3E40FADA-CB78-EB47-B97F-B2C650E89C1F}"/>
                  </a:ext>
                </a:extLst>
              </p:cNvPr>
              <p:cNvSpPr txBox="1"/>
              <p:nvPr/>
            </p:nvSpPr>
            <p:spPr>
              <a:xfrm>
                <a:off x="3028487" y="4254808"/>
                <a:ext cx="637932" cy="246292"/>
              </a:xfrm>
              <a:prstGeom prst="rect">
                <a:avLst/>
              </a:prstGeom>
              <a:noFill/>
            </p:spPr>
            <p:txBody>
              <a:bodyPr wrap="none" rtlCol="0">
                <a:spAutoFit/>
              </a:bodyPr>
              <a:lstStyle/>
              <a:p>
                <a:r>
                  <a:rPr lang="en-US" sz="1400" i="1" dirty="0"/>
                  <a:t>0.2um</a:t>
                </a:r>
              </a:p>
            </p:txBody>
          </p:sp>
          <p:sp>
            <p:nvSpPr>
              <p:cNvPr id="156" name="TextBox 155">
                <a:extLst>
                  <a:ext uri="{FF2B5EF4-FFF2-40B4-BE49-F238E27FC236}">
                    <a16:creationId xmlns:a16="http://schemas.microsoft.com/office/drawing/2014/main" id="{375C1A0F-03C0-D246-A741-FCC0F5413FCF}"/>
                  </a:ext>
                </a:extLst>
              </p:cNvPr>
              <p:cNvSpPr txBox="1"/>
              <p:nvPr/>
            </p:nvSpPr>
            <p:spPr>
              <a:xfrm>
                <a:off x="3028616" y="4622703"/>
                <a:ext cx="637932" cy="246292"/>
              </a:xfrm>
              <a:prstGeom prst="rect">
                <a:avLst/>
              </a:prstGeom>
              <a:noFill/>
            </p:spPr>
            <p:txBody>
              <a:bodyPr wrap="none" rtlCol="0">
                <a:spAutoFit/>
              </a:bodyPr>
              <a:lstStyle/>
              <a:p>
                <a:r>
                  <a:rPr lang="en-US" sz="1400" i="1" dirty="0"/>
                  <a:t>1.6um</a:t>
                </a:r>
              </a:p>
            </p:txBody>
          </p:sp>
          <p:sp>
            <p:nvSpPr>
              <p:cNvPr id="157" name="TextBox 156">
                <a:extLst>
                  <a:ext uri="{FF2B5EF4-FFF2-40B4-BE49-F238E27FC236}">
                    <a16:creationId xmlns:a16="http://schemas.microsoft.com/office/drawing/2014/main" id="{68C57EA1-CD37-594F-9381-B98548338089}"/>
                  </a:ext>
                </a:extLst>
              </p:cNvPr>
              <p:cNvSpPr txBox="1"/>
              <p:nvPr/>
            </p:nvSpPr>
            <p:spPr>
              <a:xfrm>
                <a:off x="2680125" y="4986170"/>
                <a:ext cx="637932" cy="246292"/>
              </a:xfrm>
              <a:prstGeom prst="rect">
                <a:avLst/>
              </a:prstGeom>
              <a:noFill/>
            </p:spPr>
            <p:txBody>
              <a:bodyPr wrap="none" rtlCol="0">
                <a:spAutoFit/>
              </a:bodyPr>
              <a:lstStyle/>
              <a:p>
                <a:r>
                  <a:rPr lang="en-US" sz="1400" i="1" dirty="0"/>
                  <a:t>1.6um</a:t>
                </a:r>
              </a:p>
            </p:txBody>
          </p:sp>
        </p:grpSp>
        <p:grpSp>
          <p:nvGrpSpPr>
            <p:cNvPr id="187" name="Group 186">
              <a:extLst>
                <a:ext uri="{FF2B5EF4-FFF2-40B4-BE49-F238E27FC236}">
                  <a16:creationId xmlns:a16="http://schemas.microsoft.com/office/drawing/2014/main" id="{D2B9E00C-2E81-9D4A-94DB-1EF2547964C6}"/>
                </a:ext>
              </a:extLst>
            </p:cNvPr>
            <p:cNvGrpSpPr/>
            <p:nvPr/>
          </p:nvGrpSpPr>
          <p:grpSpPr>
            <a:xfrm rot="10800000">
              <a:off x="5231435" y="3918411"/>
              <a:ext cx="265125" cy="212075"/>
              <a:chOff x="1304923" y="3883497"/>
              <a:chExt cx="355035" cy="287242"/>
            </a:xfrm>
          </p:grpSpPr>
          <p:grpSp>
            <p:nvGrpSpPr>
              <p:cNvPr id="188" name="Group 187">
                <a:extLst>
                  <a:ext uri="{FF2B5EF4-FFF2-40B4-BE49-F238E27FC236}">
                    <a16:creationId xmlns:a16="http://schemas.microsoft.com/office/drawing/2014/main" id="{10704B8E-3B6E-C741-A997-FC938D25CED9}"/>
                  </a:ext>
                </a:extLst>
              </p:cNvPr>
              <p:cNvGrpSpPr/>
              <p:nvPr/>
            </p:nvGrpSpPr>
            <p:grpSpPr>
              <a:xfrm rot="16200000">
                <a:off x="1338820" y="3849600"/>
                <a:ext cx="287242" cy="355035"/>
                <a:chOff x="2586743" y="1442577"/>
                <a:chExt cx="413559" cy="511163"/>
              </a:xfrm>
            </p:grpSpPr>
            <p:grpSp>
              <p:nvGrpSpPr>
                <p:cNvPr id="190" name="Group 189">
                  <a:extLst>
                    <a:ext uri="{FF2B5EF4-FFF2-40B4-BE49-F238E27FC236}">
                      <a16:creationId xmlns:a16="http://schemas.microsoft.com/office/drawing/2014/main" id="{8758DA99-2A88-3447-B32B-090D253F33E4}"/>
                    </a:ext>
                  </a:extLst>
                </p:cNvPr>
                <p:cNvGrpSpPr/>
                <p:nvPr/>
              </p:nvGrpSpPr>
              <p:grpSpPr>
                <a:xfrm>
                  <a:off x="2586743" y="1766407"/>
                  <a:ext cx="413559" cy="187333"/>
                  <a:chOff x="2978898" y="4007224"/>
                  <a:chExt cx="631078" cy="181162"/>
                </a:xfrm>
              </p:grpSpPr>
              <p:cxnSp>
                <p:nvCxnSpPr>
                  <p:cNvPr id="193" name="Elbow Connector 192">
                    <a:extLst>
                      <a:ext uri="{FF2B5EF4-FFF2-40B4-BE49-F238E27FC236}">
                        <a16:creationId xmlns:a16="http://schemas.microsoft.com/office/drawing/2014/main" id="{3BCB1B25-B25E-F649-9387-4C5424048DE6}"/>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194" name="Elbow Connector 193">
                    <a:extLst>
                      <a:ext uri="{FF2B5EF4-FFF2-40B4-BE49-F238E27FC236}">
                        <a16:creationId xmlns:a16="http://schemas.microsoft.com/office/drawing/2014/main" id="{F9E0F6E2-A0F1-FB40-911B-0EAD8358BBAB}"/>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91" name="Straight Connector 190">
                  <a:extLst>
                    <a:ext uri="{FF2B5EF4-FFF2-40B4-BE49-F238E27FC236}">
                      <a16:creationId xmlns:a16="http://schemas.microsoft.com/office/drawing/2014/main" id="{C4254CD6-F33F-2549-922E-7CA45CF7AB39}"/>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B100BD2C-5FAF-394B-9039-441674B6D8AC}"/>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189" name="Oval 188">
                <a:extLst>
                  <a:ext uri="{FF2B5EF4-FFF2-40B4-BE49-F238E27FC236}">
                    <a16:creationId xmlns:a16="http://schemas.microsoft.com/office/drawing/2014/main" id="{CE6B70E9-F0DE-744C-A1DE-4CDD17111012}"/>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grpSp>
          <p:nvGrpSpPr>
            <p:cNvPr id="195" name="Group 194">
              <a:extLst>
                <a:ext uri="{FF2B5EF4-FFF2-40B4-BE49-F238E27FC236}">
                  <a16:creationId xmlns:a16="http://schemas.microsoft.com/office/drawing/2014/main" id="{4AA7100B-2871-304B-9A0A-C4A43151D148}"/>
                </a:ext>
              </a:extLst>
            </p:cNvPr>
            <p:cNvGrpSpPr/>
            <p:nvPr/>
          </p:nvGrpSpPr>
          <p:grpSpPr>
            <a:xfrm>
              <a:off x="3920878" y="3921586"/>
              <a:ext cx="265125" cy="212075"/>
              <a:chOff x="1304923" y="3883497"/>
              <a:chExt cx="355035" cy="287242"/>
            </a:xfrm>
          </p:grpSpPr>
          <p:grpSp>
            <p:nvGrpSpPr>
              <p:cNvPr id="196" name="Group 195">
                <a:extLst>
                  <a:ext uri="{FF2B5EF4-FFF2-40B4-BE49-F238E27FC236}">
                    <a16:creationId xmlns:a16="http://schemas.microsoft.com/office/drawing/2014/main" id="{98197819-4405-D64C-B6E7-1A4A764308CB}"/>
                  </a:ext>
                </a:extLst>
              </p:cNvPr>
              <p:cNvGrpSpPr/>
              <p:nvPr/>
            </p:nvGrpSpPr>
            <p:grpSpPr>
              <a:xfrm rot="16200000">
                <a:off x="1338820" y="3849600"/>
                <a:ext cx="287242" cy="355035"/>
                <a:chOff x="2586743" y="1442577"/>
                <a:chExt cx="413559" cy="511163"/>
              </a:xfrm>
            </p:grpSpPr>
            <p:grpSp>
              <p:nvGrpSpPr>
                <p:cNvPr id="198" name="Group 197">
                  <a:extLst>
                    <a:ext uri="{FF2B5EF4-FFF2-40B4-BE49-F238E27FC236}">
                      <a16:creationId xmlns:a16="http://schemas.microsoft.com/office/drawing/2014/main" id="{935B59E8-0D3B-6748-830A-C3D58A4A4F4C}"/>
                    </a:ext>
                  </a:extLst>
                </p:cNvPr>
                <p:cNvGrpSpPr/>
                <p:nvPr/>
              </p:nvGrpSpPr>
              <p:grpSpPr>
                <a:xfrm>
                  <a:off x="2586743" y="1766407"/>
                  <a:ext cx="413559" cy="187333"/>
                  <a:chOff x="2978898" y="4007224"/>
                  <a:chExt cx="631078" cy="181162"/>
                </a:xfrm>
              </p:grpSpPr>
              <p:cxnSp>
                <p:nvCxnSpPr>
                  <p:cNvPr id="201" name="Elbow Connector 200">
                    <a:extLst>
                      <a:ext uri="{FF2B5EF4-FFF2-40B4-BE49-F238E27FC236}">
                        <a16:creationId xmlns:a16="http://schemas.microsoft.com/office/drawing/2014/main" id="{2F803B7D-B6E3-CB46-9D24-110ACEB3C83D}"/>
                      </a:ext>
                    </a:extLst>
                  </p:cNvPr>
                  <p:cNvCxnSpPr>
                    <a:cxnSpLocks/>
                  </p:cNvCxnSpPr>
                  <p:nvPr/>
                </p:nvCxnSpPr>
                <p:spPr>
                  <a:xfrm flipV="1">
                    <a:off x="2978898" y="4007224"/>
                    <a:ext cx="396317"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cxnSp>
                <p:nvCxnSpPr>
                  <p:cNvPr id="202" name="Elbow Connector 201">
                    <a:extLst>
                      <a:ext uri="{FF2B5EF4-FFF2-40B4-BE49-F238E27FC236}">
                        <a16:creationId xmlns:a16="http://schemas.microsoft.com/office/drawing/2014/main" id="{7E16883D-5C75-7E45-A1C4-14E59EF0D3AF}"/>
                      </a:ext>
                    </a:extLst>
                  </p:cNvPr>
                  <p:cNvCxnSpPr>
                    <a:cxnSpLocks/>
                  </p:cNvCxnSpPr>
                  <p:nvPr/>
                </p:nvCxnSpPr>
                <p:spPr>
                  <a:xfrm rot="10800000">
                    <a:off x="3260731" y="4007224"/>
                    <a:ext cx="349245" cy="181162"/>
                  </a:xfrm>
                  <a:prstGeom prst="bentConnector3">
                    <a:avLst>
                      <a:gd name="adj1" fmla="val 50000"/>
                    </a:avLst>
                  </a:prstGeom>
                  <a:ln w="12700"/>
                </p:spPr>
                <p:style>
                  <a:lnRef idx="1">
                    <a:schemeClr val="dk1"/>
                  </a:lnRef>
                  <a:fillRef idx="0">
                    <a:schemeClr val="dk1"/>
                  </a:fillRef>
                  <a:effectRef idx="0">
                    <a:schemeClr val="dk1"/>
                  </a:effectRef>
                  <a:fontRef idx="minor">
                    <a:schemeClr val="tx1"/>
                  </a:fontRef>
                </p:style>
              </p:cxnSp>
            </p:grpSp>
            <p:cxnSp>
              <p:nvCxnSpPr>
                <p:cNvPr id="199" name="Straight Connector 198">
                  <a:extLst>
                    <a:ext uri="{FF2B5EF4-FFF2-40B4-BE49-F238E27FC236}">
                      <a16:creationId xmlns:a16="http://schemas.microsoft.com/office/drawing/2014/main" id="{0BA08003-A07E-6446-B217-3BDCFA18984B}"/>
                    </a:ext>
                  </a:extLst>
                </p:cNvPr>
                <p:cNvCxnSpPr>
                  <a:cxnSpLocks/>
                </p:cNvCxnSpPr>
                <p:nvPr/>
              </p:nvCxnSpPr>
              <p:spPr>
                <a:xfrm>
                  <a:off x="2698774" y="1717442"/>
                  <a:ext cx="20575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0" name="Straight Connector 199">
                  <a:extLst>
                    <a:ext uri="{FF2B5EF4-FFF2-40B4-BE49-F238E27FC236}">
                      <a16:creationId xmlns:a16="http://schemas.microsoft.com/office/drawing/2014/main" id="{4EFDD46A-A243-8648-B947-561E060FDE54}"/>
                    </a:ext>
                  </a:extLst>
                </p:cNvPr>
                <p:cNvCxnSpPr>
                  <a:cxnSpLocks/>
                </p:cNvCxnSpPr>
                <p:nvPr/>
              </p:nvCxnSpPr>
              <p:spPr>
                <a:xfrm rot="5400000" flipH="1">
                  <a:off x="2659661" y="1577605"/>
                  <a:ext cx="270056" cy="0"/>
                </a:xfrm>
                <a:prstGeom prst="line">
                  <a:avLst/>
                </a:prstGeom>
                <a:ln w="12700"/>
              </p:spPr>
              <p:style>
                <a:lnRef idx="1">
                  <a:schemeClr val="dk1"/>
                </a:lnRef>
                <a:fillRef idx="0">
                  <a:schemeClr val="dk1"/>
                </a:fillRef>
                <a:effectRef idx="0">
                  <a:schemeClr val="dk1"/>
                </a:effectRef>
                <a:fontRef idx="minor">
                  <a:schemeClr val="tx1"/>
                </a:fontRef>
              </p:style>
            </p:cxnSp>
          </p:grpSp>
          <p:sp>
            <p:nvSpPr>
              <p:cNvPr id="197" name="Oval 196">
                <a:extLst>
                  <a:ext uri="{FF2B5EF4-FFF2-40B4-BE49-F238E27FC236}">
                    <a16:creationId xmlns:a16="http://schemas.microsoft.com/office/drawing/2014/main" id="{C2062522-A509-0D4F-A4F6-ADE4D79FB1CE}"/>
                  </a:ext>
                </a:extLst>
              </p:cNvPr>
              <p:cNvSpPr/>
              <p:nvPr/>
            </p:nvSpPr>
            <p:spPr bwMode="auto">
              <a:xfrm>
                <a:off x="1418550" y="3988963"/>
                <a:ext cx="72135" cy="7213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US" sz="3200">
                  <a:latin typeface="Tahoma" pitchFamily="34" charset="0"/>
                </a:endParaRPr>
              </a:p>
            </p:txBody>
          </p:sp>
        </p:grpSp>
        <p:cxnSp>
          <p:nvCxnSpPr>
            <p:cNvPr id="203" name="Straight Connector 202">
              <a:extLst>
                <a:ext uri="{FF2B5EF4-FFF2-40B4-BE49-F238E27FC236}">
                  <a16:creationId xmlns:a16="http://schemas.microsoft.com/office/drawing/2014/main" id="{B0B4D1C0-FFB5-434D-B991-7B3D58E627FE}"/>
                </a:ext>
              </a:extLst>
            </p:cNvPr>
            <p:cNvCxnSpPr>
              <a:cxnSpLocks/>
            </p:cNvCxnSpPr>
            <p:nvPr/>
          </p:nvCxnSpPr>
          <p:spPr bwMode="auto">
            <a:xfrm>
              <a:off x="4187978" y="4088427"/>
              <a:ext cx="0" cy="90181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4" name="Straight Connector 203">
              <a:extLst>
                <a:ext uri="{FF2B5EF4-FFF2-40B4-BE49-F238E27FC236}">
                  <a16:creationId xmlns:a16="http://schemas.microsoft.com/office/drawing/2014/main" id="{21F76D9F-7F65-4449-95DA-355DADDD3A95}"/>
                </a:ext>
              </a:extLst>
            </p:cNvPr>
            <p:cNvCxnSpPr>
              <a:cxnSpLocks/>
            </p:cNvCxnSpPr>
            <p:nvPr/>
          </p:nvCxnSpPr>
          <p:spPr bwMode="auto">
            <a:xfrm>
              <a:off x="5230496" y="4088575"/>
              <a:ext cx="0" cy="1001952"/>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05" name="TextBox 204">
              <a:extLst>
                <a:ext uri="{FF2B5EF4-FFF2-40B4-BE49-F238E27FC236}">
                  <a16:creationId xmlns:a16="http://schemas.microsoft.com/office/drawing/2014/main" id="{406605A0-A325-A74C-9F3C-3CD528F8D0AB}"/>
                </a:ext>
              </a:extLst>
            </p:cNvPr>
            <p:cNvSpPr txBox="1"/>
            <p:nvPr/>
          </p:nvSpPr>
          <p:spPr>
            <a:xfrm rot="16200000">
              <a:off x="3845657" y="2579394"/>
              <a:ext cx="517341" cy="307777"/>
            </a:xfrm>
            <a:prstGeom prst="rect">
              <a:avLst/>
            </a:prstGeom>
            <a:noFill/>
          </p:spPr>
          <p:txBody>
            <a:bodyPr wrap="square" rtlCol="0">
              <a:spAutoFit/>
            </a:bodyPr>
            <a:lstStyle/>
            <a:p>
              <a:pPr algn="ctr"/>
              <a:r>
                <a:rPr lang="en-US" sz="1400" i="1" dirty="0"/>
                <a:t>BL</a:t>
              </a:r>
              <a:endParaRPr lang="en-US" sz="1400" i="1" baseline="-25000" dirty="0"/>
            </a:p>
          </p:txBody>
        </p:sp>
        <p:sp>
          <p:nvSpPr>
            <p:cNvPr id="206" name="TextBox 205">
              <a:extLst>
                <a:ext uri="{FF2B5EF4-FFF2-40B4-BE49-F238E27FC236}">
                  <a16:creationId xmlns:a16="http://schemas.microsoft.com/office/drawing/2014/main" id="{C86281F2-51C6-B044-A473-9E5BF87348EC}"/>
                </a:ext>
              </a:extLst>
            </p:cNvPr>
            <p:cNvSpPr txBox="1"/>
            <p:nvPr/>
          </p:nvSpPr>
          <p:spPr>
            <a:xfrm rot="16200000">
              <a:off x="4894491" y="2579394"/>
              <a:ext cx="517341" cy="307777"/>
            </a:xfrm>
            <a:prstGeom prst="rect">
              <a:avLst/>
            </a:prstGeom>
            <a:noFill/>
          </p:spPr>
          <p:txBody>
            <a:bodyPr wrap="square" rtlCol="0">
              <a:spAutoFit/>
            </a:bodyPr>
            <a:lstStyle/>
            <a:p>
              <a:pPr algn="ctr"/>
              <a:r>
                <a:rPr lang="en-US" sz="1400" i="1" dirty="0"/>
                <a:t>NBL</a:t>
              </a:r>
              <a:endParaRPr lang="en-US" sz="1400" i="1" baseline="-25000" dirty="0"/>
            </a:p>
          </p:txBody>
        </p:sp>
        <p:sp>
          <p:nvSpPr>
            <p:cNvPr id="207" name="TextBox 206">
              <a:extLst>
                <a:ext uri="{FF2B5EF4-FFF2-40B4-BE49-F238E27FC236}">
                  <a16:creationId xmlns:a16="http://schemas.microsoft.com/office/drawing/2014/main" id="{C9ED525C-344E-CB40-9424-9140644A8A79}"/>
                </a:ext>
              </a:extLst>
            </p:cNvPr>
            <p:cNvSpPr txBox="1"/>
            <p:nvPr/>
          </p:nvSpPr>
          <p:spPr>
            <a:xfrm rot="16200000">
              <a:off x="4354733" y="2579394"/>
              <a:ext cx="517341" cy="307777"/>
            </a:xfrm>
            <a:prstGeom prst="rect">
              <a:avLst/>
            </a:prstGeom>
            <a:noFill/>
          </p:spPr>
          <p:txBody>
            <a:bodyPr wrap="square" rtlCol="0">
              <a:spAutoFit/>
            </a:bodyPr>
            <a:lstStyle/>
            <a:p>
              <a:pPr algn="ctr"/>
              <a:r>
                <a:rPr lang="en-US" sz="1400" i="1" dirty="0"/>
                <a:t>CSL</a:t>
              </a:r>
              <a:endParaRPr lang="en-US" sz="1400" i="1" baseline="-25000" dirty="0"/>
            </a:p>
          </p:txBody>
        </p:sp>
        <p:grpSp>
          <p:nvGrpSpPr>
            <p:cNvPr id="208" name="Group 207">
              <a:extLst>
                <a:ext uri="{FF2B5EF4-FFF2-40B4-BE49-F238E27FC236}">
                  <a16:creationId xmlns:a16="http://schemas.microsoft.com/office/drawing/2014/main" id="{90D68372-5E43-1B46-8166-B3F5AAAA6CE7}"/>
                </a:ext>
              </a:extLst>
            </p:cNvPr>
            <p:cNvGrpSpPr/>
            <p:nvPr/>
          </p:nvGrpSpPr>
          <p:grpSpPr>
            <a:xfrm>
              <a:off x="4701208" y="5773726"/>
              <a:ext cx="146359" cy="192285"/>
              <a:chOff x="1033605" y="2832478"/>
              <a:chExt cx="159739" cy="203557"/>
            </a:xfrm>
          </p:grpSpPr>
          <p:grpSp>
            <p:nvGrpSpPr>
              <p:cNvPr id="209" name="Group 208">
                <a:extLst>
                  <a:ext uri="{FF2B5EF4-FFF2-40B4-BE49-F238E27FC236}">
                    <a16:creationId xmlns:a16="http://schemas.microsoft.com/office/drawing/2014/main" id="{97652244-4636-5943-9208-4976D132533D}"/>
                  </a:ext>
                </a:extLst>
              </p:cNvPr>
              <p:cNvGrpSpPr/>
              <p:nvPr/>
            </p:nvGrpSpPr>
            <p:grpSpPr>
              <a:xfrm rot="16200000">
                <a:off x="1075327" y="2918017"/>
                <a:ext cx="76296" cy="159739"/>
                <a:chOff x="528018" y="2597150"/>
                <a:chExt cx="76296" cy="159739"/>
              </a:xfrm>
            </p:grpSpPr>
            <p:cxnSp>
              <p:nvCxnSpPr>
                <p:cNvPr id="211" name="Straight Connector 210">
                  <a:extLst>
                    <a:ext uri="{FF2B5EF4-FFF2-40B4-BE49-F238E27FC236}">
                      <a16:creationId xmlns:a16="http://schemas.microsoft.com/office/drawing/2014/main" id="{494F2514-31B1-724E-B370-310BE138CC01}"/>
                    </a:ext>
                  </a:extLst>
                </p:cNvPr>
                <p:cNvCxnSpPr>
                  <a:cxnSpLocks/>
                </p:cNvCxnSpPr>
                <p:nvPr/>
              </p:nvCxnSpPr>
              <p:spPr>
                <a:xfrm>
                  <a:off x="604314" y="2597150"/>
                  <a:ext cx="0" cy="159739"/>
                </a:xfrm>
                <a:prstGeom prst="line">
                  <a:avLst/>
                </a:prstGeom>
                <a:ln w="25400"/>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C3A7030A-397A-974A-BCC2-AD045E2A2A3E}"/>
                    </a:ext>
                  </a:extLst>
                </p:cNvPr>
                <p:cNvCxnSpPr>
                  <a:cxnSpLocks/>
                </p:cNvCxnSpPr>
                <p:nvPr/>
              </p:nvCxnSpPr>
              <p:spPr>
                <a:xfrm>
                  <a:off x="568105" y="2624381"/>
                  <a:ext cx="0" cy="105764"/>
                </a:xfrm>
                <a:prstGeom prst="line">
                  <a:avLst/>
                </a:prstGeom>
                <a:ln w="25400"/>
              </p:spPr>
              <p:style>
                <a:lnRef idx="1">
                  <a:schemeClr val="dk1"/>
                </a:lnRef>
                <a:fillRef idx="0">
                  <a:schemeClr val="dk1"/>
                </a:fillRef>
                <a:effectRef idx="0">
                  <a:schemeClr val="dk1"/>
                </a:effectRef>
                <a:fontRef idx="minor">
                  <a:schemeClr val="tx1"/>
                </a:fontRef>
              </p:style>
            </p:cxnSp>
            <p:cxnSp>
              <p:nvCxnSpPr>
                <p:cNvPr id="213" name="Straight Connector 212">
                  <a:extLst>
                    <a:ext uri="{FF2B5EF4-FFF2-40B4-BE49-F238E27FC236}">
                      <a16:creationId xmlns:a16="http://schemas.microsoft.com/office/drawing/2014/main" id="{6454FC71-CD32-2346-AE99-8136294D885A}"/>
                    </a:ext>
                  </a:extLst>
                </p:cNvPr>
                <p:cNvCxnSpPr>
                  <a:cxnSpLocks/>
                </p:cNvCxnSpPr>
                <p:nvPr/>
              </p:nvCxnSpPr>
              <p:spPr>
                <a:xfrm rot="5400000">
                  <a:off x="505866" y="2676077"/>
                  <a:ext cx="44303" cy="0"/>
                </a:xfrm>
                <a:prstGeom prst="line">
                  <a:avLst/>
                </a:prstGeom>
                <a:ln w="25400"/>
              </p:spPr>
              <p:style>
                <a:lnRef idx="1">
                  <a:schemeClr val="dk1"/>
                </a:lnRef>
                <a:fillRef idx="0">
                  <a:schemeClr val="dk1"/>
                </a:fillRef>
                <a:effectRef idx="0">
                  <a:schemeClr val="dk1"/>
                </a:effectRef>
                <a:fontRef idx="minor">
                  <a:schemeClr val="tx1"/>
                </a:fontRef>
              </p:style>
            </p:cxnSp>
          </p:grpSp>
          <p:cxnSp>
            <p:nvCxnSpPr>
              <p:cNvPr id="210" name="Straight Connector 209">
                <a:extLst>
                  <a:ext uri="{FF2B5EF4-FFF2-40B4-BE49-F238E27FC236}">
                    <a16:creationId xmlns:a16="http://schemas.microsoft.com/office/drawing/2014/main" id="{F2EE4E62-D3B1-5148-B650-4DC5C092E809}"/>
                  </a:ext>
                </a:extLst>
              </p:cNvPr>
              <p:cNvCxnSpPr>
                <a:cxnSpLocks/>
              </p:cNvCxnSpPr>
              <p:nvPr/>
            </p:nvCxnSpPr>
            <p:spPr>
              <a:xfrm>
                <a:off x="1113596" y="2832478"/>
                <a:ext cx="0" cy="127260"/>
              </a:xfrm>
              <a:prstGeom prst="line">
                <a:avLst/>
              </a:prstGeom>
              <a:ln w="25400"/>
            </p:spPr>
            <p:style>
              <a:lnRef idx="1">
                <a:schemeClr val="dk1"/>
              </a:lnRef>
              <a:fillRef idx="0">
                <a:schemeClr val="dk1"/>
              </a:fillRef>
              <a:effectRef idx="0">
                <a:schemeClr val="dk1"/>
              </a:effectRef>
              <a:fontRef idx="minor">
                <a:schemeClr val="tx1"/>
              </a:fontRef>
            </p:style>
          </p:cxnSp>
        </p:grpSp>
        <p:sp>
          <p:nvSpPr>
            <p:cNvPr id="214" name="TextBox 213">
              <a:extLst>
                <a:ext uri="{FF2B5EF4-FFF2-40B4-BE49-F238E27FC236}">
                  <a16:creationId xmlns:a16="http://schemas.microsoft.com/office/drawing/2014/main" id="{4D1C2D12-7D35-184C-B6CE-F0E04F5A1420}"/>
                </a:ext>
              </a:extLst>
            </p:cNvPr>
            <p:cNvSpPr txBox="1"/>
            <p:nvPr/>
          </p:nvSpPr>
          <p:spPr>
            <a:xfrm>
              <a:off x="4126095" y="5635961"/>
              <a:ext cx="464230" cy="307777"/>
            </a:xfrm>
            <a:prstGeom prst="rect">
              <a:avLst/>
            </a:prstGeom>
            <a:noFill/>
          </p:spPr>
          <p:txBody>
            <a:bodyPr wrap="none" rtlCol="0">
              <a:spAutoFit/>
            </a:bodyPr>
            <a:lstStyle/>
            <a:p>
              <a:r>
                <a:rPr lang="en-US" sz="1400" b="1" i="1" dirty="0"/>
                <a:t>SAE</a:t>
              </a:r>
            </a:p>
          </p:txBody>
        </p:sp>
        <p:sp>
          <p:nvSpPr>
            <p:cNvPr id="215" name="TextBox 214">
              <a:extLst>
                <a:ext uri="{FF2B5EF4-FFF2-40B4-BE49-F238E27FC236}">
                  <a16:creationId xmlns:a16="http://schemas.microsoft.com/office/drawing/2014/main" id="{E93A7B82-DC9D-F84A-A493-E70E115DDEC7}"/>
                </a:ext>
              </a:extLst>
            </p:cNvPr>
            <p:cNvSpPr txBox="1"/>
            <p:nvPr/>
          </p:nvSpPr>
          <p:spPr>
            <a:xfrm>
              <a:off x="3728654" y="5092779"/>
              <a:ext cx="647934" cy="307777"/>
            </a:xfrm>
            <a:prstGeom prst="rect">
              <a:avLst/>
            </a:prstGeom>
            <a:noFill/>
          </p:spPr>
          <p:txBody>
            <a:bodyPr wrap="none" rtlCol="0">
              <a:spAutoFit/>
            </a:bodyPr>
            <a:lstStyle/>
            <a:p>
              <a:r>
                <a:rPr lang="en-US" sz="1400" i="1" dirty="0"/>
                <a:t>1.6um</a:t>
              </a:r>
            </a:p>
          </p:txBody>
        </p:sp>
        <p:sp>
          <p:nvSpPr>
            <p:cNvPr id="216" name="TextBox 215">
              <a:extLst>
                <a:ext uri="{FF2B5EF4-FFF2-40B4-BE49-F238E27FC236}">
                  <a16:creationId xmlns:a16="http://schemas.microsoft.com/office/drawing/2014/main" id="{6C8D7F03-6D71-8546-99B6-276C98460991}"/>
                </a:ext>
              </a:extLst>
            </p:cNvPr>
            <p:cNvSpPr txBox="1"/>
            <p:nvPr/>
          </p:nvSpPr>
          <p:spPr>
            <a:xfrm>
              <a:off x="3701661" y="4625844"/>
              <a:ext cx="647934" cy="307777"/>
            </a:xfrm>
            <a:prstGeom prst="rect">
              <a:avLst/>
            </a:prstGeom>
            <a:noFill/>
          </p:spPr>
          <p:txBody>
            <a:bodyPr wrap="none" rtlCol="0">
              <a:spAutoFit/>
            </a:bodyPr>
            <a:lstStyle/>
            <a:p>
              <a:r>
                <a:rPr lang="en-US" sz="1400" i="1" dirty="0"/>
                <a:t>0.2um</a:t>
              </a:r>
            </a:p>
          </p:txBody>
        </p:sp>
        <p:sp>
          <p:nvSpPr>
            <p:cNvPr id="217" name="Rectangle: Rounded Corners 46">
              <a:extLst>
                <a:ext uri="{FF2B5EF4-FFF2-40B4-BE49-F238E27FC236}">
                  <a16:creationId xmlns:a16="http://schemas.microsoft.com/office/drawing/2014/main" id="{A9CC5934-6E2E-654D-A821-97404B69C76D}"/>
                </a:ext>
              </a:extLst>
            </p:cNvPr>
            <p:cNvSpPr/>
            <p:nvPr/>
          </p:nvSpPr>
          <p:spPr>
            <a:xfrm>
              <a:off x="3551340" y="4431657"/>
              <a:ext cx="2483373" cy="1727097"/>
            </a:xfrm>
            <a:prstGeom prst="roundRect">
              <a:avLst>
                <a:gd name="adj" fmla="val 7111"/>
              </a:avLst>
            </a:prstGeom>
            <a:noFill/>
            <a:ln w="15875">
              <a:solidFill>
                <a:schemeClr val="dk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i="1" dirty="0">
                <a:solidFill>
                  <a:schemeClr val="tx1"/>
                </a:solidFill>
              </a:endParaRPr>
            </a:p>
          </p:txBody>
        </p:sp>
        <p:sp>
          <p:nvSpPr>
            <p:cNvPr id="218" name="TextBox 217">
              <a:extLst>
                <a:ext uri="{FF2B5EF4-FFF2-40B4-BE49-F238E27FC236}">
                  <a16:creationId xmlns:a16="http://schemas.microsoft.com/office/drawing/2014/main" id="{DB2D99B6-61BD-834A-AC29-D0CBEB3C01D6}"/>
                </a:ext>
              </a:extLst>
            </p:cNvPr>
            <p:cNvSpPr txBox="1"/>
            <p:nvPr/>
          </p:nvSpPr>
          <p:spPr>
            <a:xfrm>
              <a:off x="4443966" y="4004337"/>
              <a:ext cx="657552" cy="523220"/>
            </a:xfrm>
            <a:prstGeom prst="rect">
              <a:avLst/>
            </a:prstGeom>
            <a:noFill/>
          </p:spPr>
          <p:txBody>
            <a:bodyPr wrap="none" rtlCol="0">
              <a:spAutoFit/>
            </a:bodyPr>
            <a:lstStyle/>
            <a:p>
              <a:r>
                <a:rPr lang="en-US" sz="2800" b="1" dirty="0"/>
                <a:t>SA</a:t>
              </a:r>
            </a:p>
          </p:txBody>
        </p:sp>
        <p:grpSp>
          <p:nvGrpSpPr>
            <p:cNvPr id="219" name="Group 218">
              <a:extLst>
                <a:ext uri="{FF2B5EF4-FFF2-40B4-BE49-F238E27FC236}">
                  <a16:creationId xmlns:a16="http://schemas.microsoft.com/office/drawing/2014/main" id="{DD750C29-EF2D-AB4D-9410-F631B6268601}"/>
                </a:ext>
              </a:extLst>
            </p:cNvPr>
            <p:cNvGrpSpPr/>
            <p:nvPr/>
          </p:nvGrpSpPr>
          <p:grpSpPr>
            <a:xfrm>
              <a:off x="3668941" y="1056954"/>
              <a:ext cx="291606" cy="287755"/>
              <a:chOff x="4001995" y="1218972"/>
              <a:chExt cx="291606" cy="287755"/>
            </a:xfrm>
          </p:grpSpPr>
          <p:grpSp>
            <p:nvGrpSpPr>
              <p:cNvPr id="220" name="Group 219">
                <a:extLst>
                  <a:ext uri="{FF2B5EF4-FFF2-40B4-BE49-F238E27FC236}">
                    <a16:creationId xmlns:a16="http://schemas.microsoft.com/office/drawing/2014/main" id="{B1B90C0F-DD36-7247-A423-0EFED7F6E203}"/>
                  </a:ext>
                </a:extLst>
              </p:cNvPr>
              <p:cNvGrpSpPr/>
              <p:nvPr/>
            </p:nvGrpSpPr>
            <p:grpSpPr>
              <a:xfrm>
                <a:off x="4072930" y="1278966"/>
                <a:ext cx="220671" cy="138135"/>
                <a:chOff x="845011" y="4162450"/>
                <a:chExt cx="510305" cy="247760"/>
              </a:xfrm>
            </p:grpSpPr>
            <p:cxnSp>
              <p:nvCxnSpPr>
                <p:cNvPr id="224" name="Straight Connector 223">
                  <a:extLst>
                    <a:ext uri="{FF2B5EF4-FFF2-40B4-BE49-F238E27FC236}">
                      <a16:creationId xmlns:a16="http://schemas.microsoft.com/office/drawing/2014/main" id="{CB803F6C-9BC1-3046-9569-2A449E8C83E6}"/>
                    </a:ext>
                  </a:extLst>
                </p:cNvPr>
                <p:cNvCxnSpPr>
                  <a:cxnSpLocks/>
                </p:cNvCxnSpPr>
                <p:nvPr/>
              </p:nvCxnSpPr>
              <p:spPr bwMode="auto">
                <a:xfrm flipH="1">
                  <a:off x="1013736" y="4162450"/>
                  <a:ext cx="54909" cy="24776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5" name="Straight Connector 224">
                  <a:extLst>
                    <a:ext uri="{FF2B5EF4-FFF2-40B4-BE49-F238E27FC236}">
                      <a16:creationId xmlns:a16="http://schemas.microsoft.com/office/drawing/2014/main" id="{7774D3E0-10EE-C942-B641-A661EB172CC0}"/>
                    </a:ext>
                  </a:extLst>
                </p:cNvPr>
                <p:cNvCxnSpPr>
                  <a:cxnSpLocks/>
                </p:cNvCxnSpPr>
                <p:nvPr/>
              </p:nvCxnSpPr>
              <p:spPr bwMode="auto">
                <a:xfrm flipH="1">
                  <a:off x="1068645" y="4168963"/>
                  <a:ext cx="286671"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6" name="Straight Connector 225">
                  <a:extLst>
                    <a:ext uri="{FF2B5EF4-FFF2-40B4-BE49-F238E27FC236}">
                      <a16:creationId xmlns:a16="http://schemas.microsoft.com/office/drawing/2014/main" id="{CF674905-D029-054F-AA9C-84D3EA5BEA54}"/>
                    </a:ext>
                  </a:extLst>
                </p:cNvPr>
                <p:cNvCxnSpPr>
                  <a:cxnSpLocks/>
                </p:cNvCxnSpPr>
                <p:nvPr/>
              </p:nvCxnSpPr>
              <p:spPr bwMode="auto">
                <a:xfrm flipH="1">
                  <a:off x="845011" y="4402831"/>
                  <a:ext cx="177996"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nvGrpSpPr>
              <p:cNvPr id="221" name="Group 220">
                <a:extLst>
                  <a:ext uri="{FF2B5EF4-FFF2-40B4-BE49-F238E27FC236}">
                    <a16:creationId xmlns:a16="http://schemas.microsoft.com/office/drawing/2014/main" id="{2B2F2757-2368-6C44-B269-039093693893}"/>
                  </a:ext>
                </a:extLst>
              </p:cNvPr>
              <p:cNvGrpSpPr/>
              <p:nvPr/>
            </p:nvGrpSpPr>
            <p:grpSpPr>
              <a:xfrm>
                <a:off x="4001995" y="1218972"/>
                <a:ext cx="284869" cy="287755"/>
                <a:chOff x="287625" y="2449136"/>
                <a:chExt cx="284869" cy="287755"/>
              </a:xfrm>
            </p:grpSpPr>
            <p:cxnSp>
              <p:nvCxnSpPr>
                <p:cNvPr id="222" name="Straight Connector 221">
                  <a:extLst>
                    <a:ext uri="{FF2B5EF4-FFF2-40B4-BE49-F238E27FC236}">
                      <a16:creationId xmlns:a16="http://schemas.microsoft.com/office/drawing/2014/main" id="{2A0D5DD2-0D13-1C49-A286-2A9563C5C171}"/>
                    </a:ext>
                  </a:extLst>
                </p:cNvPr>
                <p:cNvCxnSpPr>
                  <a:cxnSpLocks/>
                </p:cNvCxnSpPr>
                <p:nvPr/>
              </p:nvCxnSpPr>
              <p:spPr bwMode="auto">
                <a:xfrm flipH="1">
                  <a:off x="287625" y="2687724"/>
                  <a:ext cx="284869"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23" name="Straight Connector 222">
                  <a:extLst>
                    <a:ext uri="{FF2B5EF4-FFF2-40B4-BE49-F238E27FC236}">
                      <a16:creationId xmlns:a16="http://schemas.microsoft.com/office/drawing/2014/main" id="{A7F1F2FF-09F4-9D45-A1C6-80BE690F7F33}"/>
                    </a:ext>
                  </a:extLst>
                </p:cNvPr>
                <p:cNvCxnSpPr>
                  <a:cxnSpLocks/>
                </p:cNvCxnSpPr>
                <p:nvPr/>
              </p:nvCxnSpPr>
              <p:spPr bwMode="auto">
                <a:xfrm>
                  <a:off x="324586" y="2449136"/>
                  <a:ext cx="1" cy="28775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grpSp>
          <p:nvGrpSpPr>
            <p:cNvPr id="227" name="Group 226">
              <a:extLst>
                <a:ext uri="{FF2B5EF4-FFF2-40B4-BE49-F238E27FC236}">
                  <a16:creationId xmlns:a16="http://schemas.microsoft.com/office/drawing/2014/main" id="{3F065B88-B945-9D49-8B3C-028837DF43F0}"/>
                </a:ext>
              </a:extLst>
            </p:cNvPr>
            <p:cNvGrpSpPr/>
            <p:nvPr/>
          </p:nvGrpSpPr>
          <p:grpSpPr>
            <a:xfrm>
              <a:off x="3678037" y="1741429"/>
              <a:ext cx="298736" cy="287755"/>
              <a:chOff x="4001995" y="1218972"/>
              <a:chExt cx="298736" cy="287755"/>
            </a:xfrm>
          </p:grpSpPr>
          <p:cxnSp>
            <p:nvCxnSpPr>
              <p:cNvPr id="228" name="Straight Connector 227">
                <a:extLst>
                  <a:ext uri="{FF2B5EF4-FFF2-40B4-BE49-F238E27FC236}">
                    <a16:creationId xmlns:a16="http://schemas.microsoft.com/office/drawing/2014/main" id="{C5D41AF0-37CF-C948-8CDA-958FE320CE74}"/>
                  </a:ext>
                </a:extLst>
              </p:cNvPr>
              <p:cNvCxnSpPr>
                <a:cxnSpLocks/>
              </p:cNvCxnSpPr>
              <p:nvPr/>
            </p:nvCxnSpPr>
            <p:spPr bwMode="auto">
              <a:xfrm flipH="1">
                <a:off x="4081121" y="1412987"/>
                <a:ext cx="219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29" name="Group 228">
                <a:extLst>
                  <a:ext uri="{FF2B5EF4-FFF2-40B4-BE49-F238E27FC236}">
                    <a16:creationId xmlns:a16="http://schemas.microsoft.com/office/drawing/2014/main" id="{5E12BA97-8E08-4546-955B-E50EE0AE28BF}"/>
                  </a:ext>
                </a:extLst>
              </p:cNvPr>
              <p:cNvGrpSpPr/>
              <p:nvPr/>
            </p:nvGrpSpPr>
            <p:grpSpPr>
              <a:xfrm>
                <a:off x="4001995" y="1218972"/>
                <a:ext cx="284869" cy="287755"/>
                <a:chOff x="287625" y="2449136"/>
                <a:chExt cx="284869" cy="287755"/>
              </a:xfrm>
            </p:grpSpPr>
            <p:cxnSp>
              <p:nvCxnSpPr>
                <p:cNvPr id="230" name="Straight Connector 229">
                  <a:extLst>
                    <a:ext uri="{FF2B5EF4-FFF2-40B4-BE49-F238E27FC236}">
                      <a16:creationId xmlns:a16="http://schemas.microsoft.com/office/drawing/2014/main" id="{954D0F05-D7D0-7C4C-BEB7-0768EA56DDBE}"/>
                    </a:ext>
                  </a:extLst>
                </p:cNvPr>
                <p:cNvCxnSpPr>
                  <a:cxnSpLocks/>
                </p:cNvCxnSpPr>
                <p:nvPr/>
              </p:nvCxnSpPr>
              <p:spPr bwMode="auto">
                <a:xfrm flipH="1">
                  <a:off x="287625" y="2687724"/>
                  <a:ext cx="284869"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31" name="Straight Connector 230">
                  <a:extLst>
                    <a:ext uri="{FF2B5EF4-FFF2-40B4-BE49-F238E27FC236}">
                      <a16:creationId xmlns:a16="http://schemas.microsoft.com/office/drawing/2014/main" id="{2420D621-379E-5645-A46B-2B928AD32046}"/>
                    </a:ext>
                  </a:extLst>
                </p:cNvPr>
                <p:cNvCxnSpPr>
                  <a:cxnSpLocks/>
                </p:cNvCxnSpPr>
                <p:nvPr/>
              </p:nvCxnSpPr>
              <p:spPr bwMode="auto">
                <a:xfrm>
                  <a:off x="324586" y="2449136"/>
                  <a:ext cx="1" cy="28775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grpSp>
          <p:nvGrpSpPr>
            <p:cNvPr id="232" name="Group 231">
              <a:extLst>
                <a:ext uri="{FF2B5EF4-FFF2-40B4-BE49-F238E27FC236}">
                  <a16:creationId xmlns:a16="http://schemas.microsoft.com/office/drawing/2014/main" id="{A7656F18-556C-E94C-B2F1-0078E07CC621}"/>
                </a:ext>
              </a:extLst>
            </p:cNvPr>
            <p:cNvGrpSpPr/>
            <p:nvPr/>
          </p:nvGrpSpPr>
          <p:grpSpPr>
            <a:xfrm>
              <a:off x="3688383" y="3169183"/>
              <a:ext cx="298736" cy="287755"/>
              <a:chOff x="4001995" y="1218972"/>
              <a:chExt cx="298736" cy="287755"/>
            </a:xfrm>
          </p:grpSpPr>
          <p:cxnSp>
            <p:nvCxnSpPr>
              <p:cNvPr id="233" name="Straight Connector 232">
                <a:extLst>
                  <a:ext uri="{FF2B5EF4-FFF2-40B4-BE49-F238E27FC236}">
                    <a16:creationId xmlns:a16="http://schemas.microsoft.com/office/drawing/2014/main" id="{32666BA1-ABC9-4E4D-ACEE-E4C6B201B7F4}"/>
                  </a:ext>
                </a:extLst>
              </p:cNvPr>
              <p:cNvCxnSpPr>
                <a:cxnSpLocks/>
              </p:cNvCxnSpPr>
              <p:nvPr/>
            </p:nvCxnSpPr>
            <p:spPr bwMode="auto">
              <a:xfrm flipH="1">
                <a:off x="4081121" y="1412987"/>
                <a:ext cx="219610" cy="0"/>
              </a:xfrm>
              <a:prstGeom prst="line">
                <a:avLst/>
              </a:prstGeom>
              <a:ln w="2540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nvGrpSpPr>
              <p:cNvPr id="234" name="Group 233">
                <a:extLst>
                  <a:ext uri="{FF2B5EF4-FFF2-40B4-BE49-F238E27FC236}">
                    <a16:creationId xmlns:a16="http://schemas.microsoft.com/office/drawing/2014/main" id="{3EC2C718-8B33-CC4B-B11E-07A04ECFE5CA}"/>
                  </a:ext>
                </a:extLst>
              </p:cNvPr>
              <p:cNvGrpSpPr/>
              <p:nvPr/>
            </p:nvGrpSpPr>
            <p:grpSpPr>
              <a:xfrm>
                <a:off x="4001995" y="1218972"/>
                <a:ext cx="284869" cy="287755"/>
                <a:chOff x="287625" y="2449136"/>
                <a:chExt cx="284869" cy="287755"/>
              </a:xfrm>
            </p:grpSpPr>
            <p:cxnSp>
              <p:nvCxnSpPr>
                <p:cNvPr id="235" name="Straight Connector 234">
                  <a:extLst>
                    <a:ext uri="{FF2B5EF4-FFF2-40B4-BE49-F238E27FC236}">
                      <a16:creationId xmlns:a16="http://schemas.microsoft.com/office/drawing/2014/main" id="{5CEBB489-6354-2347-8DB2-537061536E63}"/>
                    </a:ext>
                  </a:extLst>
                </p:cNvPr>
                <p:cNvCxnSpPr>
                  <a:cxnSpLocks/>
                </p:cNvCxnSpPr>
                <p:nvPr/>
              </p:nvCxnSpPr>
              <p:spPr bwMode="auto">
                <a:xfrm flipH="1">
                  <a:off x="287625" y="2687724"/>
                  <a:ext cx="284869" cy="0"/>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36" name="Straight Connector 235">
                  <a:extLst>
                    <a:ext uri="{FF2B5EF4-FFF2-40B4-BE49-F238E27FC236}">
                      <a16:creationId xmlns:a16="http://schemas.microsoft.com/office/drawing/2014/main" id="{FF33AC60-B228-B246-BDC8-47AB83094322}"/>
                    </a:ext>
                  </a:extLst>
                </p:cNvPr>
                <p:cNvCxnSpPr>
                  <a:cxnSpLocks/>
                </p:cNvCxnSpPr>
                <p:nvPr/>
              </p:nvCxnSpPr>
              <p:spPr bwMode="auto">
                <a:xfrm>
                  <a:off x="324586" y="2449136"/>
                  <a:ext cx="1" cy="287755"/>
                </a:xfrm>
                <a:prstGeom prst="line">
                  <a:avLst/>
                </a:prstGeom>
                <a:ln w="6350">
                  <a:headEnd type="none" w="med" len="med"/>
                  <a:tailEnd type="none" w="med" len="med"/>
                </a:ln>
                <a:effectLst/>
              </p:spPr>
              <p:style>
                <a:lnRef idx="2">
                  <a:schemeClr val="dk1"/>
                </a:lnRef>
                <a:fillRef idx="0">
                  <a:schemeClr val="dk1"/>
                </a:fillRef>
                <a:effectRef idx="1">
                  <a:schemeClr val="dk1"/>
                </a:effectRef>
                <a:fontRef idx="minor">
                  <a:schemeClr val="tx1"/>
                </a:fontRef>
              </p:style>
            </p:cxnSp>
          </p:grpSp>
        </p:grpSp>
        <p:sp>
          <p:nvSpPr>
            <p:cNvPr id="237" name="Bent Arrow 236">
              <a:extLst>
                <a:ext uri="{FF2B5EF4-FFF2-40B4-BE49-F238E27FC236}">
                  <a16:creationId xmlns:a16="http://schemas.microsoft.com/office/drawing/2014/main" id="{E0795947-98CC-CD41-B801-A809DA775567}"/>
                </a:ext>
              </a:extLst>
            </p:cNvPr>
            <p:cNvSpPr/>
            <p:nvPr/>
          </p:nvSpPr>
          <p:spPr>
            <a:xfrm rot="16200000" flipH="1">
              <a:off x="3596376" y="5080497"/>
              <a:ext cx="719919" cy="517340"/>
            </a:xfrm>
            <a:prstGeom prst="bentArrow">
              <a:avLst>
                <a:gd name="adj1" fmla="val 1957"/>
                <a:gd name="adj2" fmla="val 12616"/>
                <a:gd name="adj3" fmla="val 16928"/>
                <a:gd name="adj4" fmla="val 43750"/>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8" name="Bent Arrow 237">
              <a:extLst>
                <a:ext uri="{FF2B5EF4-FFF2-40B4-BE49-F238E27FC236}">
                  <a16:creationId xmlns:a16="http://schemas.microsoft.com/office/drawing/2014/main" id="{6846F6FF-CADD-8B4B-8960-5929557510A7}"/>
                </a:ext>
              </a:extLst>
            </p:cNvPr>
            <p:cNvSpPr/>
            <p:nvPr/>
          </p:nvSpPr>
          <p:spPr>
            <a:xfrm rot="16200000" flipH="1" flipV="1">
              <a:off x="5131811" y="5086231"/>
              <a:ext cx="719919" cy="505867"/>
            </a:xfrm>
            <a:prstGeom prst="bentArrow">
              <a:avLst>
                <a:gd name="adj1" fmla="val 1957"/>
                <a:gd name="adj2" fmla="val 12616"/>
                <a:gd name="adj3" fmla="val 16928"/>
                <a:gd name="adj4" fmla="val 43750"/>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9" name="TextBox 238">
              <a:extLst>
                <a:ext uri="{FF2B5EF4-FFF2-40B4-BE49-F238E27FC236}">
                  <a16:creationId xmlns:a16="http://schemas.microsoft.com/office/drawing/2014/main" id="{5E31D574-0B7E-5F46-9BC2-AC16860E9646}"/>
                </a:ext>
              </a:extLst>
            </p:cNvPr>
            <p:cNvSpPr txBox="1"/>
            <p:nvPr/>
          </p:nvSpPr>
          <p:spPr>
            <a:xfrm>
              <a:off x="5625145" y="3597826"/>
              <a:ext cx="647934" cy="307777"/>
            </a:xfrm>
            <a:prstGeom prst="rect">
              <a:avLst/>
            </a:prstGeom>
            <a:noFill/>
          </p:spPr>
          <p:txBody>
            <a:bodyPr wrap="none" rtlCol="0">
              <a:spAutoFit/>
            </a:bodyPr>
            <a:lstStyle/>
            <a:p>
              <a:r>
                <a:rPr lang="en-US" sz="1400" i="1" dirty="0"/>
                <a:t>1.0um</a:t>
              </a:r>
            </a:p>
          </p:txBody>
        </p:sp>
        <p:sp>
          <p:nvSpPr>
            <p:cNvPr id="240" name="TextBox 239">
              <a:extLst>
                <a:ext uri="{FF2B5EF4-FFF2-40B4-BE49-F238E27FC236}">
                  <a16:creationId xmlns:a16="http://schemas.microsoft.com/office/drawing/2014/main" id="{0E578431-4F8E-654B-8FDC-CCCA27C5CB73}"/>
                </a:ext>
              </a:extLst>
            </p:cNvPr>
            <p:cNvSpPr txBox="1"/>
            <p:nvPr/>
          </p:nvSpPr>
          <p:spPr>
            <a:xfrm>
              <a:off x="5539410" y="3154550"/>
              <a:ext cx="739305" cy="307777"/>
            </a:xfrm>
            <a:prstGeom prst="rect">
              <a:avLst/>
            </a:prstGeom>
            <a:noFill/>
          </p:spPr>
          <p:txBody>
            <a:bodyPr wrap="none" rtlCol="0">
              <a:spAutoFit/>
            </a:bodyPr>
            <a:lstStyle/>
            <a:p>
              <a:r>
                <a:rPr lang="en-US" sz="1400" i="1" dirty="0"/>
                <a:t>0.46um</a:t>
              </a:r>
            </a:p>
          </p:txBody>
        </p:sp>
        <p:cxnSp>
          <p:nvCxnSpPr>
            <p:cNvPr id="241" name="Curved Connector 240">
              <a:extLst>
                <a:ext uri="{FF2B5EF4-FFF2-40B4-BE49-F238E27FC236}">
                  <a16:creationId xmlns:a16="http://schemas.microsoft.com/office/drawing/2014/main" id="{D2048DD5-DE00-1F42-90C8-F987A5F48772}"/>
                </a:ext>
              </a:extLst>
            </p:cNvPr>
            <p:cNvCxnSpPr>
              <a:cxnSpLocks/>
              <a:endCxn id="240" idx="1"/>
            </p:cNvCxnSpPr>
            <p:nvPr/>
          </p:nvCxnSpPr>
          <p:spPr>
            <a:xfrm flipV="1">
              <a:off x="5281813" y="3308439"/>
              <a:ext cx="257597" cy="249476"/>
            </a:xfrm>
            <a:prstGeom prst="curvedConnector3">
              <a:avLst/>
            </a:prstGeom>
            <a:ln w="12700">
              <a:tailEnd type="triangle"/>
            </a:ln>
          </p:spPr>
          <p:style>
            <a:lnRef idx="3">
              <a:schemeClr val="dk1"/>
            </a:lnRef>
            <a:fillRef idx="0">
              <a:schemeClr val="dk1"/>
            </a:fillRef>
            <a:effectRef idx="2">
              <a:schemeClr val="dk1"/>
            </a:effectRef>
            <a:fontRef idx="minor">
              <a:schemeClr val="tx1"/>
            </a:fontRef>
          </p:style>
        </p:cxnSp>
        <p:cxnSp>
          <p:nvCxnSpPr>
            <p:cNvPr id="242" name="Curved Connector 241">
              <a:extLst>
                <a:ext uri="{FF2B5EF4-FFF2-40B4-BE49-F238E27FC236}">
                  <a16:creationId xmlns:a16="http://schemas.microsoft.com/office/drawing/2014/main" id="{FD858749-54BD-3643-B82D-FC1966C775EA}"/>
                </a:ext>
              </a:extLst>
            </p:cNvPr>
            <p:cNvCxnSpPr>
              <a:cxnSpLocks/>
              <a:endCxn id="239" idx="1"/>
            </p:cNvCxnSpPr>
            <p:nvPr/>
          </p:nvCxnSpPr>
          <p:spPr>
            <a:xfrm flipV="1">
              <a:off x="5409417" y="3751715"/>
              <a:ext cx="215728" cy="215173"/>
            </a:xfrm>
            <a:prstGeom prst="curvedConnector3">
              <a:avLst/>
            </a:prstGeom>
            <a:ln w="12700">
              <a:tailEnd type="triangle"/>
            </a:ln>
          </p:spPr>
          <p:style>
            <a:lnRef idx="3">
              <a:schemeClr val="dk1"/>
            </a:lnRef>
            <a:fillRef idx="0">
              <a:schemeClr val="dk1"/>
            </a:fillRef>
            <a:effectRef idx="2">
              <a:schemeClr val="dk1"/>
            </a:effectRef>
            <a:fontRef idx="minor">
              <a:schemeClr val="tx1"/>
            </a:fontRef>
          </p:style>
        </p:cxnSp>
        <p:sp>
          <p:nvSpPr>
            <p:cNvPr id="324" name="TextBox 323">
              <a:extLst>
                <a:ext uri="{FF2B5EF4-FFF2-40B4-BE49-F238E27FC236}">
                  <a16:creationId xmlns:a16="http://schemas.microsoft.com/office/drawing/2014/main" id="{DC6E4510-6B36-AF45-BF3D-8A2AAF6D957A}"/>
                </a:ext>
              </a:extLst>
            </p:cNvPr>
            <p:cNvSpPr txBox="1"/>
            <p:nvPr/>
          </p:nvSpPr>
          <p:spPr>
            <a:xfrm>
              <a:off x="3706923" y="690818"/>
              <a:ext cx="2002829" cy="338554"/>
            </a:xfrm>
            <a:prstGeom prst="rect">
              <a:avLst/>
            </a:prstGeom>
            <a:solidFill>
              <a:schemeClr val="bg1"/>
            </a:solidFill>
          </p:spPr>
          <p:txBody>
            <a:bodyPr wrap="square" rtlCol="0">
              <a:spAutoFit/>
            </a:bodyPr>
            <a:lstStyle/>
            <a:p>
              <a:pPr algn="ctr"/>
              <a:r>
                <a:rPr lang="en-US" sz="1600" b="1" dirty="0"/>
                <a:t>Read Operation</a:t>
              </a:r>
            </a:p>
          </p:txBody>
        </p:sp>
      </p:grpSp>
      <p:pic>
        <p:nvPicPr>
          <p:cNvPr id="3" name="Picture 2">
            <a:extLst>
              <a:ext uri="{FF2B5EF4-FFF2-40B4-BE49-F238E27FC236}">
                <a16:creationId xmlns:a16="http://schemas.microsoft.com/office/drawing/2014/main" id="{DD660860-7908-E64F-8546-3A9654825A8A}"/>
              </a:ext>
            </a:extLst>
          </p:cNvPr>
          <p:cNvPicPr>
            <a:picLocks noChangeAspect="1"/>
          </p:cNvPicPr>
          <p:nvPr/>
        </p:nvPicPr>
        <p:blipFill>
          <a:blip r:embed="rId4"/>
          <a:stretch>
            <a:fillRect/>
          </a:stretch>
        </p:blipFill>
        <p:spPr>
          <a:xfrm>
            <a:off x="6672669" y="803106"/>
            <a:ext cx="5070943" cy="3935007"/>
          </a:xfrm>
          <a:prstGeom prst="rect">
            <a:avLst/>
          </a:prstGeom>
        </p:spPr>
      </p:pic>
      <p:grpSp>
        <p:nvGrpSpPr>
          <p:cNvPr id="330" name="Group 329">
            <a:extLst>
              <a:ext uri="{FF2B5EF4-FFF2-40B4-BE49-F238E27FC236}">
                <a16:creationId xmlns:a16="http://schemas.microsoft.com/office/drawing/2014/main" id="{BCD07936-4F07-0E4C-96B6-C19FCDB53EE5}"/>
              </a:ext>
            </a:extLst>
          </p:cNvPr>
          <p:cNvGrpSpPr/>
          <p:nvPr/>
        </p:nvGrpSpPr>
        <p:grpSpPr>
          <a:xfrm>
            <a:off x="9467644" y="1063032"/>
            <a:ext cx="1243764" cy="565769"/>
            <a:chOff x="9467644" y="1063032"/>
            <a:chExt cx="1243764" cy="565769"/>
          </a:xfrm>
        </p:grpSpPr>
        <p:sp>
          <p:nvSpPr>
            <p:cNvPr id="325" name="Rectangle: Rounded Corners 46">
              <a:extLst>
                <a:ext uri="{FF2B5EF4-FFF2-40B4-BE49-F238E27FC236}">
                  <a16:creationId xmlns:a16="http://schemas.microsoft.com/office/drawing/2014/main" id="{E09EA11F-FDD7-1546-9E33-6623940F02D6}"/>
                </a:ext>
              </a:extLst>
            </p:cNvPr>
            <p:cNvSpPr/>
            <p:nvPr/>
          </p:nvSpPr>
          <p:spPr>
            <a:xfrm>
              <a:off x="9560919" y="1466667"/>
              <a:ext cx="81294" cy="162134"/>
            </a:xfrm>
            <a:prstGeom prst="roundRect">
              <a:avLst>
                <a:gd name="adj" fmla="val 721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0000" rtlCol="0" anchor="ctr"/>
            <a:lstStyle/>
            <a:p>
              <a:pPr algn="ctr"/>
              <a:endParaRPr lang="en-US" sz="1200" dirty="0">
                <a:solidFill>
                  <a:schemeClr val="tx1"/>
                </a:solidFill>
              </a:endParaRPr>
            </a:p>
          </p:txBody>
        </p:sp>
        <p:sp>
          <p:nvSpPr>
            <p:cNvPr id="327" name="内容占位符 2">
              <a:extLst>
                <a:ext uri="{FF2B5EF4-FFF2-40B4-BE49-F238E27FC236}">
                  <a16:creationId xmlns:a16="http://schemas.microsoft.com/office/drawing/2014/main" id="{7FF18261-1DDD-FF4A-8A9B-DAEABC0223F0}"/>
                </a:ext>
              </a:extLst>
            </p:cNvPr>
            <p:cNvSpPr txBox="1">
              <a:spLocks/>
            </p:cNvSpPr>
            <p:nvPr/>
          </p:nvSpPr>
          <p:spPr bwMode="auto">
            <a:xfrm>
              <a:off x="9467644" y="1063032"/>
              <a:ext cx="12437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sz="2000" dirty="0"/>
                <a:t>△V=40mV</a:t>
              </a:r>
              <a:endParaRPr lang="en-US" sz="2000" kern="0" dirty="0"/>
            </a:p>
          </p:txBody>
        </p:sp>
      </p:grpSp>
      <p:grpSp>
        <p:nvGrpSpPr>
          <p:cNvPr id="7" name="Group 6">
            <a:extLst>
              <a:ext uri="{FF2B5EF4-FFF2-40B4-BE49-F238E27FC236}">
                <a16:creationId xmlns:a16="http://schemas.microsoft.com/office/drawing/2014/main" id="{2276E80B-35C6-AD45-93B9-D89133757C9B}"/>
              </a:ext>
            </a:extLst>
          </p:cNvPr>
          <p:cNvGrpSpPr/>
          <p:nvPr/>
        </p:nvGrpSpPr>
        <p:grpSpPr>
          <a:xfrm>
            <a:off x="10535343" y="1463142"/>
            <a:ext cx="1341669" cy="756409"/>
            <a:chOff x="10535343" y="1463142"/>
            <a:chExt cx="1341669" cy="756409"/>
          </a:xfrm>
        </p:grpSpPr>
        <p:sp>
          <p:nvSpPr>
            <p:cNvPr id="326" name="Rectangle: Rounded Corners 46">
              <a:extLst>
                <a:ext uri="{FF2B5EF4-FFF2-40B4-BE49-F238E27FC236}">
                  <a16:creationId xmlns:a16="http://schemas.microsoft.com/office/drawing/2014/main" id="{30485B50-1516-AA4C-8ED6-62EC951999FC}"/>
                </a:ext>
              </a:extLst>
            </p:cNvPr>
            <p:cNvSpPr/>
            <p:nvPr/>
          </p:nvSpPr>
          <p:spPr>
            <a:xfrm>
              <a:off x="10535343" y="1463142"/>
              <a:ext cx="81294" cy="349422"/>
            </a:xfrm>
            <a:prstGeom prst="roundRect">
              <a:avLst>
                <a:gd name="adj" fmla="val 72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90000" rtlCol="0" anchor="ctr"/>
            <a:lstStyle/>
            <a:p>
              <a:pPr algn="ctr"/>
              <a:endParaRPr lang="en-US" sz="1200" dirty="0">
                <a:solidFill>
                  <a:schemeClr val="tx1"/>
                </a:solidFill>
              </a:endParaRPr>
            </a:p>
          </p:txBody>
        </p:sp>
        <p:sp>
          <p:nvSpPr>
            <p:cNvPr id="328" name="内容占位符 2">
              <a:extLst>
                <a:ext uri="{FF2B5EF4-FFF2-40B4-BE49-F238E27FC236}">
                  <a16:creationId xmlns:a16="http://schemas.microsoft.com/office/drawing/2014/main" id="{06E79A52-79CD-104E-B37F-7E19730DE07E}"/>
                </a:ext>
              </a:extLst>
            </p:cNvPr>
            <p:cNvSpPr txBox="1">
              <a:spLocks/>
            </p:cNvSpPr>
            <p:nvPr/>
          </p:nvSpPr>
          <p:spPr bwMode="auto">
            <a:xfrm>
              <a:off x="10633248" y="1819441"/>
              <a:ext cx="12437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sz="2000" dirty="0">
                  <a:solidFill>
                    <a:schemeClr val="tx1"/>
                  </a:solidFill>
                </a:rPr>
                <a:t>△V=80mV</a:t>
              </a:r>
              <a:endParaRPr lang="en-US" sz="2000" kern="0" dirty="0">
                <a:solidFill>
                  <a:schemeClr val="tx1"/>
                </a:solidFill>
              </a:endParaRPr>
            </a:p>
          </p:txBody>
        </p:sp>
      </p:grpSp>
      <p:grpSp>
        <p:nvGrpSpPr>
          <p:cNvPr id="332" name="Group 331">
            <a:extLst>
              <a:ext uri="{FF2B5EF4-FFF2-40B4-BE49-F238E27FC236}">
                <a16:creationId xmlns:a16="http://schemas.microsoft.com/office/drawing/2014/main" id="{D2C6CD1A-09A8-E542-8CE8-252EDE6C42C7}"/>
              </a:ext>
            </a:extLst>
          </p:cNvPr>
          <p:cNvGrpSpPr/>
          <p:nvPr/>
        </p:nvGrpSpPr>
        <p:grpSpPr>
          <a:xfrm>
            <a:off x="9009511" y="2878667"/>
            <a:ext cx="2382633" cy="455126"/>
            <a:chOff x="9009511" y="2878667"/>
            <a:chExt cx="2382633" cy="455126"/>
          </a:xfrm>
        </p:grpSpPr>
        <p:cxnSp>
          <p:nvCxnSpPr>
            <p:cNvPr id="329" name="Straight Connector 328">
              <a:extLst>
                <a:ext uri="{FF2B5EF4-FFF2-40B4-BE49-F238E27FC236}">
                  <a16:creationId xmlns:a16="http://schemas.microsoft.com/office/drawing/2014/main" id="{35A4ECDB-6349-F843-B028-EAF35B43A162}"/>
                </a:ext>
              </a:extLst>
            </p:cNvPr>
            <p:cNvCxnSpPr>
              <a:cxnSpLocks/>
            </p:cNvCxnSpPr>
            <p:nvPr/>
          </p:nvCxnSpPr>
          <p:spPr bwMode="auto">
            <a:xfrm flipH="1">
              <a:off x="9768408" y="3330511"/>
              <a:ext cx="864841" cy="3282"/>
            </a:xfrm>
            <a:prstGeom prst="line">
              <a:avLst/>
            </a:prstGeom>
            <a:ln w="25400">
              <a:solidFill>
                <a:srgbClr val="000EFF"/>
              </a:solidFill>
              <a:prstDash val="solid"/>
              <a:headEnd type="none" w="med" len="med"/>
              <a:tailEnd type="triangle" w="lg" len="med"/>
            </a:ln>
            <a:effectLst/>
          </p:spPr>
          <p:style>
            <a:lnRef idx="2">
              <a:schemeClr val="dk1"/>
            </a:lnRef>
            <a:fillRef idx="0">
              <a:schemeClr val="dk1"/>
            </a:fillRef>
            <a:effectRef idx="1">
              <a:schemeClr val="dk1"/>
            </a:effectRef>
            <a:fontRef idx="minor">
              <a:schemeClr val="tx1"/>
            </a:fontRef>
          </p:style>
        </p:cxnSp>
        <p:sp>
          <p:nvSpPr>
            <p:cNvPr id="331" name="内容占位符 2">
              <a:extLst>
                <a:ext uri="{FF2B5EF4-FFF2-40B4-BE49-F238E27FC236}">
                  <a16:creationId xmlns:a16="http://schemas.microsoft.com/office/drawing/2014/main" id="{5386F7FD-AED1-B544-A531-5C7223F8DD17}"/>
                </a:ext>
              </a:extLst>
            </p:cNvPr>
            <p:cNvSpPr txBox="1">
              <a:spLocks/>
            </p:cNvSpPr>
            <p:nvPr/>
          </p:nvSpPr>
          <p:spPr bwMode="auto">
            <a:xfrm>
              <a:off x="9009511" y="2878667"/>
              <a:ext cx="238263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Times" panose="02020603050405020304" pitchFamily="18" charset="0"/>
                <a:buChar char="•"/>
                <a:defRPr sz="2400">
                  <a:solidFill>
                    <a:srgbClr val="FF0000"/>
                  </a:solidFill>
                  <a:latin typeface="+mn-lt"/>
                  <a:ea typeface="+mn-ea"/>
                  <a:cs typeface="+mn-cs"/>
                </a:defRPr>
              </a:lvl1pPr>
              <a:lvl2pPr marL="742950" indent="-285750" algn="l" rtl="0" eaLnBrk="0" fontAlgn="base" hangingPunct="0">
                <a:spcBef>
                  <a:spcPct val="20000"/>
                </a:spcBef>
                <a:spcAft>
                  <a:spcPct val="0"/>
                </a:spcAft>
                <a:buFont typeface="Times" panose="02020603050405020304" pitchFamily="18" charset="0"/>
                <a:buChar char="•"/>
                <a:defRPr sz="2000">
                  <a:solidFill>
                    <a:schemeClr val="tx1"/>
                  </a:solidFill>
                  <a:latin typeface="+mn-lt"/>
                </a:defRPr>
              </a:lvl2pPr>
              <a:lvl3pPr marL="1143000" indent="-228600" algn="l" rtl="0" eaLnBrk="0" fontAlgn="base" hangingPunct="0">
                <a:spcBef>
                  <a:spcPct val="20000"/>
                </a:spcBef>
                <a:spcAft>
                  <a:spcPct val="0"/>
                </a:spcAft>
                <a:buFont typeface="Times" panose="02020603050405020304" pitchFamily="18" charset="0"/>
                <a:buChar char="•"/>
                <a:defRPr>
                  <a:solidFill>
                    <a:schemeClr val="tx1"/>
                  </a:solidFill>
                  <a:latin typeface="+mn-lt"/>
                </a:defRPr>
              </a:lvl3pPr>
              <a:lvl4pPr marL="16002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4pPr>
              <a:lvl5pPr marL="2057400" indent="-228600" algn="l" rtl="0" eaLnBrk="0" fontAlgn="base" hangingPunct="0">
                <a:spcBef>
                  <a:spcPct val="20000"/>
                </a:spcBef>
                <a:spcAft>
                  <a:spcPct val="0"/>
                </a:spcAft>
                <a:buFont typeface="Times" panose="02020603050405020304" pitchFamily="18" charset="0"/>
                <a:buChar char="•"/>
                <a:defRPr sz="2400">
                  <a:solidFill>
                    <a:schemeClr val="tx1"/>
                  </a:solidFill>
                  <a:latin typeface="+mn-lt"/>
                </a:defRPr>
              </a:lvl5pPr>
              <a:lvl6pPr marL="2514600" indent="-228600" algn="l" rtl="0" fontAlgn="base">
                <a:spcBef>
                  <a:spcPct val="20000"/>
                </a:spcBef>
                <a:spcAft>
                  <a:spcPct val="0"/>
                </a:spcAft>
                <a:buFont typeface="Times"/>
                <a:buChar char="•"/>
                <a:defRPr sz="2400">
                  <a:solidFill>
                    <a:schemeClr val="tx1"/>
                  </a:solidFill>
                  <a:latin typeface="+mn-lt"/>
                </a:defRPr>
              </a:lvl6pPr>
              <a:lvl7pPr marL="2971800" indent="-228600" algn="l" rtl="0" fontAlgn="base">
                <a:spcBef>
                  <a:spcPct val="20000"/>
                </a:spcBef>
                <a:spcAft>
                  <a:spcPct val="0"/>
                </a:spcAft>
                <a:buFont typeface="Times"/>
                <a:buChar char="•"/>
                <a:defRPr sz="2400">
                  <a:solidFill>
                    <a:schemeClr val="tx1"/>
                  </a:solidFill>
                  <a:latin typeface="+mn-lt"/>
                </a:defRPr>
              </a:lvl7pPr>
              <a:lvl8pPr marL="3429000" indent="-228600" algn="l" rtl="0" fontAlgn="base">
                <a:spcBef>
                  <a:spcPct val="20000"/>
                </a:spcBef>
                <a:spcAft>
                  <a:spcPct val="0"/>
                </a:spcAft>
                <a:buFont typeface="Times"/>
                <a:buChar char="•"/>
                <a:defRPr sz="2400">
                  <a:solidFill>
                    <a:schemeClr val="tx1"/>
                  </a:solidFill>
                  <a:latin typeface="+mn-lt"/>
                </a:defRPr>
              </a:lvl8pPr>
              <a:lvl9pPr marL="3886200" indent="-228600" algn="l" rtl="0" fontAlgn="base">
                <a:spcBef>
                  <a:spcPct val="20000"/>
                </a:spcBef>
                <a:spcAft>
                  <a:spcPct val="0"/>
                </a:spcAft>
                <a:buFont typeface="Times"/>
                <a:buChar char="•"/>
                <a:defRPr sz="2400">
                  <a:solidFill>
                    <a:schemeClr val="tx1"/>
                  </a:solidFill>
                  <a:latin typeface="+mn-lt"/>
                </a:defRPr>
              </a:lvl9pPr>
            </a:lstStyle>
            <a:p>
              <a:pPr marL="0" indent="0">
                <a:buNone/>
              </a:pPr>
              <a:r>
                <a:rPr lang="en-US" sz="2000" dirty="0">
                  <a:solidFill>
                    <a:srgbClr val="0100FF"/>
                  </a:solidFill>
                </a:rPr>
                <a:t>40% reduction in WL</a:t>
              </a:r>
              <a:endParaRPr lang="en-US" sz="2000" kern="0" dirty="0">
                <a:solidFill>
                  <a:srgbClr val="0100FF"/>
                </a:solidFill>
              </a:endParaRPr>
            </a:p>
          </p:txBody>
        </p:sp>
      </p:grpSp>
    </p:spTree>
    <p:custDataLst>
      <p:tags r:id="rId1"/>
    </p:custDataLst>
    <p:extLst>
      <p:ext uri="{BB962C8B-B14F-4D97-AF65-F5344CB8AC3E}">
        <p14:creationId xmlns:p14="http://schemas.microsoft.com/office/powerpoint/2010/main" val="267962864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extLst>
    <p:ext uri="{3A86A75C-4F4B-4683-9AE1-C65F6400EC91}">
      <p14:laserTraceLst xmlns:p14="http://schemas.microsoft.com/office/powerpoint/2010/main">
        <p14:tracePtLst>
          <p14:tracePt t="4496" x="4330700" y="1993900"/>
          <p14:tracePt t="4958" x="4330700" y="1962150"/>
          <p14:tracePt t="5072" x="4337050" y="1936750"/>
          <p14:tracePt t="5083" x="4343400" y="1905000"/>
          <p14:tracePt t="5093" x="4356100" y="1835150"/>
          <p14:tracePt t="5108" x="4375150" y="1733550"/>
          <p14:tracePt t="5125" x="4362450" y="1638300"/>
          <p14:tracePt t="5125" x="4343400" y="1587500"/>
          <p14:tracePt t="5145" x="4318000" y="1562100"/>
          <p14:tracePt t="5157" x="4298950" y="1543050"/>
          <p14:tracePt t="5171" x="4292600" y="1543050"/>
          <p14:tracePt t="5198" x="4292600" y="1549400"/>
          <p14:tracePt t="5205" x="4286250" y="1555750"/>
          <p14:tracePt t="5205" x="4286250" y="1562100"/>
          <p14:tracePt t="5229" x="4292600" y="1562100"/>
          <p14:tracePt t="5281" x="4305300" y="1555750"/>
          <p14:tracePt t="5290" x="4349750" y="1543050"/>
          <p14:tracePt t="5298" x="4470400" y="1530350"/>
          <p14:tracePt t="5318" x="4572000" y="1517650"/>
          <p14:tracePt t="5323" x="4838700" y="1498600"/>
          <p14:tracePt t="5340" x="5060950" y="1498600"/>
          <p14:tracePt t="5358" x="5295900" y="1492250"/>
          <p14:tracePt t="5377" x="5346700" y="1485900"/>
          <p14:tracePt t="5389" x="5435600" y="1447800"/>
          <p14:tracePt t="5411" x="5492750" y="1416050"/>
          <p14:tracePt t="5423" x="5511800" y="1409700"/>
          <p14:tracePt t="5423" x="5549900" y="1397000"/>
          <p14:tracePt t="5446" x="5581650" y="1384300"/>
          <p14:tracePt t="5464" x="5607050" y="1377950"/>
          <p14:tracePt t="5473" x="5657850" y="1371600"/>
          <p14:tracePt t="5473" x="5683250" y="1371600"/>
          <p14:tracePt t="5496" x="5708650" y="1365250"/>
          <p14:tracePt t="5496" x="5753100" y="1352550"/>
          <p14:tracePt t="5514" x="5880100" y="1339850"/>
          <p14:tracePt t="5528" x="6007100" y="1320800"/>
          <p14:tracePt t="5542" x="6140450" y="1314450"/>
          <p14:tracePt t="5559" x="6235700" y="1301750"/>
          <p14:tracePt t="5559" x="6267450" y="1301750"/>
          <p14:tracePt t="5580" x="6292850" y="1301750"/>
          <p14:tracePt t="5580" x="6311900" y="1295400"/>
          <p14:tracePt t="5594" x="6330950" y="1295400"/>
          <p14:tracePt t="5605" x="6337300" y="1295400"/>
          <p14:tracePt t="5623" x="6343650" y="1295400"/>
          <p14:tracePt t="5640" x="0" y="0"/>
        </p14:tracePtLst>
        <p14:tracePtLst>
          <p14:tracePt t="9605" x="2616200" y="4089400"/>
          <p14:tracePt t="10109" x="2609850" y="4089400"/>
          <p14:tracePt t="10240" x="2609850" y="4076700"/>
          <p14:tracePt t="10247" x="2603500" y="4064000"/>
          <p14:tracePt t="10258" x="2603500" y="4038600"/>
          <p14:tracePt t="10258" x="2603500" y="4025900"/>
          <p14:tracePt t="10279" x="2597150" y="4013200"/>
          <p14:tracePt t="10293" x="2597150" y="4000500"/>
          <p14:tracePt t="10305" x="2597150" y="3994150"/>
          <p14:tracePt t="10334" x="2590800" y="3994150"/>
          <p14:tracePt t="11006" x="2590800" y="3987800"/>
          <p14:tracePt t="11014" x="2590800" y="3981450"/>
          <p14:tracePt t="11025" x="2590800" y="3975100"/>
          <p14:tracePt t="11043" x="2590800" y="3968750"/>
          <p14:tracePt t="11120" x="2584450" y="3962400"/>
          <p14:tracePt t="11125" x="2584450" y="3956050"/>
          <p14:tracePt t="11139" x="2584450" y="3949700"/>
          <p14:tracePt t="11157" x="2578100" y="3943350"/>
          <p14:tracePt t="11169" x="2571750" y="3943350"/>
          <p14:tracePt t="11200" x="2571750" y="3937000"/>
          <p14:tracePt t="11212" x="2571750" y="3949700"/>
          <p14:tracePt t="11464" x="2571750" y="3968750"/>
          <p14:tracePt t="11475" x="2565400" y="3981450"/>
          <p14:tracePt t="11480" x="2559050" y="3994150"/>
          <p14:tracePt t="11497" x="2552700" y="4006850"/>
          <p14:tracePt t="11510" x="2546350" y="4013200"/>
          <p14:tracePt t="11510" x="2546350" y="4019550"/>
          <p14:tracePt t="11510" x="2540000" y="4019550"/>
          <p14:tracePt t="11534" x="2540000" y="4025900"/>
          <p14:tracePt t="11543" x="2540000" y="4032250"/>
          <p14:tracePt t="11561" x="2540000" y="4038600"/>
          <p14:tracePt t="11577" x="2540000" y="4044950"/>
          <p14:tracePt t="11589" x="2540000" y="4051300"/>
          <p14:tracePt t="11605" x="2540000" y="4057650"/>
          <p14:tracePt t="11630" x="2546350" y="4064000"/>
          <p14:tracePt t="11666" x="2552700" y="4070350"/>
          <p14:tracePt t="11682" x="2565400" y="4070350"/>
          <p14:tracePt t="11696" x="2571750" y="4076700"/>
          <p14:tracePt t="11704" x="2603500" y="4076700"/>
          <p14:tracePt t="11721" x="2622550" y="4070350"/>
          <p14:tracePt t="11721" x="2635250" y="4057650"/>
          <p14:tracePt t="11744" x="2641600" y="4044950"/>
          <p14:tracePt t="11761" x="2647950" y="4038600"/>
          <p14:tracePt t="11773" x="2654300" y="4013200"/>
          <p14:tracePt t="11791" x="2654300" y="4006850"/>
          <p14:tracePt t="11811" x="2654300" y="4000500"/>
          <p14:tracePt t="11820" x="2654300" y="3962400"/>
          <p14:tracePt t="11839" x="2654300" y="3930650"/>
          <p14:tracePt t="11858" x="2654300" y="3911600"/>
          <p14:tracePt t="11871" x="2654300" y="3905250"/>
          <p14:tracePt t="11888" x="2647950" y="3898900"/>
          <p14:tracePt t="11904" x="2647950" y="3905250"/>
          <p14:tracePt t="12224" x="2641600" y="3911600"/>
          <p14:tracePt t="12232" x="2641600" y="3917950"/>
          <p14:tracePt t="12245" x="2641600" y="3924300"/>
          <p14:tracePt t="12262" x="2641600" y="3930650"/>
          <p14:tracePt t="12271" x="2641600" y="3937000"/>
          <p14:tracePt t="12290" x="2635250" y="3937000"/>
          <p14:tracePt t="12304" x="2635250" y="3943350"/>
          <p14:tracePt t="12321" x="2628900" y="3943350"/>
          <p14:tracePt t="13125" x="2628900" y="3924300"/>
          <p14:tracePt t="13132" x="2622550" y="3898900"/>
          <p14:tracePt t="13140" x="2616200" y="3886200"/>
          <p14:tracePt t="13159" x="2609850" y="3873500"/>
          <p14:tracePt t="13171" x="2603500" y="3867150"/>
          <p14:tracePt t="13171" x="2597150" y="3860800"/>
          <p14:tracePt t="13196" x="0" y="0"/>
        </p14:tracePtLst>
        <p14:tracePtLst>
          <p14:tracePt t="13623" x="3340100" y="3613150"/>
          <p14:tracePt t="14422" x="3346450" y="3613150"/>
          <p14:tracePt t="14466" x="3352800" y="3613150"/>
          <p14:tracePt t="14520" x="3359150" y="3613150"/>
          <p14:tracePt t="14529" x="3397250" y="3613150"/>
          <p14:tracePt t="14541" x="3549650" y="3606800"/>
          <p14:tracePt t="14557" x="3771900" y="3581400"/>
          <p14:tracePt t="14577" x="3816350" y="3575050"/>
          <p14:tracePt t="14588" x="3886200" y="3575050"/>
          <p14:tracePt t="14588" x="3905250" y="3575050"/>
          <p14:tracePt t="14610" x="3917950" y="3575050"/>
          <p14:tracePt t="14622" x="3924300" y="3575050"/>
          <p14:tracePt t="14640" x="3930650" y="3568700"/>
          <p14:tracePt t="14657" x="3937000" y="3562350"/>
          <p14:tracePt t="14672" x="3962400" y="3549650"/>
          <p14:tracePt t="14672" x="3975100" y="3543300"/>
          <p14:tracePt t="14695" x="3987800" y="3536950"/>
          <p14:tracePt t="14704" x="4025900" y="3524250"/>
          <p14:tracePt t="14704" x="4038600" y="3524250"/>
          <p14:tracePt t="14726" x="4057650" y="3511550"/>
          <p14:tracePt t="14726" x="4076700" y="3498850"/>
          <p14:tracePt t="14743" x="4089400" y="3486150"/>
          <p14:tracePt t="14743" x="4095750" y="3479800"/>
          <p14:tracePt t="14761" x="4102100" y="3473450"/>
          <p14:tracePt t="14761" x="4108450" y="3460750"/>
          <p14:tracePt t="14778" x="4108450" y="3454400"/>
          <p14:tracePt t="14793" x="4108450" y="3448050"/>
          <p14:tracePt t="14806" x="4108450" y="3441700"/>
          <p14:tracePt t="14821" x="4108450" y="3429000"/>
          <p14:tracePt t="14841" x="4108450" y="3409950"/>
          <p14:tracePt t="14859" x="4102100" y="3397250"/>
          <p14:tracePt t="14873" x="4095750" y="3384550"/>
          <p14:tracePt t="14887" x="4070350" y="3365500"/>
          <p14:tracePt t="14906" x="4038600" y="3352800"/>
          <p14:tracePt t="14921" x="3962400" y="3340100"/>
          <p14:tracePt t="14944" x="3917950" y="3333750"/>
          <p14:tracePt t="14960" x="3867150" y="3321050"/>
          <p14:tracePt t="14960" x="3829050" y="3314700"/>
          <p14:tracePt t="14980" x="3797300" y="3302000"/>
          <p14:tracePt t="14988" x="3708400" y="3295650"/>
          <p14:tracePt t="14988" x="3663950" y="3295650"/>
          <p14:tracePt t="15012" x="3625850" y="3295650"/>
          <p14:tracePt t="15021" x="3536950" y="3295650"/>
          <p14:tracePt t="15038" x="3384550" y="3371850"/>
          <p14:tracePt t="15061" x="3308350" y="3422650"/>
          <p14:tracePt t="15075" x="3276600" y="3460750"/>
          <p14:tracePt t="15090" x="3257550" y="3479800"/>
          <p14:tracePt t="15106" x="3257550" y="3492500"/>
          <p14:tracePt t="15121" x="3257550" y="3498850"/>
          <p14:tracePt t="15263" x="3257550" y="3505200"/>
          <p14:tracePt t="15291" x="3263900" y="3530600"/>
          <p14:tracePt t="15312" x="3263900" y="3543300"/>
          <p14:tracePt t="15318" x="3270250" y="3543300"/>
          <p14:tracePt t="15327" x="3276600" y="3549650"/>
          <p14:tracePt t="15339" x="3282950" y="3556000"/>
          <p14:tracePt t="15353" x="3282950" y="3562350"/>
          <p14:tracePt t="15498" x="3282950" y="3568700"/>
          <p14:tracePt t="15512" x="0" y="0"/>
        </p14:tracePtLst>
        <p14:tracePtLst>
          <p14:tracePt t="15645" x="2895600" y="3860800"/>
          <p14:tracePt t="15888" x="2901950" y="3835400"/>
          <p14:tracePt t="16026" x="2921000" y="3822700"/>
          <p14:tracePt t="16032" x="2940050" y="3803650"/>
          <p14:tracePt t="16040" x="2978150" y="3765550"/>
          <p14:tracePt t="16061" x="2997200" y="3746500"/>
          <p14:tracePt t="16061" x="3003550" y="3733800"/>
          <p14:tracePt t="16078" x="3022600" y="3708400"/>
          <p14:tracePt t="16078" x="3028950" y="3695700"/>
          <p14:tracePt t="16094" x="3035300" y="3683000"/>
          <p14:tracePt t="16105" x="3041650" y="3670300"/>
          <p14:tracePt t="16105" x="3048000" y="3651250"/>
          <p14:tracePt t="16127" x="3054350" y="3638550"/>
          <p14:tracePt t="16136" x="3067050" y="3594100"/>
          <p14:tracePt t="16136" x="3073400" y="3575050"/>
          <p14:tracePt t="16156" x="3079750" y="3562350"/>
          <p14:tracePt t="16171" x="3098800" y="3492500"/>
          <p14:tracePt t="16171" x="3105150" y="3473450"/>
          <p14:tracePt t="16196" x="3124200" y="3409950"/>
          <p14:tracePt t="16228" x="3130550" y="3397250"/>
          <p14:tracePt t="16228" x="3130550" y="3378200"/>
          <p14:tracePt t="16245" x="3130550" y="3359150"/>
          <p14:tracePt t="16256" x="3136900" y="3340100"/>
          <p14:tracePt t="16256" x="3136900" y="3327400"/>
          <p14:tracePt t="16274" x="3136900" y="3314700"/>
          <p14:tracePt t="16290" x="3136900" y="3308350"/>
          <p14:tracePt t="16305" x="3136900" y="3295650"/>
          <p14:tracePt t="16325" x="3136900" y="3289300"/>
          <p14:tracePt t="16339" x="3136900" y="3276600"/>
          <p14:tracePt t="16355" x="3136900" y="3251200"/>
          <p14:tracePt t="16370" x="3136900" y="3219450"/>
          <p14:tracePt t="16388" x="3136900" y="3168650"/>
          <p14:tracePt t="16409" x="3136900" y="3136900"/>
          <p14:tracePt t="16422" x="3136900" y="3111500"/>
          <p14:tracePt t="16422" x="3136900" y="3098800"/>
          <p14:tracePt t="16446" x="3136900" y="3079750"/>
          <p14:tracePt t="16457" x="3136900" y="3048000"/>
          <p14:tracePt t="16469" x="3143250" y="3009900"/>
          <p14:tracePt t="16469" x="3149600" y="2990850"/>
          <p14:tracePt t="16493" x="3149600" y="2984500"/>
          <p14:tracePt t="16511" x="3149600" y="2959100"/>
          <p14:tracePt t="16511" x="3149600" y="2946400"/>
          <p14:tracePt t="16526" x="3149600" y="2933700"/>
          <p14:tracePt t="16540" x="3155950" y="2901950"/>
          <p14:tracePt t="16540" x="3155950" y="2895600"/>
          <p14:tracePt t="16561" x="3155950" y="2857500"/>
          <p14:tracePt t="16561" x="3155950" y="2844800"/>
          <p14:tracePt t="16589" x="3155950" y="2825750"/>
          <p14:tracePt t="16593" x="3155950" y="2813050"/>
          <p14:tracePt t="16603" x="3155950" y="2800350"/>
          <p14:tracePt t="16622" x="3155950" y="2794000"/>
          <p14:tracePt t="16637" x="3155950" y="2781300"/>
          <p14:tracePt t="16637" x="3155950" y="2774950"/>
          <p14:tracePt t="16660" x="3155950" y="2768600"/>
          <p14:tracePt t="16671" x="3155950" y="2762250"/>
          <p14:tracePt t="16693" x="3155950" y="2749550"/>
          <p14:tracePt t="16703" x="3155950" y="2736850"/>
          <p14:tracePt t="16724" x="3155950" y="2724150"/>
          <p14:tracePt t="16724" x="3155950" y="2717800"/>
          <p14:tracePt t="16743" x="3155950" y="2711450"/>
          <p14:tracePt t="16743" x="3155950" y="2698750"/>
          <p14:tracePt t="16759" x="3155950" y="2692400"/>
          <p14:tracePt t="16774" x="3155950" y="2673350"/>
          <p14:tracePt t="16789" x="3155950" y="2667000"/>
          <p14:tracePt t="16789" x="3155950" y="2660650"/>
          <p14:tracePt t="16811" x="3155950" y="2654300"/>
          <p14:tracePt t="16837" x="3155950" y="2647950"/>
          <p14:tracePt t="16842" x="3155950" y="2641600"/>
          <p14:tracePt t="16857" x="3155950" y="2628900"/>
          <p14:tracePt t="16878" x="3149600" y="2609850"/>
          <p14:tracePt t="16888" x="3143250" y="2597150"/>
          <p14:tracePt t="16907" x="3143250" y="2590800"/>
          <p14:tracePt t="16920" x="3136900" y="2578100"/>
          <p14:tracePt t="16937" x="3130550" y="2571750"/>
          <p14:tracePt t="16953" x="3130550" y="2559050"/>
          <p14:tracePt t="16953" x="3124200" y="2559050"/>
          <p14:tracePt t="16975" x="3111500" y="2546350"/>
          <p14:tracePt t="16975" x="3111500" y="2540000"/>
          <p14:tracePt t="16996" x="3098800" y="2527300"/>
          <p14:tracePt t="17012" x="3092450" y="2520950"/>
          <p14:tracePt t="17026" x="3086100" y="2514600"/>
          <p14:tracePt t="17038" x="3067050" y="2501900"/>
          <p14:tracePt t="17038" x="3048000" y="2489200"/>
          <p14:tracePt t="17059" x="3009900" y="2470150"/>
          <p14:tracePt t="17079" x="2978150" y="2451100"/>
          <p14:tracePt t="17079" x="2959100" y="2444750"/>
          <p14:tracePt t="17096" x="2946400" y="2438400"/>
          <p14:tracePt t="17106" x="2940050" y="2432050"/>
          <p14:tracePt t="17106" x="2933700" y="2432050"/>
          <p14:tracePt t="17129" x="2927350" y="2425700"/>
          <p14:tracePt t="17142" x="2921000" y="2425700"/>
          <p14:tracePt t="17153" x="2908300" y="2419350"/>
          <p14:tracePt t="17177" x="2901950" y="2413000"/>
          <p14:tracePt t="17193" x="2889250" y="2406650"/>
          <p14:tracePt t="17193" x="2882900" y="2406650"/>
          <p14:tracePt t="17212" x="2876550" y="2406650"/>
          <p14:tracePt t="17266" x="2863850" y="2400300"/>
          <p14:tracePt t="17282" x="2857500" y="2400300"/>
          <p14:tracePt t="17293" x="2844800" y="2393950"/>
          <p14:tracePt t="17307" x="2825750" y="2387600"/>
          <p14:tracePt t="17321" x="2806700" y="2387600"/>
          <p14:tracePt t="17339" x="2781300" y="2381250"/>
          <p14:tracePt t="17339" x="2762250" y="2381250"/>
          <p14:tracePt t="17359" x="2743200" y="2381250"/>
          <p14:tracePt t="17359" x="2730500" y="2381250"/>
          <p14:tracePt t="17375" x="2717800" y="2374900"/>
          <p14:tracePt t="17387" x="2698750" y="2368550"/>
          <p14:tracePt t="17405" x="2679700" y="2355850"/>
          <p14:tracePt t="17422" x="2654300" y="2355850"/>
          <p14:tracePt t="17439" x="2616200" y="2355850"/>
          <p14:tracePt t="17455" x="2590800" y="2355850"/>
          <p14:tracePt t="17455" x="2584450" y="2355850"/>
          <p14:tracePt t="17476" x="2578100" y="2355850"/>
          <p14:tracePt t="17491" x="2565400" y="2355850"/>
          <p14:tracePt t="17511" x="2559050" y="2355850"/>
          <p14:tracePt t="17524" x="2552700" y="2355850"/>
          <p14:tracePt t="17524" x="2540000" y="2355850"/>
          <p14:tracePt t="17542" x="2520950" y="2362200"/>
          <p14:tracePt t="17557" x="2501900" y="2368550"/>
          <p14:tracePt t="17579" x="2489200" y="2374900"/>
          <p14:tracePt t="17586" x="2482850" y="2387600"/>
          <p14:tracePt t="17608" x="2476500" y="2387600"/>
          <p14:tracePt t="17620" x="2463800" y="2393950"/>
          <p14:tracePt t="17640" x="2457450" y="2400300"/>
          <p14:tracePt t="17640" x="2451100" y="2400300"/>
          <p14:tracePt t="17663" x="2451100" y="2406650"/>
          <p14:tracePt t="17672" x="2444750" y="2413000"/>
          <p14:tracePt t="17689" x="2438400" y="2413000"/>
          <p14:tracePt t="17703" x="2438400" y="2419350"/>
          <p14:tracePt t="17723" x="2432050" y="2419350"/>
          <p14:tracePt t="17778" x="2425700" y="2425700"/>
          <p14:tracePt t="17790" x="2425700" y="2432050"/>
          <p14:tracePt t="17794" x="2419350" y="2432050"/>
          <p14:tracePt t="17806" x="2413000" y="2438400"/>
          <p14:tracePt t="17827" x="2406650" y="2444750"/>
          <p14:tracePt t="17864" x="2406650" y="2451100"/>
          <p14:tracePt t="17871" x="2400300" y="2451100"/>
          <p14:tracePt t="17880" x="2393950" y="2457450"/>
          <p14:tracePt t="17887" x="2387600" y="2463800"/>
          <p14:tracePt t="17905" x="2368550" y="2482850"/>
          <p14:tracePt t="17920" x="2349500" y="2495550"/>
          <p14:tracePt t="17920" x="2343150" y="2495550"/>
          <p14:tracePt t="17944" x="2343150" y="2501900"/>
          <p14:tracePt t="17953" x="2330450" y="2508250"/>
          <p14:tracePt t="17953" x="2324100" y="2508250"/>
          <p14:tracePt t="17974" x="2317750" y="2514600"/>
          <p14:tracePt t="17996" x="2311400" y="2520950"/>
          <p14:tracePt t="18010" x="2298700" y="2527300"/>
          <p14:tracePt t="18027" x="2292350" y="2533650"/>
          <p14:tracePt t="18041" x="2279650" y="2540000"/>
          <p14:tracePt t="18062" x="2273300" y="2540000"/>
          <p14:tracePt t="18074" x="2266950" y="2546350"/>
          <p14:tracePt t="18086" x="2260600" y="2552700"/>
          <p14:tracePt t="18109" x="2254250" y="2552700"/>
          <p14:tracePt t="18126" x="2247900" y="2552700"/>
          <p14:tracePt t="18146" x="2247900" y="2559050"/>
          <p14:tracePt t="18154" x="2228850" y="2565400"/>
          <p14:tracePt t="18170" x="2209800" y="2578100"/>
          <p14:tracePt t="18194" x="2203450" y="2584450"/>
          <p14:tracePt t="18194" x="2190750" y="2590800"/>
          <p14:tracePt t="18204" x="2171700" y="2597150"/>
          <p14:tracePt t="18204" x="2165350" y="2603500"/>
          <p14:tracePt t="18226" x="2133600" y="2609850"/>
          <p14:tracePt t="18226" x="2120900" y="2616200"/>
          <p14:tracePt t="18244" x="2101850" y="2622550"/>
          <p14:tracePt t="18258" x="2063750" y="2635250"/>
          <p14:tracePt t="18258" x="2051050" y="2641600"/>
          <p14:tracePt t="18275" x="2032000" y="2647950"/>
          <p14:tracePt t="18289" x="1987550" y="2660650"/>
          <p14:tracePt t="18289" x="1974850" y="2667000"/>
          <p14:tracePt t="18310" x="1936750" y="2673350"/>
          <p14:tracePt t="18322" x="1905000" y="2686050"/>
          <p14:tracePt t="18337" x="1866900" y="2698750"/>
          <p14:tracePt t="18354" x="1835150" y="2711450"/>
          <p14:tracePt t="18373" x="1809750" y="2724150"/>
          <p14:tracePt t="18387" x="1771650" y="2736850"/>
          <p14:tracePt t="18411" x="1758950" y="2743200"/>
          <p14:tracePt t="18419" x="1727200" y="2755900"/>
          <p14:tracePt t="18419" x="1708150" y="2762250"/>
          <p14:tracePt t="18440" x="1689100" y="2774950"/>
          <p14:tracePt t="18440" x="1682750" y="2774950"/>
          <p14:tracePt t="18466" x="1676400" y="2781300"/>
          <p14:tracePt t="18476" x="1670050" y="2787650"/>
          <p14:tracePt t="18485" x="1657350" y="2806700"/>
          <p14:tracePt t="18485" x="1644650" y="2819400"/>
          <p14:tracePt t="18512" x="1644650" y="2825750"/>
          <p14:tracePt t="18526" x="1625600" y="2844800"/>
          <p14:tracePt t="18542" x="1612900" y="2863850"/>
          <p14:tracePt t="18556" x="1600200" y="2889250"/>
          <p14:tracePt t="18575" x="1587500" y="2940050"/>
          <p14:tracePt t="18598" x="1581150" y="2959100"/>
          <p14:tracePt t="18603" x="1562100" y="2990850"/>
          <p14:tracePt t="18623" x="1555750" y="3003550"/>
          <p14:tracePt t="18637" x="1555750" y="3035300"/>
          <p14:tracePt t="18655" x="1555750" y="3054350"/>
          <p14:tracePt t="18672" x="1555750" y="3086100"/>
          <p14:tracePt t="18689" x="1555750" y="3105150"/>
          <p14:tracePt t="18707" x="1562100" y="3130550"/>
          <p14:tracePt t="18720" x="1568450" y="3168650"/>
          <p14:tracePt t="18720" x="1574800" y="3187700"/>
          <p14:tracePt t="18742" x="1574800" y="3213100"/>
          <p14:tracePt t="18742" x="1581150" y="3232150"/>
          <p14:tracePt t="18759" x="1581150" y="3251200"/>
          <p14:tracePt t="18759" x="1581150" y="3270250"/>
          <p14:tracePt t="18776" x="1581150" y="3295650"/>
          <p14:tracePt t="18776" x="1581150" y="3321050"/>
          <p14:tracePt t="18793" x="1581150" y="3359150"/>
          <p14:tracePt t="18793" x="1581150" y="3378200"/>
          <p14:tracePt t="18811" x="1587500" y="3409950"/>
          <p14:tracePt t="18826" x="1593850" y="3429000"/>
          <p14:tracePt t="18837" x="1600200" y="3460750"/>
          <p14:tracePt t="18854" x="1606550" y="3505200"/>
          <p14:tracePt t="18854" x="1612900" y="3530600"/>
          <p14:tracePt t="18878" x="1612900" y="3575050"/>
          <p14:tracePt t="18888" x="1612900" y="3625850"/>
          <p14:tracePt t="18905" x="1619250" y="3657600"/>
          <p14:tracePt t="18922" x="1619250" y="3683000"/>
          <p14:tracePt t="18936" x="1625600" y="3708400"/>
          <p14:tracePt t="18954" x="1631950" y="3733800"/>
          <p14:tracePt t="18954" x="1631950" y="3752850"/>
          <p14:tracePt t="18975" x="1638300" y="3765550"/>
          <p14:tracePt t="18975" x="1644650" y="3778250"/>
          <p14:tracePt t="18995" x="1651000" y="3797300"/>
          <p14:tracePt t="18995" x="1663700" y="3829050"/>
          <p14:tracePt t="19014" x="1663700" y="3835400"/>
          <p14:tracePt t="19021" x="1676400" y="3860800"/>
          <p14:tracePt t="19021" x="1682750" y="3867150"/>
          <p14:tracePt t="19042" x="1689100" y="3879850"/>
          <p14:tracePt t="19057" x="1695450" y="3892550"/>
          <p14:tracePt t="19057" x="1701800" y="3905250"/>
          <p14:tracePt t="19078" x="1714500" y="3917950"/>
          <p14:tracePt t="19089" x="1720850" y="3937000"/>
          <p14:tracePt t="19106" x="1733550" y="3949700"/>
          <p14:tracePt t="19123" x="1752600" y="3975100"/>
          <p14:tracePt t="19140" x="1778000" y="4006850"/>
          <p14:tracePt t="19140" x="1797050" y="4019550"/>
          <p14:tracePt t="19160" x="1803400" y="4025900"/>
          <p14:tracePt t="19169" x="1822450" y="4032250"/>
          <p14:tracePt t="19186" x="1835150" y="4044950"/>
          <p14:tracePt t="19210" x="1847850" y="4057650"/>
          <p14:tracePt t="19226" x="1866900" y="4064000"/>
          <p14:tracePt t="19226" x="1885950" y="4076700"/>
          <p14:tracePt t="19244" x="1911350" y="4076700"/>
          <p14:tracePt t="19261" x="1911350" y="4083050"/>
          <p14:tracePt t="19272" x="1924050" y="4089400"/>
          <p14:tracePt t="19288" x="1943100" y="4089400"/>
          <p14:tracePt t="19307" x="1974850" y="4089400"/>
          <p14:tracePt t="19325" x="2000250" y="4089400"/>
          <p14:tracePt t="19338" x="2019300" y="4089400"/>
          <p14:tracePt t="19338" x="2025650" y="4083050"/>
          <p14:tracePt t="19361" x="2032000" y="4076700"/>
          <p14:tracePt t="19376" x="2038350" y="4070350"/>
          <p14:tracePt t="19387" x="2044700" y="4064000"/>
          <p14:tracePt t="19405" x="2051050" y="4051300"/>
          <p14:tracePt t="19421" x="2057400" y="4044950"/>
          <p14:tracePt t="19421" x="2063750" y="4013200"/>
          <p14:tracePt t="19446" x="2063750" y="3994150"/>
          <p14:tracePt t="19459" x="2070100" y="3943350"/>
          <p14:tracePt t="19459" x="2070100" y="3930650"/>
          <p14:tracePt t="19481" x="2070100" y="3917950"/>
          <p14:tracePt t="19489" x="2070100" y="3911600"/>
          <p14:tracePt t="19510" x="2057400" y="3892550"/>
          <p14:tracePt t="19510" x="2051050" y="3892550"/>
          <p14:tracePt t="19527" x="2051050" y="3886200"/>
          <p14:tracePt t="19536" x="2038350" y="3873500"/>
          <p14:tracePt t="19557" x="2025650" y="3860800"/>
          <p14:tracePt t="19557" x="2019300" y="3860800"/>
          <p14:tracePt t="19578" x="2019300" y="3854450"/>
          <p14:tracePt t="19590" x="2006600" y="3848100"/>
          <p14:tracePt t="19590" x="2006600" y="3841750"/>
          <p14:tracePt t="19609" x="2000250" y="3841750"/>
          <p14:tracePt t="19622" x="1987550" y="3835400"/>
          <p14:tracePt t="19638" x="1981200" y="3835400"/>
          <p14:tracePt t="19653" x="1930400" y="3835400"/>
          <p14:tracePt t="19671" x="1892300" y="3841750"/>
          <p14:tracePt t="19689" x="1866900" y="3848100"/>
          <p14:tracePt t="19704" x="1860550" y="3848100"/>
          <p14:tracePt t="19704" x="1854200" y="3854450"/>
          <p14:tracePt t="19727" x="1847850" y="3854450"/>
          <p14:tracePt t="19742" x="1841500" y="3854450"/>
          <p14:tracePt t="19757" x="1835150" y="3867150"/>
          <p14:tracePt t="19757" x="1828800" y="3867150"/>
          <p14:tracePt t="19773" x="1822450" y="3867150"/>
          <p14:tracePt t="19788" x="1816100" y="3867150"/>
          <p14:tracePt t="19934" x="1809750" y="3867150"/>
          <p14:tracePt t="19974" x="1803400" y="3867150"/>
          <p14:tracePt t="19980" x="1790700" y="3860800"/>
          <p14:tracePt t="19980" x="0" y="0"/>
        </p14:tracePtLst>
        <p14:tracePtLst>
          <p14:tracePt t="20012" x="1460500" y="3600450"/>
          <p14:tracePt t="20293" x="1460500" y="3594100"/>
          <p14:tracePt t="20322" x="1454150" y="3575050"/>
          <p14:tracePt t="20339" x="1441450" y="3556000"/>
          <p14:tracePt t="20344" x="1435100" y="3543300"/>
          <p14:tracePt t="20356" x="1422400" y="3511550"/>
          <p14:tracePt t="20356" x="1416050" y="3498850"/>
          <p14:tracePt t="20377" x="1409700" y="3486150"/>
          <p14:tracePt t="20387" x="1390650" y="3460750"/>
          <p14:tracePt t="20404" x="1371600" y="3441700"/>
          <p14:tracePt t="20421" x="1346200" y="3422650"/>
          <p14:tracePt t="20436" x="1314450" y="3403600"/>
          <p14:tracePt t="20436" x="1301750" y="3397250"/>
          <p14:tracePt t="20461" x="1263650" y="3390900"/>
          <p14:tracePt t="20476" x="1231900" y="3378200"/>
          <p14:tracePt t="20492" x="1212850" y="3365500"/>
          <p14:tracePt t="20492" x="1206500" y="3365500"/>
          <p14:tracePt t="20511" x="1187450" y="3365500"/>
          <p14:tracePt t="20521" x="1155700" y="3365500"/>
          <p14:tracePt t="20521" x="1136650" y="3365500"/>
          <p14:tracePt t="20540" x="1111250" y="3371850"/>
          <p14:tracePt t="20556" x="1060450" y="3390900"/>
          <p14:tracePt t="20556" x="1041400" y="3390900"/>
          <p14:tracePt t="20578" x="1028700" y="3397250"/>
          <p14:tracePt t="20592" x="990600" y="3409950"/>
          <p14:tracePt t="20606" x="958850" y="3422650"/>
          <p14:tracePt t="20622" x="920750" y="3429000"/>
          <p14:tracePt t="20637" x="901700" y="3441700"/>
          <p14:tracePt t="20637" x="889000" y="3448050"/>
          <p14:tracePt t="20659" x="882650" y="3454400"/>
          <p14:tracePt t="20671" x="869950" y="3467100"/>
          <p14:tracePt t="20687" x="863600" y="3479800"/>
          <p14:tracePt t="20705" x="863600" y="3498850"/>
          <p14:tracePt t="20705" x="863600" y="3511550"/>
          <p14:tracePt t="20726" x="869950" y="3517900"/>
          <p14:tracePt t="20726" x="876300" y="3530600"/>
          <p14:tracePt t="20744" x="876300" y="3536950"/>
          <p14:tracePt t="20756" x="889000" y="3556000"/>
          <p14:tracePt t="20756" x="895350" y="3568700"/>
          <p14:tracePt t="20778" x="908050" y="3587750"/>
          <p14:tracePt t="20791" x="914400" y="3600450"/>
          <p14:tracePt t="20806" x="920750" y="3600450"/>
          <p14:tracePt t="20822" x="933450" y="3600450"/>
          <p14:tracePt t="20852" x="952500" y="3594100"/>
          <p14:tracePt t="20852" x="971550" y="3581400"/>
          <p14:tracePt t="20864" x="984250" y="3562350"/>
          <p14:tracePt t="20872" x="1003300" y="3543300"/>
          <p14:tracePt t="20885" x="1054100" y="3486150"/>
          <p14:tracePt t="20907" x="1079500" y="3454400"/>
          <p14:tracePt t="20926" x="1111250" y="3409950"/>
          <p14:tracePt t="20926" x="1117600" y="3390900"/>
          <p14:tracePt t="20946" x="1117600" y="3378200"/>
          <p14:tracePt t="20952" x="1130300" y="3365500"/>
          <p14:tracePt t="20969" x="1130300" y="3352800"/>
          <p14:tracePt t="20969" x="1130300" y="3346450"/>
          <p14:tracePt t="20996" x="1130300" y="3340100"/>
          <p14:tracePt t="21011" x="0" y="0"/>
        </p14:tracePtLst>
        <p14:tracePtLst>
          <p14:tracePt t="22952" x="7988300" y="863600"/>
          <p14:tracePt t="23354" x="7975600" y="863600"/>
          <p14:tracePt t="23364" x="7969250" y="863600"/>
          <p14:tracePt t="23371" x="7931150" y="863600"/>
          <p14:tracePt t="23390" x="7886700" y="850900"/>
          <p14:tracePt t="23406" x="7797800" y="838200"/>
          <p14:tracePt t="23419" x="7670800" y="838200"/>
          <p14:tracePt t="23435" x="7537450" y="831850"/>
          <p14:tracePt t="23452" x="7410450" y="831850"/>
          <p14:tracePt t="23468" x="7327900" y="831850"/>
          <p14:tracePt t="23485" x="7277100" y="844550"/>
          <p14:tracePt t="23485" x="7239000" y="850900"/>
          <p14:tracePt t="23509" x="7162800" y="882650"/>
          <p14:tracePt t="23523" x="7086600" y="920750"/>
          <p14:tracePt t="23538" x="7035800" y="952500"/>
          <p14:tracePt t="23554" x="6991350" y="1016000"/>
          <p14:tracePt t="23575" x="6985000" y="1041400"/>
          <p14:tracePt t="23589" x="6965950" y="1104900"/>
          <p14:tracePt t="23604" x="6953250" y="1155700"/>
          <p14:tracePt t="23620" x="6940550" y="1193800"/>
          <p14:tracePt t="23636" x="6934200" y="1225550"/>
          <p14:tracePt t="23654" x="6934200" y="1250950"/>
          <p14:tracePt t="23669" x="6934200" y="1263650"/>
          <p14:tracePt t="23669" x="6934200" y="1270000"/>
          <p14:tracePt t="23695" x="6934200" y="1276350"/>
          <p14:tracePt t="23703" x="6946900" y="1295400"/>
          <p14:tracePt t="23723" x="6953250" y="1314450"/>
          <p14:tracePt t="23735" x="6965950" y="1327150"/>
          <p14:tracePt t="23755" x="6972300" y="1339850"/>
          <p14:tracePt t="23755" x="6978650" y="1339850"/>
          <p14:tracePt t="23776" x="6978650" y="1346200"/>
          <p14:tracePt t="23786" x="7004050" y="1358900"/>
          <p14:tracePt t="23786" x="7016750" y="1358900"/>
          <p14:tracePt t="23807" x="7042150" y="1365250"/>
          <p14:tracePt t="23819" x="7080250" y="1371600"/>
          <p14:tracePt t="23819" x="7105650" y="1377950"/>
          <p14:tracePt t="23840" x="7181850" y="1397000"/>
          <p14:tracePt t="23855" x="7277100" y="1397000"/>
          <p14:tracePt t="23869" x="7416800" y="1397000"/>
          <p14:tracePt t="23886" x="7588250" y="1384300"/>
          <p14:tracePt t="23901" x="7734300" y="1365250"/>
          <p14:tracePt t="23918" x="7912100" y="1346200"/>
          <p14:tracePt t="23938" x="7956550" y="1327150"/>
          <p14:tracePt t="23952" x="8070850" y="1301750"/>
          <p14:tracePt t="23952" x="8115300" y="1289050"/>
          <p14:tracePt t="23978" x="8140700" y="1282700"/>
          <p14:tracePt t="23985" x="8191500" y="1276350"/>
          <p14:tracePt t="24002" x="8229600" y="1263650"/>
          <p14:tracePt t="24002" x="8248650" y="1257300"/>
          <p14:tracePt t="24024" x="8267700" y="1250950"/>
          <p14:tracePt t="24036" x="8293100" y="1238250"/>
          <p14:tracePt t="24036" x="8305800" y="1231900"/>
          <p14:tracePt t="24059" x="8331200" y="1212850"/>
          <p14:tracePt t="24074" x="8375650" y="1181100"/>
          <p14:tracePt t="24074" x="8394700" y="1168400"/>
          <p14:tracePt t="24094" x="8420100" y="1149350"/>
          <p14:tracePt t="24102" x="8483600" y="1111250"/>
          <p14:tracePt t="24119" x="8528050" y="1079500"/>
          <p14:tracePt t="24136" x="8572500" y="1054100"/>
          <p14:tracePt t="24152" x="8597900" y="1028700"/>
          <p14:tracePt t="24152" x="8597900" y="1022350"/>
          <p14:tracePt t="24178" x="8597900" y="1009650"/>
          <p14:tracePt t="24232" x="8597900" y="990600"/>
          <p14:tracePt t="24238" x="8597900" y="977900"/>
          <p14:tracePt t="24238" x="8597900" y="965200"/>
          <p14:tracePt t="24259" x="8597900" y="958850"/>
          <p14:tracePt t="24272" x="8591550" y="920750"/>
          <p14:tracePt t="24288" x="8585200" y="895350"/>
          <p14:tracePt t="24304" x="8572500" y="863600"/>
          <p14:tracePt t="24304" x="8572500" y="850900"/>
          <p14:tracePt t="24327" x="8566150" y="831850"/>
          <p14:tracePt t="24327" x="8559800" y="819150"/>
          <p14:tracePt t="24342" x="8547100" y="800100"/>
          <p14:tracePt t="24352" x="8515350" y="762000"/>
          <p14:tracePt t="24352" x="8496300" y="749300"/>
          <p14:tracePt t="24371" x="8483600" y="742950"/>
          <p14:tracePt t="24385" x="8432800" y="730250"/>
          <p14:tracePt t="24403" x="8401050" y="730250"/>
          <p14:tracePt t="24421" x="8350250" y="730250"/>
          <p14:tracePt t="24436" x="8274050" y="742950"/>
          <p14:tracePt t="24452" x="8121650" y="768350"/>
          <p14:tracePt t="24468" x="7975600" y="781050"/>
          <p14:tracePt t="24485" x="7766050" y="825500"/>
          <p14:tracePt t="24485" x="7702550" y="831850"/>
          <p14:tracePt t="24510" x="7639050" y="850900"/>
          <p14:tracePt t="24522" x="7518400" y="876300"/>
          <p14:tracePt t="24522" x="7461250" y="882650"/>
          <p14:tracePt t="24543" x="7416800" y="889000"/>
          <p14:tracePt t="24555" x="7366000" y="901700"/>
          <p14:tracePt t="24572" x="7315200" y="914400"/>
          <p14:tracePt t="24572" x="7289800" y="927100"/>
          <p14:tracePt t="24589" x="7277100" y="933450"/>
          <p14:tracePt t="24602" x="7219950" y="958850"/>
          <p14:tracePt t="24602" x="7207250" y="958850"/>
          <p14:tracePt t="24626" x="7188200" y="971550"/>
          <p14:tracePt t="24638" x="7162800" y="990600"/>
          <p14:tracePt t="24652" x="7150100" y="1003300"/>
          <p14:tracePt t="24670" x="7137400" y="1009650"/>
          <p14:tracePt t="24685" x="7118350" y="1022350"/>
          <p14:tracePt t="24705" x="7105650" y="1028700"/>
          <p14:tracePt t="24718" x="7086600" y="1047750"/>
          <p14:tracePt t="24718" x="7080250" y="1066800"/>
          <p14:tracePt t="24718" x="7080250" y="1085850"/>
          <p14:tracePt t="24744" x="7073900" y="1104900"/>
          <p14:tracePt t="24754" x="7067550" y="1123950"/>
          <p14:tracePt t="24772" x="7061200" y="1130300"/>
          <p14:tracePt t="24787" x="7061200" y="1143000"/>
          <p14:tracePt t="24802" x="7061200" y="1181100"/>
          <p14:tracePt t="24827" x="7067550" y="1206500"/>
          <p14:tracePt t="24838" x="7080250" y="1238250"/>
          <p14:tracePt t="24854" x="7099300" y="1263650"/>
          <p14:tracePt t="24870" x="7137400" y="1295400"/>
          <p14:tracePt t="24887" x="7169150" y="1314450"/>
          <p14:tracePt t="24887" x="7194550" y="1327150"/>
          <p14:tracePt t="24909" x="7219950" y="1333500"/>
          <p14:tracePt t="24918" x="7264400" y="1346200"/>
          <p14:tracePt t="24935" x="7321550" y="1365250"/>
          <p14:tracePt t="24935" x="7366000" y="1371600"/>
          <p14:tracePt t="24954" x="7486650" y="1384300"/>
          <p14:tracePt t="24970" x="7639050" y="1384300"/>
          <p14:tracePt t="24970" x="7689850" y="1384300"/>
          <p14:tracePt t="24994" x="7747000" y="1371600"/>
          <p14:tracePt t="25001" x="7835900" y="1333500"/>
          <p14:tracePt t="25022" x="7899400" y="1295400"/>
          <p14:tracePt t="25022" x="7931150" y="1276350"/>
          <p14:tracePt t="25039" x="7956550" y="1270000"/>
          <p14:tracePt t="25039" x="7969250" y="1263650"/>
          <p14:tracePt t="25057" x="7981950" y="1250950"/>
          <p14:tracePt t="25072" x="7988300" y="1250950"/>
          <p14:tracePt t="25088" x="0" y="0"/>
        </p14:tracePtLst>
        <p14:tracePtLst>
          <p14:tracePt t="30992" x="9867900" y="2762250"/>
          <p14:tracePt t="31501" x="9867900" y="2755900"/>
          <p14:tracePt t="31544" x="9861550" y="2749550"/>
          <p14:tracePt t="31555" x="9861550" y="2743200"/>
          <p14:tracePt t="31560" x="9829800" y="2736850"/>
          <p14:tracePt t="31576" x="9804400" y="2730500"/>
          <p14:tracePt t="31588" x="9721850" y="2705100"/>
          <p14:tracePt t="31601" x="9613900" y="2692400"/>
          <p14:tracePt t="31617" x="9518650" y="2692400"/>
          <p14:tracePt t="31635" x="9417050" y="2698750"/>
          <p14:tracePt t="31653" x="9302750" y="2743200"/>
          <p14:tracePt t="31667" x="9124950" y="2813050"/>
          <p14:tracePt t="31685" x="9048750" y="2857500"/>
          <p14:tracePt t="31703" x="9004300" y="2889250"/>
          <p14:tracePt t="31718" x="8966200" y="2927350"/>
          <p14:tracePt t="31735" x="8928100" y="2984500"/>
          <p14:tracePt t="31751" x="8883650" y="3035300"/>
          <p14:tracePt t="31770" x="8845550" y="3092450"/>
          <p14:tracePt t="31770" x="8832850" y="3117850"/>
          <p14:tracePt t="31788" x="8788400" y="3175000"/>
          <p14:tracePt t="31804" x="8763000" y="3238500"/>
          <p14:tracePt t="31818" x="8743950" y="3276600"/>
          <p14:tracePt t="31838" x="8724900" y="3314700"/>
          <p14:tracePt t="31851" x="8718550" y="3346450"/>
          <p14:tracePt t="31869" x="8705850" y="3384550"/>
          <p14:tracePt t="31884" x="8693150" y="3416300"/>
          <p14:tracePt t="31884" x="8686800" y="3435350"/>
          <p14:tracePt t="31903" x="8680450" y="3454400"/>
          <p14:tracePt t="31903" x="8674100" y="3473450"/>
          <p14:tracePt t="31920" x="8661400" y="3492500"/>
          <p14:tracePt t="31935" x="8661400" y="3511550"/>
          <p14:tracePt t="31935" x="8661400" y="3524250"/>
          <p14:tracePt t="31959" x="8661400" y="3536950"/>
          <p14:tracePt t="31967" x="8648700" y="3568700"/>
          <p14:tracePt t="31984" x="8642350" y="3600450"/>
          <p14:tracePt t="31984" x="8636000" y="3619500"/>
          <p14:tracePt t="32005" x="8629650" y="3657600"/>
          <p14:tracePt t="32022" x="8629650" y="3676650"/>
          <p14:tracePt t="32022" x="8629650" y="3714750"/>
          <p14:tracePt t="32043" x="8636000" y="3733800"/>
          <p14:tracePt t="32055" x="8648700" y="3765550"/>
          <p14:tracePt t="32055" x="8655050" y="3784600"/>
          <p14:tracePt t="32076" x="8661400" y="3803650"/>
          <p14:tracePt t="32085" x="8686800" y="3829050"/>
          <p14:tracePt t="32085" x="8705850" y="3841750"/>
          <p14:tracePt t="32105" x="8731250" y="3854450"/>
          <p14:tracePt t="32105" x="8756650" y="3867150"/>
          <p14:tracePt t="32118" x="8826500" y="3879850"/>
          <p14:tracePt t="32137" x="8902700" y="3879850"/>
          <p14:tracePt t="32151" x="9004300" y="3873500"/>
          <p14:tracePt t="32169" x="9099550" y="3854450"/>
          <p14:tracePt t="32184" x="9207500" y="3841750"/>
          <p14:tracePt t="32201" x="9328150" y="3822700"/>
          <p14:tracePt t="32218" x="9429750" y="3810000"/>
          <p14:tracePt t="32253" x="0" y="0"/>
        </p14:tracePtLst>
        <p14:tracePtLst>
          <p14:tracePt t="35307" x="7404100" y="1473200"/>
          <p14:tracePt t="35384" x="7410450" y="1473200"/>
          <p14:tracePt t="35462" x="7429500" y="1473200"/>
          <p14:tracePt t="35470" x="7473950" y="1466850"/>
          <p14:tracePt t="35489" x="7626350" y="1454150"/>
          <p14:tracePt t="35503" x="7874000" y="1435100"/>
          <p14:tracePt t="35519" x="8172450" y="1403350"/>
          <p14:tracePt t="35519" x="8305800" y="1365250"/>
          <p14:tracePt t="35542" x="8413750" y="1333500"/>
          <p14:tracePt t="35551" x="8553450" y="1301750"/>
          <p14:tracePt t="35551" x="8616950" y="1295400"/>
          <p14:tracePt t="35575" x="8680450" y="1289050"/>
          <p14:tracePt t="35590" x="8693150" y="1289050"/>
          <p14:tracePt t="35601" x="8705850" y="1289050"/>
          <p14:tracePt t="35617" x="8718550" y="1289050"/>
          <p14:tracePt t="35634" x="8731250" y="1289050"/>
          <p14:tracePt t="35654" x="8750300" y="1289050"/>
          <p14:tracePt t="35667" x="8788400" y="1301750"/>
          <p14:tracePt t="35667" x="8807450" y="1308100"/>
          <p14:tracePt t="35692" x="8826500" y="1314450"/>
          <p14:tracePt t="35700" x="8864600" y="1327150"/>
          <p14:tracePt t="35700" x="8883650" y="1333500"/>
          <p14:tracePt t="35719" x="8915400" y="1339850"/>
          <p14:tracePt t="35735" x="8928100" y="1339850"/>
          <p14:tracePt t="35750" x="8940800" y="1346200"/>
          <p14:tracePt t="35773" x="8947150" y="1346200"/>
          <p14:tracePt t="35786" x="8978900" y="1346200"/>
          <p14:tracePt t="36092" x="9010650" y="1346200"/>
          <p14:tracePt t="36101" x="9055100" y="1339850"/>
          <p14:tracePt t="36106" x="9099550" y="1333500"/>
          <p14:tracePt t="36117" x="9156700" y="1320800"/>
          <p14:tracePt t="36117" x="9175750" y="1314450"/>
          <p14:tracePt t="36137" x="9194800" y="1308100"/>
          <p14:tracePt t="36150" x="9201150" y="1301750"/>
          <p14:tracePt t="36167" x="9201150" y="1295400"/>
          <p14:tracePt t="36184" x="9207500" y="1276350"/>
          <p14:tracePt t="36202" x="9220200" y="1257300"/>
          <p14:tracePt t="36220" x="9232900" y="1231900"/>
          <p14:tracePt t="36234" x="9232900" y="1200150"/>
          <p14:tracePt t="36234" x="9232900" y="1187450"/>
          <p14:tracePt t="36234" x="9232900" y="1174750"/>
          <p14:tracePt t="36259" x="9232900" y="1162050"/>
          <p14:tracePt t="36271" x="9232900" y="1149350"/>
          <p14:tracePt t="36287" x="9232900" y="1130300"/>
          <p14:tracePt t="36287" x="9226550" y="1123950"/>
          <p14:tracePt t="36306" x="9207500" y="1098550"/>
          <p14:tracePt t="36306" x="9207500" y="1085850"/>
          <p14:tracePt t="36324" x="9194800" y="1066800"/>
          <p14:tracePt t="36335" x="9182100" y="1028700"/>
          <p14:tracePt t="36351" x="9169400" y="1003300"/>
          <p14:tracePt t="36351" x="9163050" y="990600"/>
          <p14:tracePt t="36371" x="9150350" y="977900"/>
          <p14:tracePt t="36385" x="9137650" y="965200"/>
          <p14:tracePt t="36401" x="9118600" y="952500"/>
          <p14:tracePt t="36422" x="9105900" y="939800"/>
          <p14:tracePt t="36437" x="9093200" y="933450"/>
          <p14:tracePt t="36451" x="9080500" y="920750"/>
          <p14:tracePt t="36474" x="9074150" y="920750"/>
          <p14:tracePt t="36484" x="9042400" y="908050"/>
          <p14:tracePt t="36502" x="9017000" y="895350"/>
          <p14:tracePt t="36522" x="9004300" y="895350"/>
          <p14:tracePt t="36522" x="8997950" y="895350"/>
          <p14:tracePt t="36542" x="8978900" y="895350"/>
          <p14:tracePt t="36551" x="8966200" y="895350"/>
          <p14:tracePt t="36551" x="8953500" y="901700"/>
          <p14:tracePt t="36574" x="8915400" y="914400"/>
          <p14:tracePt t="36591" x="8902700" y="920750"/>
          <p14:tracePt t="36600" x="8864600" y="933450"/>
          <p14:tracePt t="36600" x="8858250" y="939800"/>
          <p14:tracePt t="36626" x="8839200" y="946150"/>
          <p14:tracePt t="36635" x="8826500" y="958850"/>
          <p14:tracePt t="36650" x="8820150" y="971550"/>
          <p14:tracePt t="36667" x="8807450" y="984250"/>
          <p14:tracePt t="36686" x="8801100" y="996950"/>
          <p14:tracePt t="36686" x="8794750" y="1009650"/>
          <p14:tracePt t="36708" x="8782050" y="1016000"/>
          <p14:tracePt t="36719" x="8782050" y="1028700"/>
          <p14:tracePt t="36733" x="8769350" y="1041400"/>
          <p14:tracePt t="36733" x="8763000" y="1041400"/>
          <p14:tracePt t="36757" x="8763000" y="1047750"/>
          <p14:tracePt t="36767" x="0" y="0"/>
        </p14:tracePtLst>
      </p14:laserTraceLst>
    </p:ext>
  </p:extLst>
</p:sld>
</file>

<file path=ppt/tags/tag1.xml><?xml version="1.0" encoding="utf-8"?>
<p:tagLst xmlns:a="http://schemas.openxmlformats.org/drawingml/2006/main" xmlns:r="http://schemas.openxmlformats.org/officeDocument/2006/relationships" xmlns:p="http://schemas.openxmlformats.org/presentationml/2006/main">
  <p:tag name="TIMING" val="|30.9|18.1|23.3"/>
</p:tagLst>
</file>

<file path=ppt/tags/tag10.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1.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2.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3.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4.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5.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6.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7.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8.xml><?xml version="1.0" encoding="utf-8"?>
<p:tagLst xmlns:a="http://schemas.openxmlformats.org/drawingml/2006/main" xmlns:r="http://schemas.openxmlformats.org/officeDocument/2006/relationships" xmlns:p="http://schemas.openxmlformats.org/presentationml/2006/main">
  <p:tag name="TIMING" val="|7.8|14.3|5.6|10.2|1.7|0.8"/>
</p:tagLst>
</file>

<file path=ppt/tags/tag19.xml><?xml version="1.0" encoding="utf-8"?>
<p:tagLst xmlns:a="http://schemas.openxmlformats.org/drawingml/2006/main" xmlns:r="http://schemas.openxmlformats.org/officeDocument/2006/relationships" xmlns:p="http://schemas.openxmlformats.org/presentationml/2006/main">
  <p:tag name="TIMING" val="|7.8|14.3|5.6|10.2|1.7|0.8"/>
</p:tagLst>
</file>

<file path=ppt/tags/tag2.xml><?xml version="1.0" encoding="utf-8"?>
<p:tagLst xmlns:a="http://schemas.openxmlformats.org/drawingml/2006/main" xmlns:r="http://schemas.openxmlformats.org/officeDocument/2006/relationships" xmlns:p="http://schemas.openxmlformats.org/presentationml/2006/main">
  <p:tag name="TIMING" val="|30.9|18.1|23.3"/>
</p:tagLst>
</file>

<file path=ppt/tags/tag20.xml><?xml version="1.0" encoding="utf-8"?>
<p:tagLst xmlns:a="http://schemas.openxmlformats.org/drawingml/2006/main" xmlns:r="http://schemas.openxmlformats.org/officeDocument/2006/relationships" xmlns:p="http://schemas.openxmlformats.org/presentationml/2006/main">
  <p:tag name="TIMING" val="|17.5|21.4"/>
</p:tagLst>
</file>

<file path=ppt/tags/tag3.xml><?xml version="1.0" encoding="utf-8"?>
<p:tagLst xmlns:a="http://schemas.openxmlformats.org/drawingml/2006/main" xmlns:r="http://schemas.openxmlformats.org/officeDocument/2006/relationships" xmlns:p="http://schemas.openxmlformats.org/presentationml/2006/main">
  <p:tag name="TIMING" val="|4.7|3.7|6.6|5.3|3.8|15.6"/>
</p:tagLst>
</file>

<file path=ppt/tags/tag4.xml><?xml version="1.0" encoding="utf-8"?>
<p:tagLst xmlns:a="http://schemas.openxmlformats.org/drawingml/2006/main" xmlns:r="http://schemas.openxmlformats.org/officeDocument/2006/relationships" xmlns:p="http://schemas.openxmlformats.org/presentationml/2006/main">
  <p:tag name="TIMING" val="|14.4|25.4|8.5|9.9|10.1|2|1.5|2.2|9.1|7.6|1.9"/>
</p:tagLst>
</file>

<file path=ppt/tags/tag5.xml><?xml version="1.0" encoding="utf-8"?>
<p:tagLst xmlns:a="http://schemas.openxmlformats.org/drawingml/2006/main" xmlns:r="http://schemas.openxmlformats.org/officeDocument/2006/relationships" xmlns:p="http://schemas.openxmlformats.org/presentationml/2006/main">
  <p:tag name="TIMING" val="|14.4|25.4|8.5|9.9|10.1|2|1.5|2.2|9.1|7.6|1.9"/>
</p:tagLst>
</file>

<file path=ppt/tags/tag6.xml><?xml version="1.0" encoding="utf-8"?>
<p:tagLst xmlns:a="http://schemas.openxmlformats.org/drawingml/2006/main" xmlns:r="http://schemas.openxmlformats.org/officeDocument/2006/relationships" xmlns:p="http://schemas.openxmlformats.org/presentationml/2006/main">
  <p:tag name="TIMING" val="|14.4|25.4|8.5|9.9|10.1|2|1.5|2.2|9.1|7.6|1.9"/>
</p:tagLst>
</file>

<file path=ppt/tags/tag7.xml><?xml version="1.0" encoding="utf-8"?>
<p:tagLst xmlns:a="http://schemas.openxmlformats.org/drawingml/2006/main" xmlns:r="http://schemas.openxmlformats.org/officeDocument/2006/relationships" xmlns:p="http://schemas.openxmlformats.org/presentationml/2006/main">
  <p:tag name="TIMING" val="|7.8|14.3|5.6|10.2|1.7|0.8"/>
</p:tagLst>
</file>

<file path=ppt/tags/tag8.xml><?xml version="1.0" encoding="utf-8"?>
<p:tagLst xmlns:a="http://schemas.openxmlformats.org/drawingml/2006/main" xmlns:r="http://schemas.openxmlformats.org/officeDocument/2006/relationships" xmlns:p="http://schemas.openxmlformats.org/presentationml/2006/main">
  <p:tag name="TIMING" val="|7.8|14.3|5.6|10.2|1.7|0.8"/>
</p:tagLst>
</file>

<file path=ppt/tags/tag9.xml><?xml version="1.0" encoding="utf-8"?>
<p:tagLst xmlns:a="http://schemas.openxmlformats.org/drawingml/2006/main" xmlns:r="http://schemas.openxmlformats.org/officeDocument/2006/relationships" xmlns:p="http://schemas.openxmlformats.org/presentationml/2006/main">
  <p:tag name="TIMING" val="|7.8|14.3|5.6|10.2|1.7|0.8"/>
</p:tagLst>
</file>

<file path=ppt/theme/theme1.xml><?xml version="1.0" encoding="utf-8"?>
<a:theme xmlns:a="http://schemas.openxmlformats.org/drawingml/2006/main" name="TUD_wit_EN">
  <a:themeElements>
    <a:clrScheme name="TUD_wit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UD_wit_E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UD_wit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UD_wit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UD_wit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UD_wit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UD_wit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UD_wit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UD_wit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UD_wit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UD_wit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UD_wit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UD_wit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UD_wit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TUD_wit_EN</Template>
  <TotalTime>144009</TotalTime>
  <Words>3327</Words>
  <Application>Microsoft Macintosh PowerPoint</Application>
  <PresentationFormat>Widescreen</PresentationFormat>
  <Paragraphs>731</Paragraphs>
  <Slides>22</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Cambria Math</vt:lpstr>
      <vt:lpstr>Tahoma</vt:lpstr>
      <vt:lpstr>Times</vt:lpstr>
      <vt:lpstr>Times New Roman</vt:lpstr>
      <vt:lpstr>TUD_wit_EN</vt:lpstr>
      <vt:lpstr>PowerPoint Presentation</vt:lpstr>
      <vt:lpstr>  Motivation &amp; Contributions </vt:lpstr>
      <vt:lpstr>  Motivation &amp; Contributions </vt:lpstr>
      <vt:lpstr>  Outline </vt:lpstr>
      <vt:lpstr>  RRAM-based CIM: Concept</vt:lpstr>
      <vt:lpstr>  RRAM-based CIM: Challenges</vt:lpstr>
      <vt:lpstr>  Boolean Binary Logic (BBL) in CIM: Challenges</vt:lpstr>
      <vt:lpstr>  Referencing-in-Array Scheme: Overview</vt:lpstr>
      <vt:lpstr>  Referencing-in-Array Scheme: Concept</vt:lpstr>
      <vt:lpstr>  Referencing-in-Array Scheme: Two-Operand Logic</vt:lpstr>
      <vt:lpstr>  Referencing-in-Array Scheme: Two-Operand Logic NAND</vt:lpstr>
      <vt:lpstr>  Referencing-in-Array Scheme: Multi-Operand Logic?</vt:lpstr>
      <vt:lpstr>  Referencing-in-Array Scheme: Multi-Operand Logic</vt:lpstr>
      <vt:lpstr>  Referencing-in-Array Scheme: Multi-Operand Logic</vt:lpstr>
      <vt:lpstr>  Design for Reliability: Concept &amp; Design Implementations</vt:lpstr>
      <vt:lpstr>  Simulation Results: Setup</vt:lpstr>
      <vt:lpstr>  Simulation Results: Multi-operand Validation</vt:lpstr>
      <vt:lpstr>  Simulation Results: Impact of RC</vt:lpstr>
      <vt:lpstr>  Simulation Results: Comparison</vt:lpstr>
      <vt:lpstr>  Simulation Results: Overheads</vt:lpstr>
      <vt:lpstr>  Conclusion</vt:lpstr>
      <vt:lpstr>PowerPoint Presentation</vt:lpstr>
    </vt:vector>
  </TitlesOfParts>
  <Company>Technische Universiteit Delft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nharon</dc:creator>
  <cp:lastModifiedBy>Abhairaj Singh</cp:lastModifiedBy>
  <cp:revision>7338</cp:revision>
  <cp:lastPrinted>2003-01-17T08:35:50Z</cp:lastPrinted>
  <dcterms:created xsi:type="dcterms:W3CDTF">2009-07-21T11:00:15Z</dcterms:created>
  <dcterms:modified xsi:type="dcterms:W3CDTF">2023-05-11T14:07:29Z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2021-04-27T19:43:23Z</vt:lpwstr>
  </property>
  <property fmtid="{D5CDD505-2E9C-101B-9397-08002B2CF9AE}" pid="4" name="MSIP_Label_f42aa342-8706-4288-bd11-ebb85995028c_Method">
    <vt:lpwstr>Standard</vt:lpwstr>
  </property>
  <property fmtid="{D5CDD505-2E9C-101B-9397-08002B2CF9AE}" pid="5" name="MSIP_Label_f42aa342-8706-4288-bd11-ebb85995028c_Name">
    <vt:lpwstr>Internal</vt:lpwstr>
  </property>
  <property fmtid="{D5CDD505-2E9C-101B-9397-08002B2CF9AE}" pid="6" name="MSIP_Label_f42aa342-8706-4288-bd11-ebb85995028c_SiteId">
    <vt:lpwstr>72f988bf-86f1-41af-91ab-2d7cd011db47</vt:lpwstr>
  </property>
  <property fmtid="{D5CDD505-2E9C-101B-9397-08002B2CF9AE}" pid="7" name="MSIP_Label_f42aa342-8706-4288-bd11-ebb85995028c_ActionId">
    <vt:lpwstr>59aa617d-dc50-412f-b57b-1cd945f34424</vt:lpwstr>
  </property>
  <property fmtid="{D5CDD505-2E9C-101B-9397-08002B2CF9AE}" pid="8" name="MSIP_Label_f42aa342-8706-4288-bd11-ebb85995028c_ContentBits">
    <vt:lpwstr>0</vt:lpwstr>
  </property>
</Properties>
</file>