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56" r:id="rId2"/>
    <p:sldId id="257" r:id="rId3"/>
    <p:sldId id="258" r:id="rId4"/>
    <p:sldId id="297" r:id="rId5"/>
    <p:sldId id="259" r:id="rId6"/>
    <p:sldId id="261" r:id="rId7"/>
    <p:sldId id="262" r:id="rId8"/>
    <p:sldId id="286" r:id="rId9"/>
    <p:sldId id="263" r:id="rId10"/>
    <p:sldId id="265" r:id="rId11"/>
    <p:sldId id="264" r:id="rId12"/>
    <p:sldId id="266" r:id="rId13"/>
    <p:sldId id="267" r:id="rId14"/>
    <p:sldId id="268" r:id="rId15"/>
    <p:sldId id="269" r:id="rId16"/>
    <p:sldId id="270" r:id="rId17"/>
    <p:sldId id="271" r:id="rId18"/>
    <p:sldId id="272" r:id="rId19"/>
    <p:sldId id="274" r:id="rId20"/>
    <p:sldId id="289" r:id="rId21"/>
    <p:sldId id="275" r:id="rId22"/>
    <p:sldId id="276" r:id="rId23"/>
    <p:sldId id="277" r:id="rId24"/>
    <p:sldId id="278" r:id="rId25"/>
    <p:sldId id="279" r:id="rId26"/>
    <p:sldId id="280" r:id="rId27"/>
    <p:sldId id="281" r:id="rId28"/>
    <p:sldId id="282" r:id="rId29"/>
    <p:sldId id="283" r:id="rId30"/>
    <p:sldId id="291" r:id="rId31"/>
    <p:sldId id="292" r:id="rId32"/>
    <p:sldId id="293" r:id="rId33"/>
    <p:sldId id="294" r:id="rId34"/>
    <p:sldId id="284" r:id="rId35"/>
    <p:sldId id="295" r:id="rId36"/>
    <p:sldId id="296" r:id="rId37"/>
    <p:sldId id="285" r:id="rId38"/>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31"/>
    <p:restoredTop sz="96949"/>
  </p:normalViewPr>
  <p:slideViewPr>
    <p:cSldViewPr snapToGrid="0">
      <p:cViewPr varScale="1">
        <p:scale>
          <a:sx n="111" d="100"/>
          <a:sy n="111" d="100"/>
        </p:scale>
        <p:origin x="784"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CFF8B2-36BB-AC4B-8235-FB5508D7DD48}" type="datetimeFigureOut">
              <a:rPr lang="en-NL" smtClean="0"/>
              <a:t>09/05/2023</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4A7E8D-0AE0-5846-A28E-B1C906660E2D}" type="slidenum">
              <a:rPr lang="en-NL" smtClean="0"/>
              <a:t>‹#›</a:t>
            </a:fld>
            <a:endParaRPr lang="en-NL"/>
          </a:p>
        </p:txBody>
      </p:sp>
    </p:spTree>
    <p:extLst>
      <p:ext uri="{BB962C8B-B14F-4D97-AF65-F5344CB8AC3E}">
        <p14:creationId xmlns:p14="http://schemas.microsoft.com/office/powerpoint/2010/main" val="4691146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rldefense.com/v3/__https:/testflight.apple.com/join/dUpMlGmd__;!!PAKc-5URQlI!9kYgP4m7CBxnTLR7-NLTDeOSXPunft3d13SpGhH8h-VVg17KGmPAwbViNzV4VNhBN0I-zJeCMd_8I3S77KU8$"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urldefense.com/v3/__https:/testflight.apple.com/join/dUpMlGmd__;!!PAKc-5URQlI!9kYgP4m7CBxnTLR7-NLTDeOSXPunft3d13SpGhH8h-VVg17KGmPAwbViNzV4VNhBN0I-zJeCMd_8I3S77KU8$"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urldefense.com/v3/__https:/testflight.apple.com/join/dUpMlGmd__;!!PAKc-5URQlI!9kYgP4m7CBxnTLR7-NLTDeOSXPunft3d13SpGhH8h-VVg17KGmPAwbViNzV4VNhBN0I-zJeCMd_8I3S77KU8$"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mj-lt"/>
              <a:buAutoNum type="arabicPeriod"/>
            </a:pPr>
            <a:r>
              <a:rPr lang="en-US" b="0" i="0" u="none" strike="noStrike" dirty="0">
                <a:solidFill>
                  <a:srgbClr val="374151"/>
                </a:solidFill>
                <a:effectLst/>
                <a:latin typeface="Söhne"/>
              </a:rPr>
              <a:t>Clearly explain the purpose of the control group: Participants in the control group play an important role in the trial by serving as a comparison group. It is important to explain this to all participants, so that they understand the importance of their contribution to the study.</a:t>
            </a:r>
          </a:p>
          <a:p>
            <a:pPr algn="l">
              <a:buFont typeface="+mj-lt"/>
              <a:buAutoNum type="arabicPeriod"/>
            </a:pPr>
            <a:r>
              <a:rPr lang="en-US" b="0" i="0" u="none" strike="noStrike" dirty="0">
                <a:solidFill>
                  <a:srgbClr val="374151"/>
                </a:solidFill>
                <a:effectLst/>
                <a:latin typeface="Söhne"/>
              </a:rPr>
              <a:t>Offer a clear and fair incentive: If you are offering an incentive to all participants, make sure that it is clear and fair. This may help to reduce any feelings of disappointment or frustration among participants who are assigned to the control group.</a:t>
            </a:r>
          </a:p>
          <a:p>
            <a:pPr algn="l">
              <a:buFont typeface="+mj-lt"/>
              <a:buAutoNum type="arabicPeriod"/>
            </a:pPr>
            <a:r>
              <a:rPr lang="en-US" b="0" i="0" u="none" strike="noStrike" dirty="0">
                <a:solidFill>
                  <a:srgbClr val="374151"/>
                </a:solidFill>
                <a:effectLst/>
                <a:latin typeface="Söhne"/>
              </a:rPr>
              <a:t>Provide support and resources: Consider offering additional support and resources to participants in the control group, such as access to educational materials or opportunities to participate in other research studies.</a:t>
            </a:r>
          </a:p>
          <a:p>
            <a:pPr algn="l">
              <a:buFont typeface="+mj-lt"/>
              <a:buAutoNum type="arabicPeriod"/>
            </a:pPr>
            <a:r>
              <a:rPr lang="en-US" b="0" i="0" u="none" strike="noStrike" dirty="0">
                <a:solidFill>
                  <a:srgbClr val="374151"/>
                </a:solidFill>
                <a:effectLst/>
                <a:latin typeface="Söhne"/>
              </a:rPr>
              <a:t>Offer the intervention to all participants after the trial: If it is feasible, you could consider offering the intervention to all participants after the trial has been completed. This may help to reduce any feelings of disappointment among participants in the control group.</a:t>
            </a:r>
          </a:p>
          <a:p>
            <a:pPr algn="l"/>
            <a:r>
              <a:rPr lang="en-US" b="0" i="0" u="none" strike="noStrike" dirty="0">
                <a:solidFill>
                  <a:srgbClr val="374151"/>
                </a:solidFill>
                <a:effectLst/>
                <a:latin typeface="Söhne"/>
              </a:rPr>
              <a:t>I hope these suggestions are helpful! Please let me know if you have any other questions.</a:t>
            </a:r>
          </a:p>
          <a:p>
            <a:endParaRPr lang="en-NL" dirty="0"/>
          </a:p>
        </p:txBody>
      </p:sp>
      <p:sp>
        <p:nvSpPr>
          <p:cNvPr id="4" name="Slide Number Placeholder 3"/>
          <p:cNvSpPr>
            <a:spLocks noGrp="1"/>
          </p:cNvSpPr>
          <p:nvPr>
            <p:ph type="sldNum" sz="quarter" idx="5"/>
          </p:nvPr>
        </p:nvSpPr>
        <p:spPr/>
        <p:txBody>
          <a:bodyPr/>
          <a:lstStyle/>
          <a:p>
            <a:fld id="{A24A7E8D-0AE0-5846-A28E-B1C906660E2D}" type="slidenum">
              <a:rPr lang="en-NL" smtClean="0"/>
              <a:t>8</a:t>
            </a:fld>
            <a:endParaRPr lang="en-NL"/>
          </a:p>
        </p:txBody>
      </p:sp>
    </p:spTree>
    <p:extLst>
      <p:ext uri="{BB962C8B-B14F-4D97-AF65-F5344CB8AC3E}">
        <p14:creationId xmlns:p14="http://schemas.microsoft.com/office/powerpoint/2010/main" val="3023389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p:txBody>
      </p:sp>
      <p:sp>
        <p:nvSpPr>
          <p:cNvPr id="4" name="Slide Number Placeholder 3"/>
          <p:cNvSpPr>
            <a:spLocks noGrp="1"/>
          </p:cNvSpPr>
          <p:nvPr>
            <p:ph type="sldNum" sz="quarter" idx="5"/>
          </p:nvPr>
        </p:nvSpPr>
        <p:spPr/>
        <p:txBody>
          <a:bodyPr/>
          <a:lstStyle/>
          <a:p>
            <a:fld id="{A24A7E8D-0AE0-5846-A28E-B1C906660E2D}" type="slidenum">
              <a:rPr lang="en-NL" smtClean="0"/>
              <a:t>30</a:t>
            </a:fld>
            <a:endParaRPr lang="en-NL"/>
          </a:p>
        </p:txBody>
      </p:sp>
    </p:spTree>
    <p:extLst>
      <p:ext uri="{BB962C8B-B14F-4D97-AF65-F5344CB8AC3E}">
        <p14:creationId xmlns:p14="http://schemas.microsoft.com/office/powerpoint/2010/main" val="3802134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Calibri" panose="020F0502020204030204" pitchFamily="34" charset="0"/>
                <a:hlinkClick r:id="rId3" tooltip="https://urldefense.com/v3/__https://testflight.apple.com/join/dUpMlGmd__;!!PAKc-5URQlI!9kYgP4m7CBxnTLR7-NLTDeOSXPunft3d13SpGhH8h-VVg17KGmPAwbViNzV4VNhBN0I-zJeCMd_8I3S77KU8$"/>
              </a:rPr>
              <a:t>https://testflight.apple.com/join/dUpMlGmd</a:t>
            </a:r>
            <a:endParaRPr lang="en-NL" dirty="0"/>
          </a:p>
          <a:p>
            <a:endParaRPr lang="en-NL" dirty="0"/>
          </a:p>
        </p:txBody>
      </p:sp>
      <p:sp>
        <p:nvSpPr>
          <p:cNvPr id="4" name="Slide Number Placeholder 3"/>
          <p:cNvSpPr>
            <a:spLocks noGrp="1"/>
          </p:cNvSpPr>
          <p:nvPr>
            <p:ph type="sldNum" sz="quarter" idx="5"/>
          </p:nvPr>
        </p:nvSpPr>
        <p:spPr/>
        <p:txBody>
          <a:bodyPr/>
          <a:lstStyle/>
          <a:p>
            <a:fld id="{A24A7E8D-0AE0-5846-A28E-B1C906660E2D}" type="slidenum">
              <a:rPr lang="en-NL" smtClean="0"/>
              <a:t>31</a:t>
            </a:fld>
            <a:endParaRPr lang="en-NL"/>
          </a:p>
        </p:txBody>
      </p:sp>
    </p:spTree>
    <p:extLst>
      <p:ext uri="{BB962C8B-B14F-4D97-AF65-F5344CB8AC3E}">
        <p14:creationId xmlns:p14="http://schemas.microsoft.com/office/powerpoint/2010/main" val="1524978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Calibri" panose="020F0502020204030204" pitchFamily="34" charset="0"/>
                <a:hlinkClick r:id="rId3" tooltip="https://urldefense.com/v3/__https://testflight.apple.com/join/dUpMlGmd__;!!PAKc-5URQlI!9kYgP4m7CBxnTLR7-NLTDeOSXPunft3d13SpGhH8h-VVg17KGmPAwbViNzV4VNhBN0I-zJeCMd_8I3S77KU8$"/>
              </a:rPr>
              <a:t>https://testflight.apple.com/join/dUpMlGmd</a:t>
            </a:r>
            <a:endParaRPr lang="en-NL" dirty="0"/>
          </a:p>
          <a:p>
            <a:endParaRPr lang="en-NL" dirty="0"/>
          </a:p>
        </p:txBody>
      </p:sp>
      <p:sp>
        <p:nvSpPr>
          <p:cNvPr id="4" name="Slide Number Placeholder 3"/>
          <p:cNvSpPr>
            <a:spLocks noGrp="1"/>
          </p:cNvSpPr>
          <p:nvPr>
            <p:ph type="sldNum" sz="quarter" idx="5"/>
          </p:nvPr>
        </p:nvSpPr>
        <p:spPr/>
        <p:txBody>
          <a:bodyPr/>
          <a:lstStyle/>
          <a:p>
            <a:fld id="{A24A7E8D-0AE0-5846-A28E-B1C906660E2D}" type="slidenum">
              <a:rPr lang="en-NL" smtClean="0"/>
              <a:t>32</a:t>
            </a:fld>
            <a:endParaRPr lang="en-NL"/>
          </a:p>
        </p:txBody>
      </p:sp>
    </p:spTree>
    <p:extLst>
      <p:ext uri="{BB962C8B-B14F-4D97-AF65-F5344CB8AC3E}">
        <p14:creationId xmlns:p14="http://schemas.microsoft.com/office/powerpoint/2010/main" val="240944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Calibri" panose="020F0502020204030204" pitchFamily="34" charset="0"/>
                <a:hlinkClick r:id="rId3" tooltip="https://urldefense.com/v3/__https://testflight.apple.com/join/dUpMlGmd__;!!PAKc-5URQlI!9kYgP4m7CBxnTLR7-NLTDeOSXPunft3d13SpGhH8h-VVg17KGmPAwbViNzV4VNhBN0I-zJeCMd_8I3S77KU8$"/>
              </a:rPr>
              <a:t>https://testflight.apple.com/join/dUpMlGmd</a:t>
            </a:r>
            <a:endParaRPr lang="en-NL" dirty="0"/>
          </a:p>
          <a:p>
            <a:endParaRPr lang="en-NL" dirty="0"/>
          </a:p>
        </p:txBody>
      </p:sp>
      <p:sp>
        <p:nvSpPr>
          <p:cNvPr id="4" name="Slide Number Placeholder 3"/>
          <p:cNvSpPr>
            <a:spLocks noGrp="1"/>
          </p:cNvSpPr>
          <p:nvPr>
            <p:ph type="sldNum" sz="quarter" idx="5"/>
          </p:nvPr>
        </p:nvSpPr>
        <p:spPr/>
        <p:txBody>
          <a:bodyPr/>
          <a:lstStyle/>
          <a:p>
            <a:fld id="{A24A7E8D-0AE0-5846-A28E-B1C906660E2D}" type="slidenum">
              <a:rPr lang="en-NL" smtClean="0"/>
              <a:t>33</a:t>
            </a:fld>
            <a:endParaRPr lang="en-NL"/>
          </a:p>
        </p:txBody>
      </p:sp>
    </p:spTree>
    <p:extLst>
      <p:ext uri="{BB962C8B-B14F-4D97-AF65-F5344CB8AC3E}">
        <p14:creationId xmlns:p14="http://schemas.microsoft.com/office/powerpoint/2010/main" val="931192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31907-D00C-8273-E756-0367468275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7683CD39-26C5-76F1-3E58-4FF88CCB851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FC8425B3-EAC0-E1D0-0E2E-FFE2F686EDC1}"/>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5" name="Footer Placeholder 4">
            <a:extLst>
              <a:ext uri="{FF2B5EF4-FFF2-40B4-BE49-F238E27FC236}">
                <a16:creationId xmlns:a16="http://schemas.microsoft.com/office/drawing/2014/main" id="{81FB81CA-0149-7D94-5A22-488E0C716DE5}"/>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E8FFE5FF-BAE1-1E62-DD35-571296DB4F80}"/>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9815703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955DD-081D-86D9-5D20-F3B6FC68555A}"/>
              </a:ext>
            </a:extLst>
          </p:cNvPr>
          <p:cNvSpPr>
            <a:spLocks noGrp="1"/>
          </p:cNvSpPr>
          <p:nvPr>
            <p:ph type="title"/>
          </p:nvPr>
        </p:nvSpPr>
        <p:spPr/>
        <p:txBody>
          <a:bodyPr/>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590E860D-5A1F-EF76-B3BD-EA1E184107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747243C3-3F73-9A78-84B8-EC74A1B1EB08}"/>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5" name="Footer Placeholder 4">
            <a:extLst>
              <a:ext uri="{FF2B5EF4-FFF2-40B4-BE49-F238E27FC236}">
                <a16:creationId xmlns:a16="http://schemas.microsoft.com/office/drawing/2014/main" id="{4580C8F3-B883-E753-963F-26620C508322}"/>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9297CC8D-0E17-431A-3567-9BC0DF826C65}"/>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136562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E8F085E-B6B3-D4EA-48AB-5C05175FC2C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80A34F17-B1A0-F183-FBEC-2B5F1D639BA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B349FD36-F834-58F4-7FDF-D8689AB66C6A}"/>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5" name="Footer Placeholder 4">
            <a:extLst>
              <a:ext uri="{FF2B5EF4-FFF2-40B4-BE49-F238E27FC236}">
                <a16:creationId xmlns:a16="http://schemas.microsoft.com/office/drawing/2014/main" id="{9149E54A-C1C7-2C79-93B9-1A2A146D26DB}"/>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6D76670F-742C-D38B-64FA-0ED227AB338C}"/>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2540900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03A645-C32A-B2BD-2B2F-E78CF78336DB}"/>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1159B858-E58A-B85E-75A9-5483D38BCA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A02FEFC1-63B3-865B-4920-F8AC568DE2D1}"/>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5" name="Footer Placeholder 4">
            <a:extLst>
              <a:ext uri="{FF2B5EF4-FFF2-40B4-BE49-F238E27FC236}">
                <a16:creationId xmlns:a16="http://schemas.microsoft.com/office/drawing/2014/main" id="{520A0D1E-8200-BBFB-2A5C-84CD5A329A09}"/>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568CEC3C-DB4F-8477-4BF0-90C40310493F}"/>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1374709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90B56-EFA8-B432-2D27-100F6817980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3A1CE4FD-EA97-6C01-1EA7-4ECDDB03664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4861227-3CF8-C6A1-5639-0B733FC129F1}"/>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5" name="Footer Placeholder 4">
            <a:extLst>
              <a:ext uri="{FF2B5EF4-FFF2-40B4-BE49-F238E27FC236}">
                <a16:creationId xmlns:a16="http://schemas.microsoft.com/office/drawing/2014/main" id="{4E9D2252-9355-1CEB-7BE9-F5039BF65738}"/>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BA148231-8821-764C-4345-989F0D636500}"/>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9019285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CCAFC0-81CF-CA0D-F2BC-C66E3E592725}"/>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0E6D5784-C681-7D94-1F36-2ED358D794F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1C7B7010-FA93-275A-7B74-7473FF908D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Date Placeholder 4">
            <a:extLst>
              <a:ext uri="{FF2B5EF4-FFF2-40B4-BE49-F238E27FC236}">
                <a16:creationId xmlns:a16="http://schemas.microsoft.com/office/drawing/2014/main" id="{BA8B753A-A67F-5CE6-4EF2-89EE89C22508}"/>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6" name="Footer Placeholder 5">
            <a:extLst>
              <a:ext uri="{FF2B5EF4-FFF2-40B4-BE49-F238E27FC236}">
                <a16:creationId xmlns:a16="http://schemas.microsoft.com/office/drawing/2014/main" id="{A52E3F66-9808-E8A8-3999-42030C6895ED}"/>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388D283B-9952-164B-779B-54719484F576}"/>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1344944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105AA-AFD1-D978-D41C-AAEBD902197B}"/>
              </a:ext>
            </a:extLst>
          </p:cNvPr>
          <p:cNvSpPr>
            <a:spLocks noGrp="1"/>
          </p:cNvSpPr>
          <p:nvPr>
            <p:ph type="title"/>
          </p:nvPr>
        </p:nvSpPr>
        <p:spPr>
          <a:xfrm>
            <a:off x="839788" y="365125"/>
            <a:ext cx="10515600" cy="1325563"/>
          </a:xfrm>
        </p:spPr>
        <p:txBody>
          <a:bodyPr/>
          <a:lstStyle/>
          <a:p>
            <a:r>
              <a:rPr lang="en-US"/>
              <a:t>Click to edit Master title style</a:t>
            </a:r>
            <a:endParaRPr lang="en-NL"/>
          </a:p>
        </p:txBody>
      </p:sp>
      <p:sp>
        <p:nvSpPr>
          <p:cNvPr id="3" name="Text Placeholder 2">
            <a:extLst>
              <a:ext uri="{FF2B5EF4-FFF2-40B4-BE49-F238E27FC236}">
                <a16:creationId xmlns:a16="http://schemas.microsoft.com/office/drawing/2014/main" id="{777F9184-D4FF-0B12-ACCF-DEB1898370E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27BF7E-E2C9-473B-2F25-1B8713E92CE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9931A840-E4C8-0DD5-83F5-30A8DE7613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A18BECA-22E7-290D-C481-A293015ADEA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7" name="Date Placeholder 6">
            <a:extLst>
              <a:ext uri="{FF2B5EF4-FFF2-40B4-BE49-F238E27FC236}">
                <a16:creationId xmlns:a16="http://schemas.microsoft.com/office/drawing/2014/main" id="{3718054E-E072-D391-FC67-492EBD345E85}"/>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8" name="Footer Placeholder 7">
            <a:extLst>
              <a:ext uri="{FF2B5EF4-FFF2-40B4-BE49-F238E27FC236}">
                <a16:creationId xmlns:a16="http://schemas.microsoft.com/office/drawing/2014/main" id="{F09D77F2-BEAE-E9F7-3B8D-32E94A9A6719}"/>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2DCFC7F7-7F57-1D3D-D581-181CA7DE2090}"/>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4114276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47BF-01F8-2233-B4FC-9728BE8D3A5F}"/>
              </a:ext>
            </a:extLst>
          </p:cNvPr>
          <p:cNvSpPr>
            <a:spLocks noGrp="1"/>
          </p:cNvSpPr>
          <p:nvPr>
            <p:ph type="title"/>
          </p:nvPr>
        </p:nvSpPr>
        <p:spPr/>
        <p:txBody>
          <a:bodyPr/>
          <a:lstStyle/>
          <a:p>
            <a:r>
              <a:rPr lang="en-US"/>
              <a:t>Click to edit Master title style</a:t>
            </a:r>
            <a:endParaRPr lang="en-NL"/>
          </a:p>
        </p:txBody>
      </p:sp>
      <p:sp>
        <p:nvSpPr>
          <p:cNvPr id="3" name="Date Placeholder 2">
            <a:extLst>
              <a:ext uri="{FF2B5EF4-FFF2-40B4-BE49-F238E27FC236}">
                <a16:creationId xmlns:a16="http://schemas.microsoft.com/office/drawing/2014/main" id="{D7DE8821-2FFC-59A2-A157-D17A98E04380}"/>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4" name="Footer Placeholder 3">
            <a:extLst>
              <a:ext uri="{FF2B5EF4-FFF2-40B4-BE49-F238E27FC236}">
                <a16:creationId xmlns:a16="http://schemas.microsoft.com/office/drawing/2014/main" id="{CAEE573C-D9C4-40B6-AB19-063452F1DF65}"/>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CFE3AF03-741F-D142-AA90-707F9DF2AD10}"/>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4172006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40C33FE-41E2-59FF-C754-05B474376B4B}"/>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3" name="Footer Placeholder 2">
            <a:extLst>
              <a:ext uri="{FF2B5EF4-FFF2-40B4-BE49-F238E27FC236}">
                <a16:creationId xmlns:a16="http://schemas.microsoft.com/office/drawing/2014/main" id="{B37D60AF-B538-78A7-F12C-5AFFDBA9877A}"/>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9A5A4A45-F818-F37F-7A83-E2B10246D5E7}"/>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3236161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94BFF-634C-BDE4-8E5C-A026FAC273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AE3A51C1-9CBE-726D-C008-576AEA4BF4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Text Placeholder 3">
            <a:extLst>
              <a:ext uri="{FF2B5EF4-FFF2-40B4-BE49-F238E27FC236}">
                <a16:creationId xmlns:a16="http://schemas.microsoft.com/office/drawing/2014/main" id="{E222ED5D-763B-0119-62A0-84E20FD498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6F91245-0E7B-C1DD-59ED-414137D6B4AE}"/>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6" name="Footer Placeholder 5">
            <a:extLst>
              <a:ext uri="{FF2B5EF4-FFF2-40B4-BE49-F238E27FC236}">
                <a16:creationId xmlns:a16="http://schemas.microsoft.com/office/drawing/2014/main" id="{69194D11-94CC-FE9B-D037-53459BC321A0}"/>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634310E0-5CD7-9EA7-F523-BFF84D3F0B42}"/>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316114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DECAAB-8B48-D537-73DD-08A4824E06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Picture Placeholder 2">
            <a:extLst>
              <a:ext uri="{FF2B5EF4-FFF2-40B4-BE49-F238E27FC236}">
                <a16:creationId xmlns:a16="http://schemas.microsoft.com/office/drawing/2014/main" id="{D69F27F4-FFF2-49D4-95CF-4FE2055DA5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77095BBB-096C-892B-ECE1-252FE64954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230F5A-250D-9438-1539-B20F9F78F81C}"/>
              </a:ext>
            </a:extLst>
          </p:cNvPr>
          <p:cNvSpPr>
            <a:spLocks noGrp="1"/>
          </p:cNvSpPr>
          <p:nvPr>
            <p:ph type="dt" sz="half" idx="10"/>
          </p:nvPr>
        </p:nvSpPr>
        <p:spPr/>
        <p:txBody>
          <a:bodyPr/>
          <a:lstStyle/>
          <a:p>
            <a:fld id="{CC065D2E-2A6F-4F44-9FAC-4ABE41446525}" type="datetimeFigureOut">
              <a:rPr lang="en-NL" smtClean="0"/>
              <a:t>09/05/2023</a:t>
            </a:fld>
            <a:endParaRPr lang="en-NL"/>
          </a:p>
        </p:txBody>
      </p:sp>
      <p:sp>
        <p:nvSpPr>
          <p:cNvPr id="6" name="Footer Placeholder 5">
            <a:extLst>
              <a:ext uri="{FF2B5EF4-FFF2-40B4-BE49-F238E27FC236}">
                <a16:creationId xmlns:a16="http://schemas.microsoft.com/office/drawing/2014/main" id="{0A774624-C8D9-E415-D01C-47EB34468D6C}"/>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C94080F9-4EC7-9E2D-1621-E4B4831F44F4}"/>
              </a:ext>
            </a:extLst>
          </p:cNvPr>
          <p:cNvSpPr>
            <a:spLocks noGrp="1"/>
          </p:cNvSpPr>
          <p:nvPr>
            <p:ph type="sldNum" sz="quarter" idx="12"/>
          </p:nvPr>
        </p:nvSpPr>
        <p:spPr/>
        <p:txBody>
          <a:bodyPr/>
          <a:lstStyle/>
          <a:p>
            <a:fld id="{05F1F027-F8BF-0C4F-B47B-F7401542A2C7}" type="slidenum">
              <a:rPr lang="en-NL" smtClean="0"/>
              <a:t>‹#›</a:t>
            </a:fld>
            <a:endParaRPr lang="en-NL"/>
          </a:p>
        </p:txBody>
      </p:sp>
    </p:spTree>
    <p:extLst>
      <p:ext uri="{BB962C8B-B14F-4D97-AF65-F5344CB8AC3E}">
        <p14:creationId xmlns:p14="http://schemas.microsoft.com/office/powerpoint/2010/main" val="35235466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BC8EBC-5240-1C5E-8379-6D0472AA21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L"/>
          </a:p>
        </p:txBody>
      </p:sp>
      <p:sp>
        <p:nvSpPr>
          <p:cNvPr id="3" name="Text Placeholder 2">
            <a:extLst>
              <a:ext uri="{FF2B5EF4-FFF2-40B4-BE49-F238E27FC236}">
                <a16:creationId xmlns:a16="http://schemas.microsoft.com/office/drawing/2014/main" id="{8487492E-C028-10F5-12C6-051B4617AF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6783713C-D70B-D1D1-1230-521C9A6D3D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065D2E-2A6F-4F44-9FAC-4ABE41446525}" type="datetimeFigureOut">
              <a:rPr lang="en-NL" smtClean="0"/>
              <a:t>09/05/2023</a:t>
            </a:fld>
            <a:endParaRPr lang="en-NL"/>
          </a:p>
        </p:txBody>
      </p:sp>
      <p:sp>
        <p:nvSpPr>
          <p:cNvPr id="5" name="Footer Placeholder 4">
            <a:extLst>
              <a:ext uri="{FF2B5EF4-FFF2-40B4-BE49-F238E27FC236}">
                <a16:creationId xmlns:a16="http://schemas.microsoft.com/office/drawing/2014/main" id="{83926378-5339-277F-034B-6D442945C8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255BE3FF-45F4-8E6E-200E-D4778FC441C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F1F027-F8BF-0C4F-B47B-F7401542A2C7}" type="slidenum">
              <a:rPr lang="en-NL" smtClean="0"/>
              <a:t>‹#›</a:t>
            </a:fld>
            <a:endParaRPr lang="en-NL"/>
          </a:p>
        </p:txBody>
      </p:sp>
    </p:spTree>
    <p:extLst>
      <p:ext uri="{BB962C8B-B14F-4D97-AF65-F5344CB8AC3E}">
        <p14:creationId xmlns:p14="http://schemas.microsoft.com/office/powerpoint/2010/main" val="3401212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urldefense.com/v3/__https:/testflight.apple.com/join/dUpMlGmd__;!!PAKc-5URQlI!9kYgP4m7CBxnTLR7-NLTDeOSXPunft3d13SpGhH8h-VVg17KGmPAwbViNzV4VNhBN0I-zJeCMd_8I3S77KU8$"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hyperlink" Target="https://urldefense.com/v3/__https:/testflight.apple.com/join/dUpMlGmd__;!!PAKc-5URQlI!9kYgP4m7CBxnTLR7-NLTDeOSXPunft3d13SpGhH8h-VVg17KGmPAwbViNzV4VNhBN0I-zJeCMd_8I3S77KU8$"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hyperlink" Target="https://urldefense.com/v3/__https:/testflight.apple.com/join/dUpMlGmd__;!!PAKc-5URQlI!9kYgP4m7CBxnTLR7-NLTDeOSXPunft3d13SpGhH8h-VVg17KGmPAwbViNzV4VNhBN0I-zJeCMd_8I3S77KU8$"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urldefense.com/v3/__https:/testflight.apple.com/join/dUpMlGmd__;!!PAKc-5URQlI!9kYgP4m7CBxnTLR7-NLTDeOSXPunft3d13SpGhH8h-VVg17KGmPAwbViNzV4VNhBN0I-zJeCMd_8I3S77KU8$"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urldefense.com/v3/__https:/testflight.apple.com/join/dUpMlGmd__;!!PAKc-5URQlI!9kYgP4m7CBxnTLR7-NLTDeOSXPunft3d13SpGhH8h-VVg17KGmPAwbViNzV4VNhBN0I-zJeCMd_8I3S77KU8$"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43867-6BA6-632F-214C-934490EB55FA}"/>
              </a:ext>
            </a:extLst>
          </p:cNvPr>
          <p:cNvSpPr>
            <a:spLocks noGrp="1"/>
          </p:cNvSpPr>
          <p:nvPr>
            <p:ph type="ctrTitle"/>
          </p:nvPr>
        </p:nvSpPr>
        <p:spPr/>
        <p:txBody>
          <a:bodyPr/>
          <a:lstStyle/>
          <a:p>
            <a:r>
              <a:rPr lang="en-NL" dirty="0"/>
              <a:t>Welkom</a:t>
            </a:r>
          </a:p>
        </p:txBody>
      </p:sp>
      <p:sp>
        <p:nvSpPr>
          <p:cNvPr id="3" name="Subtitle 2">
            <a:extLst>
              <a:ext uri="{FF2B5EF4-FFF2-40B4-BE49-F238E27FC236}">
                <a16:creationId xmlns:a16="http://schemas.microsoft.com/office/drawing/2014/main" id="{9BE184B5-367D-EA7D-F9DB-34EFA9FDEEB6}"/>
              </a:ext>
            </a:extLst>
          </p:cNvPr>
          <p:cNvSpPr>
            <a:spLocks noGrp="1"/>
          </p:cNvSpPr>
          <p:nvPr>
            <p:ph type="subTitle" idx="1"/>
          </p:nvPr>
        </p:nvSpPr>
        <p:spPr/>
        <p:txBody>
          <a:bodyPr>
            <a:normAutofit/>
          </a:bodyPr>
          <a:lstStyle/>
          <a:p>
            <a:r>
              <a:rPr lang="en-US" sz="3600" dirty="0"/>
              <a:t>B</a:t>
            </a:r>
            <a:r>
              <a:rPr lang="en-NL" sz="3600" dirty="0"/>
              <a:t>ij het Capri PReCARE onderzoek</a:t>
            </a:r>
          </a:p>
        </p:txBody>
      </p:sp>
      <p:pic>
        <p:nvPicPr>
          <p:cNvPr id="5" name="Picture 4" descr="Shape&#10;&#10;Description automatically generated with low confidence">
            <a:extLst>
              <a:ext uri="{FF2B5EF4-FFF2-40B4-BE49-F238E27FC236}">
                <a16:creationId xmlns:a16="http://schemas.microsoft.com/office/drawing/2014/main" id="{AFAAD798-269F-4BA2-3460-0DC2F094B7AC}"/>
              </a:ext>
            </a:extLst>
          </p:cNvPr>
          <p:cNvPicPr>
            <a:picLocks noChangeAspect="1"/>
          </p:cNvPicPr>
          <p:nvPr/>
        </p:nvPicPr>
        <p:blipFill>
          <a:blip r:embed="rId2"/>
          <a:stretch>
            <a:fillRect/>
          </a:stretch>
        </p:blipFill>
        <p:spPr>
          <a:xfrm>
            <a:off x="4139262" y="4743168"/>
            <a:ext cx="3913476" cy="1576178"/>
          </a:xfrm>
          <a:prstGeom prst="rect">
            <a:avLst/>
          </a:prstGeom>
        </p:spPr>
      </p:pic>
    </p:spTree>
    <p:extLst>
      <p:ext uri="{BB962C8B-B14F-4D97-AF65-F5344CB8AC3E}">
        <p14:creationId xmlns:p14="http://schemas.microsoft.com/office/powerpoint/2010/main" val="961727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Uitleg onderzoek</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5" name="Picture 4" descr="Diagram&#10;&#10;Description automatically generated with low confidence">
            <a:extLst>
              <a:ext uri="{FF2B5EF4-FFF2-40B4-BE49-F238E27FC236}">
                <a16:creationId xmlns:a16="http://schemas.microsoft.com/office/drawing/2014/main" id="{88892513-16B4-8426-C0EF-8EE15AA87FB1}"/>
              </a:ext>
            </a:extLst>
          </p:cNvPr>
          <p:cNvPicPr>
            <a:picLocks noChangeAspect="1"/>
          </p:cNvPicPr>
          <p:nvPr/>
        </p:nvPicPr>
        <p:blipFill rotWithShape="1">
          <a:blip r:embed="rId3"/>
          <a:srcRect l="26080" t="43217" r="44731" b="15923"/>
          <a:stretch/>
        </p:blipFill>
        <p:spPr>
          <a:xfrm>
            <a:off x="642551" y="2963434"/>
            <a:ext cx="5721178" cy="2288187"/>
          </a:xfrm>
          <a:prstGeom prst="rect">
            <a:avLst/>
          </a:prstGeom>
        </p:spPr>
      </p:pic>
      <p:sp>
        <p:nvSpPr>
          <p:cNvPr id="3" name="Content Placeholder 2">
            <a:extLst>
              <a:ext uri="{FF2B5EF4-FFF2-40B4-BE49-F238E27FC236}">
                <a16:creationId xmlns:a16="http://schemas.microsoft.com/office/drawing/2014/main" id="{A43BF443-67B7-C3DF-5131-6BABC1470A30}"/>
              </a:ext>
            </a:extLst>
          </p:cNvPr>
          <p:cNvSpPr>
            <a:spLocks noGrp="1"/>
          </p:cNvSpPr>
          <p:nvPr>
            <p:ph idx="1"/>
          </p:nvPr>
        </p:nvSpPr>
        <p:spPr>
          <a:xfrm>
            <a:off x="7286079" y="2554054"/>
            <a:ext cx="3943439" cy="3476043"/>
          </a:xfrm>
        </p:spPr>
        <p:txBody>
          <a:bodyPr>
            <a:normAutofit/>
          </a:bodyPr>
          <a:lstStyle/>
          <a:p>
            <a:pPr marL="0" indent="0">
              <a:buNone/>
            </a:pPr>
            <a:r>
              <a:rPr lang="en-NL" b="1" dirty="0"/>
              <a:t>App groep</a:t>
            </a:r>
          </a:p>
          <a:p>
            <a:r>
              <a:rPr lang="en-NL" dirty="0"/>
              <a:t>Dagelijks de app gebruiken (5 minuten per dag)</a:t>
            </a:r>
          </a:p>
          <a:p>
            <a:endParaRPr lang="en-NL" dirty="0"/>
          </a:p>
          <a:p>
            <a:pPr marL="0" indent="0">
              <a:buNone/>
            </a:pPr>
            <a:r>
              <a:rPr lang="en-NL" b="1" dirty="0"/>
              <a:t>Controle groep</a:t>
            </a:r>
          </a:p>
          <a:p>
            <a:r>
              <a:rPr lang="en-NL" dirty="0"/>
              <a:t>Normale wachtperiode</a:t>
            </a:r>
          </a:p>
          <a:p>
            <a:endParaRPr lang="en-NL" dirty="0"/>
          </a:p>
          <a:p>
            <a:endParaRPr lang="en-NL" dirty="0"/>
          </a:p>
        </p:txBody>
      </p:sp>
    </p:spTree>
    <p:extLst>
      <p:ext uri="{BB962C8B-B14F-4D97-AF65-F5344CB8AC3E}">
        <p14:creationId xmlns:p14="http://schemas.microsoft.com/office/powerpoint/2010/main" val="2610298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Uitleg onderzoek</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5" name="Picture 4" descr="Diagram&#10;&#10;Description automatically generated with low confidence">
            <a:extLst>
              <a:ext uri="{FF2B5EF4-FFF2-40B4-BE49-F238E27FC236}">
                <a16:creationId xmlns:a16="http://schemas.microsoft.com/office/drawing/2014/main" id="{88892513-16B4-8426-C0EF-8EE15AA87FB1}"/>
              </a:ext>
            </a:extLst>
          </p:cNvPr>
          <p:cNvPicPr>
            <a:picLocks noChangeAspect="1"/>
          </p:cNvPicPr>
          <p:nvPr/>
        </p:nvPicPr>
        <p:blipFill rotWithShape="1">
          <a:blip r:embed="rId3"/>
          <a:srcRect l="56361" t="47573" r="35167" b="19758"/>
          <a:stretch/>
        </p:blipFill>
        <p:spPr>
          <a:xfrm>
            <a:off x="704335" y="2070536"/>
            <a:ext cx="1660493" cy="1829466"/>
          </a:xfrm>
          <a:prstGeom prst="rect">
            <a:avLst/>
          </a:prstGeom>
        </p:spPr>
      </p:pic>
      <p:sp>
        <p:nvSpPr>
          <p:cNvPr id="3" name="Content Placeholder 2">
            <a:extLst>
              <a:ext uri="{FF2B5EF4-FFF2-40B4-BE49-F238E27FC236}">
                <a16:creationId xmlns:a16="http://schemas.microsoft.com/office/drawing/2014/main" id="{A43BF443-67B7-C3DF-5131-6BABC1470A30}"/>
              </a:ext>
            </a:extLst>
          </p:cNvPr>
          <p:cNvSpPr>
            <a:spLocks noGrp="1"/>
          </p:cNvSpPr>
          <p:nvPr>
            <p:ph idx="1"/>
          </p:nvPr>
        </p:nvSpPr>
        <p:spPr>
          <a:xfrm>
            <a:off x="3297621" y="2070536"/>
            <a:ext cx="6750269" cy="3941381"/>
          </a:xfrm>
        </p:spPr>
        <p:txBody>
          <a:bodyPr>
            <a:normAutofit/>
          </a:bodyPr>
          <a:lstStyle/>
          <a:p>
            <a:pPr marL="0" indent="0">
              <a:buNone/>
            </a:pPr>
            <a:r>
              <a:rPr lang="en-NL" b="1" dirty="0"/>
              <a:t>Duur: 5 – 10 minuten</a:t>
            </a:r>
          </a:p>
          <a:p>
            <a:pPr marL="0" indent="0">
              <a:buNone/>
            </a:pPr>
            <a:endParaRPr lang="en-NL" b="1" dirty="0"/>
          </a:p>
          <a:p>
            <a:pPr marL="0" indent="0">
              <a:buNone/>
            </a:pPr>
            <a:r>
              <a:rPr lang="en-NL" b="1" dirty="0"/>
              <a:t>Iedereen</a:t>
            </a:r>
          </a:p>
          <a:p>
            <a:r>
              <a:rPr lang="en-NL" dirty="0"/>
              <a:t>Vragenlijst invullen (email of post)</a:t>
            </a:r>
          </a:p>
          <a:p>
            <a:pPr marL="0" indent="0">
              <a:buNone/>
            </a:pPr>
            <a:endParaRPr lang="en-NL" dirty="0"/>
          </a:p>
          <a:p>
            <a:pPr marL="0" indent="0">
              <a:buNone/>
            </a:pPr>
            <a:r>
              <a:rPr lang="en-NL" b="1" dirty="0"/>
              <a:t>App groep</a:t>
            </a:r>
          </a:p>
          <a:p>
            <a:r>
              <a:rPr lang="en-NL" dirty="0"/>
              <a:t>Interview (alleen als je dat wil)</a:t>
            </a:r>
          </a:p>
          <a:p>
            <a:endParaRPr lang="en-NL" dirty="0"/>
          </a:p>
          <a:p>
            <a:endParaRPr lang="en-NL" dirty="0"/>
          </a:p>
        </p:txBody>
      </p:sp>
    </p:spTree>
    <p:extLst>
      <p:ext uri="{BB962C8B-B14F-4D97-AF65-F5344CB8AC3E}">
        <p14:creationId xmlns:p14="http://schemas.microsoft.com/office/powerpoint/2010/main" val="796409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Afspraken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7" name="Content Placeholder 6">
            <a:extLst>
              <a:ext uri="{FF2B5EF4-FFF2-40B4-BE49-F238E27FC236}">
                <a16:creationId xmlns:a16="http://schemas.microsoft.com/office/drawing/2014/main" id="{E87DC658-8897-EEAF-55BE-F102BA212C6A}"/>
              </a:ext>
            </a:extLst>
          </p:cNvPr>
          <p:cNvSpPr>
            <a:spLocks noGrp="1"/>
          </p:cNvSpPr>
          <p:nvPr>
            <p:ph idx="1"/>
          </p:nvPr>
        </p:nvSpPr>
        <p:spPr/>
        <p:txBody>
          <a:bodyPr>
            <a:normAutofit/>
          </a:bodyPr>
          <a:lstStyle/>
          <a:p>
            <a:pPr marL="0" indent="0">
              <a:buNone/>
            </a:pPr>
            <a:r>
              <a:rPr lang="en-NL" dirty="0"/>
              <a:t>-  U komt naar elke afspraak</a:t>
            </a:r>
          </a:p>
          <a:p>
            <a:pPr>
              <a:buFontTx/>
              <a:buChar char="-"/>
            </a:pPr>
            <a:r>
              <a:rPr lang="en-NL" dirty="0"/>
              <a:t>U vult de vragenlijsten in</a:t>
            </a:r>
          </a:p>
          <a:p>
            <a:pPr>
              <a:buFontTx/>
              <a:buChar char="-"/>
            </a:pPr>
            <a:r>
              <a:rPr lang="en-NL" dirty="0"/>
              <a:t>U gebruik de app dagelijks (alleen voor de app groep)</a:t>
            </a:r>
          </a:p>
          <a:p>
            <a:pPr>
              <a:buFontTx/>
              <a:buChar char="-"/>
            </a:pPr>
            <a:r>
              <a:rPr lang="en-NL" dirty="0"/>
              <a:t>U neemt contact op met Jasper wanneer:</a:t>
            </a:r>
          </a:p>
          <a:p>
            <a:pPr lvl="1">
              <a:buFontTx/>
              <a:buChar char="-"/>
            </a:pPr>
            <a:r>
              <a:rPr lang="en-NL" dirty="0"/>
              <a:t>U wordt in een ziekenhuis opgenomen of behandeld</a:t>
            </a:r>
          </a:p>
          <a:p>
            <a:pPr lvl="1">
              <a:buFontTx/>
              <a:buChar char="-"/>
            </a:pPr>
            <a:r>
              <a:rPr lang="en-NL" dirty="0"/>
              <a:t>U krijgt plotselijk problemen met uw gezondheid</a:t>
            </a:r>
          </a:p>
          <a:p>
            <a:pPr lvl="1">
              <a:buFontTx/>
              <a:buChar char="-"/>
            </a:pPr>
            <a:r>
              <a:rPr lang="en-NL" dirty="0"/>
              <a:t>U wilt niet meer mee wilt doen</a:t>
            </a:r>
          </a:p>
          <a:p>
            <a:pPr lvl="1">
              <a:buFontTx/>
              <a:buChar char="-"/>
            </a:pPr>
            <a:r>
              <a:rPr lang="en-NL" dirty="0"/>
              <a:t>Uw telefoonnummer, adres of email-adres verandert.</a:t>
            </a:r>
          </a:p>
        </p:txBody>
      </p:sp>
    </p:spTree>
    <p:extLst>
      <p:ext uri="{BB962C8B-B14F-4D97-AF65-F5344CB8AC3E}">
        <p14:creationId xmlns:p14="http://schemas.microsoft.com/office/powerpoint/2010/main" val="962813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Voor- en nadelen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graphicFrame>
        <p:nvGraphicFramePr>
          <p:cNvPr id="6" name="Table 7">
            <a:extLst>
              <a:ext uri="{FF2B5EF4-FFF2-40B4-BE49-F238E27FC236}">
                <a16:creationId xmlns:a16="http://schemas.microsoft.com/office/drawing/2014/main" id="{7138D4DB-3B76-03DD-0596-031EAC2C4867}"/>
              </a:ext>
            </a:extLst>
          </p:cNvPr>
          <p:cNvGraphicFramePr>
            <a:graphicFrameLocks noGrp="1"/>
          </p:cNvGraphicFramePr>
          <p:nvPr>
            <p:extLst>
              <p:ext uri="{D42A27DB-BD31-4B8C-83A1-F6EECF244321}">
                <p14:modId xmlns:p14="http://schemas.microsoft.com/office/powerpoint/2010/main" val="4204529317"/>
              </p:ext>
            </p:extLst>
          </p:nvPr>
        </p:nvGraphicFramePr>
        <p:xfrm>
          <a:off x="1129799" y="2375471"/>
          <a:ext cx="9558796" cy="2926080"/>
        </p:xfrm>
        <a:graphic>
          <a:graphicData uri="http://schemas.openxmlformats.org/drawingml/2006/table">
            <a:tbl>
              <a:tblPr firstRow="1" bandRow="1">
                <a:tableStyleId>{2D5ABB26-0587-4C30-8999-92F81FD0307C}</a:tableStyleId>
              </a:tblPr>
              <a:tblGrid>
                <a:gridCol w="4779398">
                  <a:extLst>
                    <a:ext uri="{9D8B030D-6E8A-4147-A177-3AD203B41FA5}">
                      <a16:colId xmlns:a16="http://schemas.microsoft.com/office/drawing/2014/main" val="3555953836"/>
                    </a:ext>
                  </a:extLst>
                </a:gridCol>
                <a:gridCol w="4779398">
                  <a:extLst>
                    <a:ext uri="{9D8B030D-6E8A-4147-A177-3AD203B41FA5}">
                      <a16:colId xmlns:a16="http://schemas.microsoft.com/office/drawing/2014/main" val="929234767"/>
                    </a:ext>
                  </a:extLst>
                </a:gridCol>
              </a:tblGrid>
              <a:tr h="370840">
                <a:tc>
                  <a:txBody>
                    <a:bodyPr/>
                    <a:lstStyle/>
                    <a:p>
                      <a:pPr algn="ctr"/>
                      <a:r>
                        <a:rPr lang="en-NL" sz="2400" b="1" dirty="0">
                          <a:solidFill>
                            <a:schemeClr val="accent6"/>
                          </a:solidFill>
                        </a:rPr>
                        <a:t>+ Voordelen</a:t>
                      </a:r>
                    </a:p>
                  </a:txBody>
                  <a:tcPr>
                    <a:lnB w="12700" cap="flat" cmpd="sng" algn="ctr">
                      <a:solidFill>
                        <a:schemeClr val="tx1"/>
                      </a:solidFill>
                      <a:prstDash val="solid"/>
                      <a:round/>
                      <a:headEnd type="none" w="med" len="med"/>
                      <a:tailEnd type="none" w="med" len="med"/>
                    </a:lnB>
                  </a:tcPr>
                </a:tc>
                <a:tc>
                  <a:txBody>
                    <a:bodyPr/>
                    <a:lstStyle/>
                    <a:p>
                      <a:pPr algn="ctr"/>
                      <a:r>
                        <a:rPr lang="en-NL" sz="2400" b="1" dirty="0">
                          <a:solidFill>
                            <a:srgbClr val="FF0000"/>
                          </a:solidFill>
                        </a:rPr>
                        <a:t>- Nadelen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7005675"/>
                  </a:ext>
                </a:extLst>
              </a:tr>
              <a:tr h="370840">
                <a:tc>
                  <a:txBody>
                    <a:bodyPr/>
                    <a:lstStyle/>
                    <a:p>
                      <a:pPr algn="ctr"/>
                      <a:r>
                        <a:rPr lang="en-NL" sz="2400" dirty="0"/>
                        <a:t>Het onderzoek kan nuttige gegevens opleveren voor Capri en toekomstige patienten</a:t>
                      </a:r>
                    </a:p>
                  </a:txBody>
                  <a:tcPr>
                    <a:lnT w="12700" cap="flat" cmpd="sng" algn="ctr">
                      <a:solidFill>
                        <a:schemeClr val="tx1"/>
                      </a:solidFill>
                      <a:prstDash val="solid"/>
                      <a:round/>
                      <a:headEnd type="none" w="med" len="med"/>
                      <a:tailEnd type="none" w="med" len="med"/>
                    </a:lnT>
                  </a:tcPr>
                </a:tc>
                <a:tc>
                  <a:txBody>
                    <a:bodyPr/>
                    <a:lstStyle/>
                    <a:p>
                      <a:pPr algn="ctr"/>
                      <a:r>
                        <a:rPr lang="en-NL" sz="2400" dirty="0"/>
                        <a:t>Het kost u wat extra tijd</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10178219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NL" sz="2400" dirty="0"/>
                        <a:t>Het kan zijn dat u beter voorbereid bent op de revalidatie.</a:t>
                      </a:r>
                    </a:p>
                  </a:txBody>
                  <a:tcPr/>
                </a:tc>
                <a:tc>
                  <a:txBody>
                    <a:bodyPr/>
                    <a:lstStyle/>
                    <a:p>
                      <a:pPr algn="ctr"/>
                      <a:endParaRPr lang="en-NL" sz="2400" dirty="0"/>
                    </a:p>
                  </a:txBody>
                  <a:tcPr/>
                </a:tc>
                <a:extLst>
                  <a:ext uri="{0D108BD9-81ED-4DB2-BD59-A6C34878D82A}">
                    <a16:rowId xmlns:a16="http://schemas.microsoft.com/office/drawing/2014/main" val="2947027717"/>
                  </a:ext>
                </a:extLst>
              </a:tr>
              <a:tr h="370840">
                <a:tc>
                  <a:txBody>
                    <a:bodyPr/>
                    <a:lstStyle/>
                    <a:p>
                      <a:pPr algn="ctr"/>
                      <a:r>
                        <a:rPr lang="en-NL" sz="2400" dirty="0"/>
                        <a:t>U krijgt een vergoeding</a:t>
                      </a:r>
                    </a:p>
                  </a:txBody>
                  <a:tcPr/>
                </a:tc>
                <a:tc>
                  <a:txBody>
                    <a:bodyPr/>
                    <a:lstStyle/>
                    <a:p>
                      <a:pPr algn="ctr"/>
                      <a:endParaRPr lang="en-NL" sz="2400" dirty="0"/>
                    </a:p>
                  </a:txBody>
                  <a:tcPr/>
                </a:tc>
                <a:extLst>
                  <a:ext uri="{0D108BD9-81ED-4DB2-BD59-A6C34878D82A}">
                    <a16:rowId xmlns:a16="http://schemas.microsoft.com/office/drawing/2014/main" val="4270517616"/>
                  </a:ext>
                </a:extLst>
              </a:tr>
            </a:tbl>
          </a:graphicData>
        </a:graphic>
      </p:graphicFrame>
    </p:spTree>
    <p:extLst>
      <p:ext uri="{BB962C8B-B14F-4D97-AF65-F5344CB8AC3E}">
        <p14:creationId xmlns:p14="http://schemas.microsoft.com/office/powerpoint/2010/main" val="37900930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Niet meer meedoen?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3" name="Content Placeholder 6">
            <a:extLst>
              <a:ext uri="{FF2B5EF4-FFF2-40B4-BE49-F238E27FC236}">
                <a16:creationId xmlns:a16="http://schemas.microsoft.com/office/drawing/2014/main" id="{F81200CD-623F-8E16-1E29-4F686EB13223}"/>
              </a:ext>
            </a:extLst>
          </p:cNvPr>
          <p:cNvSpPr>
            <a:spLocks noGrp="1"/>
          </p:cNvSpPr>
          <p:nvPr>
            <p:ph idx="1"/>
          </p:nvPr>
        </p:nvSpPr>
        <p:spPr>
          <a:xfrm>
            <a:off x="838200" y="1899766"/>
            <a:ext cx="10515600" cy="4351338"/>
          </a:xfrm>
        </p:spPr>
        <p:txBody>
          <a:bodyPr>
            <a:normAutofit/>
          </a:bodyPr>
          <a:lstStyle/>
          <a:p>
            <a:pPr>
              <a:buFontTx/>
              <a:buChar char="-"/>
            </a:pPr>
            <a:r>
              <a:rPr lang="en-NL" dirty="0"/>
              <a:t>U kunt vrijblijvend stoppen wanneer u wilt</a:t>
            </a:r>
          </a:p>
          <a:p>
            <a:pPr>
              <a:buFontTx/>
              <a:buChar char="-"/>
            </a:pPr>
            <a:r>
              <a:rPr lang="en-NL" dirty="0"/>
              <a:t>Stoppen heeft geen invloed op uw verdere revalidatie</a:t>
            </a:r>
          </a:p>
          <a:p>
            <a:pPr>
              <a:buFontTx/>
              <a:buChar char="-"/>
            </a:pPr>
            <a:r>
              <a:rPr lang="en-NL" dirty="0"/>
              <a:t>Laat het altijd even aan mij weten als u wilt stoppen</a:t>
            </a:r>
          </a:p>
        </p:txBody>
      </p:sp>
      <p:pic>
        <p:nvPicPr>
          <p:cNvPr id="7" name="Graphic 6" descr="Stop with solid fill">
            <a:extLst>
              <a:ext uri="{FF2B5EF4-FFF2-40B4-BE49-F238E27FC236}">
                <a16:creationId xmlns:a16="http://schemas.microsoft.com/office/drawing/2014/main" id="{AB4DB72C-8AD8-789A-B9BC-F8CF48E90F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34863" y="3610876"/>
            <a:ext cx="2726725" cy="2726725"/>
          </a:xfrm>
          <a:prstGeom prst="rect">
            <a:avLst/>
          </a:prstGeom>
        </p:spPr>
      </p:pic>
    </p:spTree>
    <p:extLst>
      <p:ext uri="{BB962C8B-B14F-4D97-AF65-F5344CB8AC3E}">
        <p14:creationId xmlns:p14="http://schemas.microsoft.com/office/powerpoint/2010/main" val="4080634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Waneer stopt het onderzoek?</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3" name="Content Placeholder 6">
            <a:extLst>
              <a:ext uri="{FF2B5EF4-FFF2-40B4-BE49-F238E27FC236}">
                <a16:creationId xmlns:a16="http://schemas.microsoft.com/office/drawing/2014/main" id="{F81200CD-623F-8E16-1E29-4F686EB13223}"/>
              </a:ext>
            </a:extLst>
          </p:cNvPr>
          <p:cNvSpPr>
            <a:spLocks noGrp="1"/>
          </p:cNvSpPr>
          <p:nvPr>
            <p:ph idx="1"/>
          </p:nvPr>
        </p:nvSpPr>
        <p:spPr>
          <a:xfrm>
            <a:off x="838200" y="1899766"/>
            <a:ext cx="10515600" cy="4351338"/>
          </a:xfrm>
        </p:spPr>
        <p:txBody>
          <a:bodyPr>
            <a:normAutofit/>
          </a:bodyPr>
          <a:lstStyle/>
          <a:p>
            <a:pPr>
              <a:buFontTx/>
              <a:buChar char="-"/>
            </a:pPr>
            <a:r>
              <a:rPr lang="en-NL" dirty="0"/>
              <a:t>Als het einde van onderzoek is bereikt</a:t>
            </a:r>
          </a:p>
          <a:p>
            <a:pPr>
              <a:buFontTx/>
              <a:buChar char="-"/>
            </a:pPr>
            <a:r>
              <a:rPr lang="en-NL" dirty="0"/>
              <a:t>U wilt stoppen met onderzoek</a:t>
            </a:r>
          </a:p>
          <a:p>
            <a:pPr>
              <a:buFontTx/>
              <a:buChar char="-"/>
            </a:pPr>
            <a:r>
              <a:rPr lang="en-NL" dirty="0"/>
              <a:t>De onderzoeker vindt het beter voor u om te stoppen</a:t>
            </a:r>
          </a:p>
          <a:p>
            <a:pPr>
              <a:buFontTx/>
              <a:buChar char="-"/>
            </a:pPr>
            <a:r>
              <a:rPr lang="en-NL" dirty="0"/>
              <a:t>Erasmus MC, de overheid of de ethische toetsingscommissie besluit dat het onderzoek moet stoppen.</a:t>
            </a:r>
          </a:p>
          <a:p>
            <a:pPr>
              <a:buFontTx/>
              <a:buChar char="-"/>
            </a:pPr>
            <a:endParaRPr lang="en-NL" dirty="0"/>
          </a:p>
          <a:p>
            <a:pPr>
              <a:buFontTx/>
              <a:buChar char="-"/>
            </a:pPr>
            <a:r>
              <a:rPr lang="en-NL" dirty="0"/>
              <a:t>Na het onderzoek laat de onderzoeker u weten wat de belangrijkste uitkomsten waren.</a:t>
            </a:r>
          </a:p>
        </p:txBody>
      </p:sp>
    </p:spTree>
    <p:extLst>
      <p:ext uri="{BB962C8B-B14F-4D97-AF65-F5344CB8AC3E}">
        <p14:creationId xmlns:p14="http://schemas.microsoft.com/office/powerpoint/2010/main" val="2195679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Uw gegevens</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3" name="Content Placeholder 6">
            <a:extLst>
              <a:ext uri="{FF2B5EF4-FFF2-40B4-BE49-F238E27FC236}">
                <a16:creationId xmlns:a16="http://schemas.microsoft.com/office/drawing/2014/main" id="{F81200CD-623F-8E16-1E29-4F686EB13223}"/>
              </a:ext>
            </a:extLst>
          </p:cNvPr>
          <p:cNvSpPr>
            <a:spLocks noGrp="1"/>
          </p:cNvSpPr>
          <p:nvPr>
            <p:ph idx="1"/>
          </p:nvPr>
        </p:nvSpPr>
        <p:spPr>
          <a:xfrm>
            <a:off x="838200" y="1899766"/>
            <a:ext cx="10515600" cy="4351338"/>
          </a:xfrm>
        </p:spPr>
        <p:txBody>
          <a:bodyPr>
            <a:normAutofit/>
          </a:bodyPr>
          <a:lstStyle/>
          <a:p>
            <a:pPr>
              <a:buFontTx/>
              <a:buChar char="-"/>
            </a:pPr>
            <a:r>
              <a:rPr lang="en-NL" dirty="0"/>
              <a:t>U zult op geen enkele manier terug te herkennen zijn in uw gegevens</a:t>
            </a:r>
          </a:p>
          <a:p>
            <a:pPr lvl="1">
              <a:buFontTx/>
              <a:buChar char="-"/>
            </a:pPr>
            <a:r>
              <a:rPr lang="en-NL" dirty="0"/>
              <a:t>Persoonlijke informatie staat in een apart versleuteld bestand</a:t>
            </a:r>
          </a:p>
          <a:p>
            <a:pPr lvl="1">
              <a:buFontTx/>
              <a:buChar char="-"/>
            </a:pPr>
            <a:r>
              <a:rPr lang="en-NL" dirty="0"/>
              <a:t>Alleen mensen van het onderzoek kunnen bij deze sleutel</a:t>
            </a:r>
          </a:p>
          <a:p>
            <a:pPr>
              <a:buFontTx/>
              <a:buChar char="-"/>
            </a:pPr>
            <a:r>
              <a:rPr lang="nl-NL" dirty="0"/>
              <a:t>We bewaren uw gegevens 15 jaar in het Erasmus MC</a:t>
            </a:r>
            <a:endParaRPr lang="en-NL" dirty="0"/>
          </a:p>
          <a:p>
            <a:pPr>
              <a:buFontTx/>
              <a:buChar char="-"/>
            </a:pPr>
            <a:r>
              <a:rPr lang="en-NL" dirty="0"/>
              <a:t>U kunt uw toestemming voor het gebruik van uw gegevens intrekken</a:t>
            </a:r>
          </a:p>
        </p:txBody>
      </p:sp>
      <p:pic>
        <p:nvPicPr>
          <p:cNvPr id="8" name="Picture 7" descr="Transparent padlock">
            <a:extLst>
              <a:ext uri="{FF2B5EF4-FFF2-40B4-BE49-F238E27FC236}">
                <a16:creationId xmlns:a16="http://schemas.microsoft.com/office/drawing/2014/main" id="{99313A7C-89B8-5BA1-F583-BDAB06A050B4}"/>
              </a:ext>
            </a:extLst>
          </p:cNvPr>
          <p:cNvPicPr>
            <a:picLocks noChangeAspect="1"/>
          </p:cNvPicPr>
          <p:nvPr/>
        </p:nvPicPr>
        <p:blipFill>
          <a:blip r:embed="rId3"/>
          <a:stretch>
            <a:fillRect/>
          </a:stretch>
        </p:blipFill>
        <p:spPr>
          <a:xfrm>
            <a:off x="7822249" y="4361935"/>
            <a:ext cx="3253055" cy="2130940"/>
          </a:xfrm>
          <a:prstGeom prst="rect">
            <a:avLst/>
          </a:prstGeom>
        </p:spPr>
      </p:pic>
    </p:spTree>
    <p:extLst>
      <p:ext uri="{BB962C8B-B14F-4D97-AF65-F5344CB8AC3E}">
        <p14:creationId xmlns:p14="http://schemas.microsoft.com/office/powerpoint/2010/main" val="16186055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Vragen?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8" name="Content Placeholder 7" descr="Question mark boxes">
            <a:extLst>
              <a:ext uri="{FF2B5EF4-FFF2-40B4-BE49-F238E27FC236}">
                <a16:creationId xmlns:a16="http://schemas.microsoft.com/office/drawing/2014/main" id="{B48E9E0D-55B2-ED72-D53F-B7FD58D4CC2F}"/>
              </a:ext>
            </a:extLst>
          </p:cNvPr>
          <p:cNvPicPr>
            <a:picLocks noGrp="1" noChangeAspect="1"/>
          </p:cNvPicPr>
          <p:nvPr>
            <p:ph idx="1"/>
          </p:nvPr>
        </p:nvPicPr>
        <p:blipFill>
          <a:blip r:embed="rId3"/>
          <a:stretch>
            <a:fillRect/>
          </a:stretch>
        </p:blipFill>
        <p:spPr>
          <a:xfrm>
            <a:off x="3216828" y="1912122"/>
            <a:ext cx="7735426" cy="4351338"/>
          </a:xfrm>
        </p:spPr>
      </p:pic>
    </p:spTree>
    <p:extLst>
      <p:ext uri="{BB962C8B-B14F-4D97-AF65-F5344CB8AC3E}">
        <p14:creationId xmlns:p14="http://schemas.microsoft.com/office/powerpoint/2010/main" val="2916804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Toestemming geven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3" name="Content Placeholder 6">
            <a:extLst>
              <a:ext uri="{FF2B5EF4-FFF2-40B4-BE49-F238E27FC236}">
                <a16:creationId xmlns:a16="http://schemas.microsoft.com/office/drawing/2014/main" id="{F81200CD-623F-8E16-1E29-4F686EB13223}"/>
              </a:ext>
            </a:extLst>
          </p:cNvPr>
          <p:cNvSpPr>
            <a:spLocks noGrp="1"/>
          </p:cNvSpPr>
          <p:nvPr>
            <p:ph idx="1"/>
          </p:nvPr>
        </p:nvSpPr>
        <p:spPr>
          <a:xfrm>
            <a:off x="838200" y="1899766"/>
            <a:ext cx="10515600" cy="4351338"/>
          </a:xfrm>
        </p:spPr>
        <p:txBody>
          <a:bodyPr>
            <a:normAutofit/>
          </a:bodyPr>
          <a:lstStyle/>
          <a:p>
            <a:pPr>
              <a:buFontTx/>
              <a:buChar char="-"/>
            </a:pPr>
            <a:r>
              <a:rPr lang="en-NL" dirty="0"/>
              <a:t>Vul het toestemmingsformulier 2x in</a:t>
            </a:r>
          </a:p>
          <a:p>
            <a:pPr>
              <a:buFontTx/>
              <a:buChar char="-"/>
            </a:pPr>
            <a:r>
              <a:rPr lang="en-NL" dirty="0"/>
              <a:t>Geef er 1 terug aan de onderzoeker</a:t>
            </a:r>
          </a:p>
          <a:p>
            <a:pPr>
              <a:buFontTx/>
              <a:buChar char="-"/>
            </a:pPr>
            <a:r>
              <a:rPr lang="en-NL" dirty="0"/>
              <a:t>De andere is voor u</a:t>
            </a:r>
          </a:p>
        </p:txBody>
      </p:sp>
      <p:pic>
        <p:nvPicPr>
          <p:cNvPr id="6" name="Graphic 5" descr="Checklist with solid fill">
            <a:extLst>
              <a:ext uri="{FF2B5EF4-FFF2-40B4-BE49-F238E27FC236}">
                <a16:creationId xmlns:a16="http://schemas.microsoft.com/office/drawing/2014/main" id="{C5D7D097-9321-6D4A-8B97-AA4DA81C9C6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023655" y="3148914"/>
            <a:ext cx="2961502" cy="2961502"/>
          </a:xfrm>
          <a:prstGeom prst="rect">
            <a:avLst/>
          </a:prstGeom>
        </p:spPr>
      </p:pic>
    </p:spTree>
    <p:extLst>
      <p:ext uri="{BB962C8B-B14F-4D97-AF65-F5344CB8AC3E}">
        <p14:creationId xmlns:p14="http://schemas.microsoft.com/office/powerpoint/2010/main" val="3265251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Vragenlijsten invullen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3" name="Content Placeholder 6">
            <a:extLst>
              <a:ext uri="{FF2B5EF4-FFF2-40B4-BE49-F238E27FC236}">
                <a16:creationId xmlns:a16="http://schemas.microsoft.com/office/drawing/2014/main" id="{F81200CD-623F-8E16-1E29-4F686EB13223}"/>
              </a:ext>
            </a:extLst>
          </p:cNvPr>
          <p:cNvSpPr>
            <a:spLocks noGrp="1"/>
          </p:cNvSpPr>
          <p:nvPr>
            <p:ph idx="1"/>
          </p:nvPr>
        </p:nvSpPr>
        <p:spPr>
          <a:xfrm>
            <a:off x="838200" y="1899766"/>
            <a:ext cx="10515600" cy="4351338"/>
          </a:xfrm>
        </p:spPr>
        <p:txBody>
          <a:bodyPr>
            <a:normAutofit/>
          </a:bodyPr>
          <a:lstStyle/>
          <a:p>
            <a:pPr>
              <a:buFontTx/>
              <a:buChar char="-"/>
            </a:pPr>
            <a:r>
              <a:rPr lang="en-NL" dirty="0"/>
              <a:t>Vul de vragenlijsten naar waarheid in</a:t>
            </a:r>
          </a:p>
          <a:p>
            <a:pPr>
              <a:buFontTx/>
              <a:buChar char="-"/>
            </a:pPr>
            <a:r>
              <a:rPr lang="en-NL" dirty="0"/>
              <a:t>Laat het weten als u vragen heeft</a:t>
            </a:r>
          </a:p>
        </p:txBody>
      </p:sp>
      <p:pic>
        <p:nvPicPr>
          <p:cNvPr id="6" name="Picture 5" descr="Cartoon checklist and pencil">
            <a:extLst>
              <a:ext uri="{FF2B5EF4-FFF2-40B4-BE49-F238E27FC236}">
                <a16:creationId xmlns:a16="http://schemas.microsoft.com/office/drawing/2014/main" id="{BBDEE2C3-9CB0-18F6-081B-1EE3CDB9ECB5}"/>
              </a:ext>
            </a:extLst>
          </p:cNvPr>
          <p:cNvPicPr>
            <a:picLocks noChangeAspect="1"/>
          </p:cNvPicPr>
          <p:nvPr/>
        </p:nvPicPr>
        <p:blipFill>
          <a:blip r:embed="rId3"/>
          <a:stretch>
            <a:fillRect/>
          </a:stretch>
        </p:blipFill>
        <p:spPr>
          <a:xfrm>
            <a:off x="6807042" y="2784046"/>
            <a:ext cx="4901514" cy="3676136"/>
          </a:xfrm>
          <a:prstGeom prst="rect">
            <a:avLst/>
          </a:prstGeom>
        </p:spPr>
      </p:pic>
    </p:spTree>
    <p:extLst>
      <p:ext uri="{BB962C8B-B14F-4D97-AF65-F5344CB8AC3E}">
        <p14:creationId xmlns:p14="http://schemas.microsoft.com/office/powerpoint/2010/main" val="42180410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Programma</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p:txBody>
          <a:bodyPr/>
          <a:lstStyle/>
          <a:p>
            <a:r>
              <a:rPr lang="en-NL"/>
              <a:t>Uitleg </a:t>
            </a:r>
            <a:r>
              <a:rPr lang="en-NL" dirty="0"/>
              <a:t>onderzoek</a:t>
            </a:r>
          </a:p>
          <a:p>
            <a:r>
              <a:rPr lang="en-NL" dirty="0"/>
              <a:t>Toestemming geven</a:t>
            </a:r>
          </a:p>
          <a:p>
            <a:r>
              <a:rPr lang="en-NL" dirty="0"/>
              <a:t>Vragenlijsten invullen</a:t>
            </a:r>
          </a:p>
          <a:p>
            <a:r>
              <a:rPr lang="en-NL" dirty="0"/>
              <a:t>Indelen groepen</a:t>
            </a:r>
          </a:p>
          <a:p>
            <a:r>
              <a:rPr lang="en-NL" dirty="0"/>
              <a:t>Pauze (controlegroep is klaar)</a:t>
            </a:r>
          </a:p>
          <a:p>
            <a:r>
              <a:rPr lang="en-NL" dirty="0"/>
              <a:t>Uitleg en installeren CapriXpress app</a:t>
            </a:r>
          </a:p>
          <a:p>
            <a:r>
              <a:rPr lang="en-NL" dirty="0"/>
              <a:t>App groep is klaar</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10056637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Indelen groepen</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8" name="Picture 7" descr="Diagram&#10;&#10;Description automatically generated with medium confidence">
            <a:extLst>
              <a:ext uri="{FF2B5EF4-FFF2-40B4-BE49-F238E27FC236}">
                <a16:creationId xmlns:a16="http://schemas.microsoft.com/office/drawing/2014/main" id="{899F9A1E-5762-793A-99FC-318026793F28}"/>
              </a:ext>
            </a:extLst>
          </p:cNvPr>
          <p:cNvPicPr>
            <a:picLocks noChangeAspect="1"/>
          </p:cNvPicPr>
          <p:nvPr/>
        </p:nvPicPr>
        <p:blipFill rotWithShape="1">
          <a:blip r:embed="rId3"/>
          <a:srcRect l="39828" t="24886" r="43995" b="50482"/>
          <a:stretch/>
        </p:blipFill>
        <p:spPr>
          <a:xfrm>
            <a:off x="5802282" y="1204887"/>
            <a:ext cx="3455517" cy="5287988"/>
          </a:xfrm>
          <a:prstGeom prst="rect">
            <a:avLst/>
          </a:prstGeom>
        </p:spPr>
      </p:pic>
    </p:spTree>
    <p:extLst>
      <p:ext uri="{BB962C8B-B14F-4D97-AF65-F5344CB8AC3E}">
        <p14:creationId xmlns:p14="http://schemas.microsoft.com/office/powerpoint/2010/main" val="42234778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a:xfrm>
            <a:off x="603421" y="2453309"/>
            <a:ext cx="10515600" cy="1325563"/>
          </a:xfrm>
        </p:spPr>
        <p:txBody>
          <a:bodyPr>
            <a:normAutofit/>
          </a:bodyPr>
          <a:lstStyle/>
          <a:p>
            <a:pPr algn="ctr"/>
            <a:r>
              <a:rPr lang="en-NL" sz="8000" b="1" dirty="0"/>
              <a:t>Pauze</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7" name="Title 1">
            <a:extLst>
              <a:ext uri="{FF2B5EF4-FFF2-40B4-BE49-F238E27FC236}">
                <a16:creationId xmlns:a16="http://schemas.microsoft.com/office/drawing/2014/main" id="{416C47E3-6B1D-1CCD-6197-E54433EDBDAB}"/>
              </a:ext>
            </a:extLst>
          </p:cNvPr>
          <p:cNvSpPr txBox="1">
            <a:spLocks/>
          </p:cNvSpPr>
          <p:nvPr/>
        </p:nvSpPr>
        <p:spPr>
          <a:xfrm>
            <a:off x="603421" y="35375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NL" sz="4800" b="1" dirty="0"/>
              <a:t>Controlegroep is klaar</a:t>
            </a:r>
          </a:p>
        </p:txBody>
      </p:sp>
    </p:spTree>
    <p:extLst>
      <p:ext uri="{BB962C8B-B14F-4D97-AF65-F5344CB8AC3E}">
        <p14:creationId xmlns:p14="http://schemas.microsoft.com/office/powerpoint/2010/main" val="3525840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Programma</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p:txBody>
          <a:bodyPr/>
          <a:lstStyle/>
          <a:p>
            <a:r>
              <a:rPr lang="en-NL" strike="sngStrike" dirty="0"/>
              <a:t>Kennismaken</a:t>
            </a:r>
          </a:p>
          <a:p>
            <a:r>
              <a:rPr lang="en-NL" strike="sngStrike" dirty="0"/>
              <a:t>Uitleg onderzoek</a:t>
            </a:r>
          </a:p>
          <a:p>
            <a:r>
              <a:rPr lang="en-NL" strike="sngStrike" dirty="0"/>
              <a:t>Toestemming geven</a:t>
            </a:r>
          </a:p>
          <a:p>
            <a:r>
              <a:rPr lang="en-NL" strike="sngStrike" dirty="0"/>
              <a:t>Vragenlijsten invullen</a:t>
            </a:r>
          </a:p>
          <a:p>
            <a:r>
              <a:rPr lang="en-NL" strike="sngStrike" dirty="0"/>
              <a:t>Indelen in groepen</a:t>
            </a:r>
          </a:p>
          <a:p>
            <a:r>
              <a:rPr lang="en-NL" strike="sngStrike" dirty="0"/>
              <a:t>Pauze (controlegroep is klaar)</a:t>
            </a:r>
          </a:p>
          <a:p>
            <a:r>
              <a:rPr lang="en-NL" dirty="0"/>
              <a:t>Uitleg en installeren CapriXpress</a:t>
            </a:r>
          </a:p>
          <a:p>
            <a:r>
              <a:rPr lang="en-NL" dirty="0"/>
              <a:t>App groep is klaar</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91761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4005649" cy="4351338"/>
          </a:xfrm>
        </p:spPr>
        <p:txBody>
          <a:bodyPr/>
          <a:lstStyle/>
          <a:p>
            <a:r>
              <a:rPr lang="en-NL" dirty="0"/>
              <a:t>Ga naar uw internet app (Het liefst google chrome)</a:t>
            </a:r>
          </a:p>
        </p:txBody>
      </p:sp>
      <p:pic>
        <p:nvPicPr>
          <p:cNvPr id="6" name="Picture 5" descr="Graphical user interface, website&#10;&#10;Description automatically generated">
            <a:extLst>
              <a:ext uri="{FF2B5EF4-FFF2-40B4-BE49-F238E27FC236}">
                <a16:creationId xmlns:a16="http://schemas.microsoft.com/office/drawing/2014/main" id="{403823EB-C29B-9FFB-6951-A32700D6BE68}"/>
              </a:ext>
            </a:extLst>
          </p:cNvPr>
          <p:cNvPicPr>
            <a:picLocks noChangeAspect="1"/>
          </p:cNvPicPr>
          <p:nvPr/>
        </p:nvPicPr>
        <p:blipFill>
          <a:blip r:embed="rId2"/>
          <a:stretch>
            <a:fillRect/>
          </a:stretch>
        </p:blipFill>
        <p:spPr>
          <a:xfrm>
            <a:off x="7484075" y="365125"/>
            <a:ext cx="2772033" cy="6164085"/>
          </a:xfrm>
          <a:prstGeom prst="rect">
            <a:avLst/>
          </a:prstGeom>
        </p:spPr>
      </p:pic>
      <p:sp>
        <p:nvSpPr>
          <p:cNvPr id="7" name="Right Arrow 6">
            <a:extLst>
              <a:ext uri="{FF2B5EF4-FFF2-40B4-BE49-F238E27FC236}">
                <a16:creationId xmlns:a16="http://schemas.microsoft.com/office/drawing/2014/main" id="{224554B0-D465-0290-BEDE-E6BE0107133B}"/>
              </a:ext>
            </a:extLst>
          </p:cNvPr>
          <p:cNvSpPr/>
          <p:nvPr/>
        </p:nvSpPr>
        <p:spPr>
          <a:xfrm rot="7674526">
            <a:off x="9187347" y="5128054"/>
            <a:ext cx="1136822" cy="3830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39892242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4005649" cy="4351338"/>
          </a:xfrm>
        </p:spPr>
        <p:txBody>
          <a:bodyPr/>
          <a:lstStyle/>
          <a:p>
            <a:r>
              <a:rPr lang="en-NL" dirty="0"/>
              <a:t>Ga naar uw adresbalk</a:t>
            </a:r>
          </a:p>
        </p:txBody>
      </p:sp>
      <p:pic>
        <p:nvPicPr>
          <p:cNvPr id="9" name="Picture 8" descr="Graphical user interface, application&#10;&#10;Description automatically generated">
            <a:extLst>
              <a:ext uri="{FF2B5EF4-FFF2-40B4-BE49-F238E27FC236}">
                <a16:creationId xmlns:a16="http://schemas.microsoft.com/office/drawing/2014/main" id="{D04B711F-5FF2-997F-DDF1-328967ED71E4}"/>
              </a:ext>
            </a:extLst>
          </p:cNvPr>
          <p:cNvPicPr>
            <a:picLocks noChangeAspect="1"/>
          </p:cNvPicPr>
          <p:nvPr/>
        </p:nvPicPr>
        <p:blipFill>
          <a:blip r:embed="rId2"/>
          <a:stretch>
            <a:fillRect/>
          </a:stretch>
        </p:blipFill>
        <p:spPr>
          <a:xfrm>
            <a:off x="6407466" y="370099"/>
            <a:ext cx="2778461" cy="6178381"/>
          </a:xfrm>
          <a:prstGeom prst="rect">
            <a:avLst/>
          </a:prstGeom>
        </p:spPr>
      </p:pic>
      <p:sp>
        <p:nvSpPr>
          <p:cNvPr id="7" name="Right Arrow 6">
            <a:extLst>
              <a:ext uri="{FF2B5EF4-FFF2-40B4-BE49-F238E27FC236}">
                <a16:creationId xmlns:a16="http://schemas.microsoft.com/office/drawing/2014/main" id="{224554B0-D465-0290-BEDE-E6BE0107133B}"/>
              </a:ext>
            </a:extLst>
          </p:cNvPr>
          <p:cNvSpPr/>
          <p:nvPr/>
        </p:nvSpPr>
        <p:spPr>
          <a:xfrm rot="20649503">
            <a:off x="5527588" y="836375"/>
            <a:ext cx="1136822" cy="3830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Right Arrow 9">
            <a:extLst>
              <a:ext uri="{FF2B5EF4-FFF2-40B4-BE49-F238E27FC236}">
                <a16:creationId xmlns:a16="http://schemas.microsoft.com/office/drawing/2014/main" id="{F8379127-F4D9-9470-998F-811291244EC7}"/>
              </a:ext>
            </a:extLst>
          </p:cNvPr>
          <p:cNvSpPr/>
          <p:nvPr/>
        </p:nvSpPr>
        <p:spPr>
          <a:xfrm rot="20649503">
            <a:off x="5383768" y="2348018"/>
            <a:ext cx="1136822" cy="3830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39749620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364892" cy="4142913"/>
          </a:xfrm>
        </p:spPr>
        <p:txBody>
          <a:bodyPr>
            <a:normAutofit/>
          </a:bodyPr>
          <a:lstStyle/>
          <a:p>
            <a:r>
              <a:rPr lang="en-NL" dirty="0"/>
              <a:t>Typ in:</a:t>
            </a:r>
          </a:p>
          <a:p>
            <a:r>
              <a:rPr lang="en-NL" dirty="0"/>
              <a:t>Caprixpress.dev.gametailors.com</a:t>
            </a:r>
          </a:p>
          <a:p>
            <a:endParaRPr lang="en-NL" dirty="0"/>
          </a:p>
          <a:p>
            <a:r>
              <a:rPr lang="en-NL" dirty="0"/>
              <a:t>Of scan de QR code:</a:t>
            </a:r>
          </a:p>
        </p:txBody>
      </p:sp>
      <p:pic>
        <p:nvPicPr>
          <p:cNvPr id="5" name="Picture 4" descr="Graphical user interface, text, application&#10;&#10;Description automatically generated">
            <a:extLst>
              <a:ext uri="{FF2B5EF4-FFF2-40B4-BE49-F238E27FC236}">
                <a16:creationId xmlns:a16="http://schemas.microsoft.com/office/drawing/2014/main" id="{25DDB1E2-E464-BA0E-246B-BF7E1C22B420}"/>
              </a:ext>
            </a:extLst>
          </p:cNvPr>
          <p:cNvPicPr>
            <a:picLocks noChangeAspect="1"/>
          </p:cNvPicPr>
          <p:nvPr/>
        </p:nvPicPr>
        <p:blipFill rotWithShape="1">
          <a:blip r:embed="rId2"/>
          <a:srcRect b="81862"/>
          <a:stretch/>
        </p:blipFill>
        <p:spPr>
          <a:xfrm>
            <a:off x="7445953" y="724365"/>
            <a:ext cx="4124762" cy="1663611"/>
          </a:xfrm>
          <a:prstGeom prst="rect">
            <a:avLst/>
          </a:prstGeom>
        </p:spPr>
      </p:pic>
      <p:sp>
        <p:nvSpPr>
          <p:cNvPr id="7" name="Right Arrow 6">
            <a:extLst>
              <a:ext uri="{FF2B5EF4-FFF2-40B4-BE49-F238E27FC236}">
                <a16:creationId xmlns:a16="http://schemas.microsoft.com/office/drawing/2014/main" id="{224554B0-D465-0290-BEDE-E6BE0107133B}"/>
              </a:ext>
            </a:extLst>
          </p:cNvPr>
          <p:cNvSpPr/>
          <p:nvPr/>
        </p:nvSpPr>
        <p:spPr>
          <a:xfrm>
            <a:off x="6256112" y="1183568"/>
            <a:ext cx="1136822" cy="3830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6" name="Picture 5" descr="Qr code&#10;&#10;Description automatically generated">
            <a:extLst>
              <a:ext uri="{FF2B5EF4-FFF2-40B4-BE49-F238E27FC236}">
                <a16:creationId xmlns:a16="http://schemas.microsoft.com/office/drawing/2014/main" id="{89C03087-CFEA-E3D7-1CAA-4A439681361B}"/>
              </a:ext>
            </a:extLst>
          </p:cNvPr>
          <p:cNvPicPr>
            <a:picLocks noChangeAspect="1"/>
          </p:cNvPicPr>
          <p:nvPr/>
        </p:nvPicPr>
        <p:blipFill>
          <a:blip r:embed="rId3"/>
          <a:stretch>
            <a:fillRect/>
          </a:stretch>
        </p:blipFill>
        <p:spPr>
          <a:xfrm>
            <a:off x="7742085" y="2703776"/>
            <a:ext cx="3532497" cy="3532497"/>
          </a:xfrm>
          <a:prstGeom prst="rect">
            <a:avLst/>
          </a:prstGeom>
        </p:spPr>
      </p:pic>
    </p:spTree>
    <p:extLst>
      <p:ext uri="{BB962C8B-B14F-4D97-AF65-F5344CB8AC3E}">
        <p14:creationId xmlns:p14="http://schemas.microsoft.com/office/powerpoint/2010/main" val="3619333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364892" cy="1053343"/>
          </a:xfrm>
        </p:spPr>
        <p:txBody>
          <a:bodyPr/>
          <a:lstStyle/>
          <a:p>
            <a:r>
              <a:rPr lang="en-NL" dirty="0"/>
              <a:t>Als het goed is ziet u nu de volgende pagina</a:t>
            </a:r>
          </a:p>
        </p:txBody>
      </p:sp>
      <p:pic>
        <p:nvPicPr>
          <p:cNvPr id="4" name="Picture 3">
            <a:extLst>
              <a:ext uri="{FF2B5EF4-FFF2-40B4-BE49-F238E27FC236}">
                <a16:creationId xmlns:a16="http://schemas.microsoft.com/office/drawing/2014/main" id="{29318BFE-65D5-6DDD-548C-7386A3938E60}"/>
              </a:ext>
            </a:extLst>
          </p:cNvPr>
          <p:cNvPicPr>
            <a:picLocks noChangeAspect="1"/>
          </p:cNvPicPr>
          <p:nvPr/>
        </p:nvPicPr>
        <p:blipFill>
          <a:blip r:embed="rId2"/>
          <a:stretch>
            <a:fillRect/>
          </a:stretch>
        </p:blipFill>
        <p:spPr>
          <a:xfrm>
            <a:off x="7957033" y="365125"/>
            <a:ext cx="3412717" cy="6270454"/>
          </a:xfrm>
          <a:prstGeom prst="rect">
            <a:avLst/>
          </a:prstGeom>
        </p:spPr>
      </p:pic>
    </p:spTree>
    <p:extLst>
      <p:ext uri="{BB962C8B-B14F-4D97-AF65-F5344CB8AC3E}">
        <p14:creationId xmlns:p14="http://schemas.microsoft.com/office/powerpoint/2010/main" val="25999331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364892" cy="1053343"/>
          </a:xfrm>
        </p:spPr>
        <p:txBody>
          <a:bodyPr/>
          <a:lstStyle/>
          <a:p>
            <a:r>
              <a:rPr lang="en-NL" dirty="0"/>
              <a:t>Installeer de app op uw telefoon</a:t>
            </a:r>
          </a:p>
        </p:txBody>
      </p:sp>
      <p:pic>
        <p:nvPicPr>
          <p:cNvPr id="6" name="Picture 5" descr="A picture containing background pattern&#10;&#10;Description automatically generated">
            <a:extLst>
              <a:ext uri="{FF2B5EF4-FFF2-40B4-BE49-F238E27FC236}">
                <a16:creationId xmlns:a16="http://schemas.microsoft.com/office/drawing/2014/main" id="{D7F87132-A9E3-1CEF-8162-FBC616F433B5}"/>
              </a:ext>
            </a:extLst>
          </p:cNvPr>
          <p:cNvPicPr>
            <a:picLocks noChangeAspect="1"/>
          </p:cNvPicPr>
          <p:nvPr/>
        </p:nvPicPr>
        <p:blipFill>
          <a:blip r:embed="rId2"/>
          <a:stretch>
            <a:fillRect/>
          </a:stretch>
        </p:blipFill>
        <p:spPr>
          <a:xfrm>
            <a:off x="5934849" y="365125"/>
            <a:ext cx="2828473" cy="6289590"/>
          </a:xfrm>
          <a:prstGeom prst="rect">
            <a:avLst/>
          </a:prstGeom>
        </p:spPr>
      </p:pic>
      <p:pic>
        <p:nvPicPr>
          <p:cNvPr id="8" name="Picture 7" descr="A screenshot of a phone&#10;&#10;Description automatically generated with medium confidence">
            <a:extLst>
              <a:ext uri="{FF2B5EF4-FFF2-40B4-BE49-F238E27FC236}">
                <a16:creationId xmlns:a16="http://schemas.microsoft.com/office/drawing/2014/main" id="{77C782D5-981A-7D31-AF22-4654054EB324}"/>
              </a:ext>
            </a:extLst>
          </p:cNvPr>
          <p:cNvPicPr>
            <a:picLocks noChangeAspect="1"/>
          </p:cNvPicPr>
          <p:nvPr/>
        </p:nvPicPr>
        <p:blipFill>
          <a:blip r:embed="rId3"/>
          <a:stretch>
            <a:fillRect/>
          </a:stretch>
        </p:blipFill>
        <p:spPr>
          <a:xfrm>
            <a:off x="8968968" y="365125"/>
            <a:ext cx="2828473" cy="6289589"/>
          </a:xfrm>
          <a:prstGeom prst="rect">
            <a:avLst/>
          </a:prstGeom>
        </p:spPr>
      </p:pic>
      <p:sp>
        <p:nvSpPr>
          <p:cNvPr id="9" name="Right Arrow 8">
            <a:extLst>
              <a:ext uri="{FF2B5EF4-FFF2-40B4-BE49-F238E27FC236}">
                <a16:creationId xmlns:a16="http://schemas.microsoft.com/office/drawing/2014/main" id="{90775887-9A6E-C91F-D615-B054F228C86F}"/>
              </a:ext>
            </a:extLst>
          </p:cNvPr>
          <p:cNvSpPr/>
          <p:nvPr/>
        </p:nvSpPr>
        <p:spPr>
          <a:xfrm rot="16200000">
            <a:off x="7765387" y="1832792"/>
            <a:ext cx="1136822" cy="3830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0" name="Right Arrow 9">
            <a:extLst>
              <a:ext uri="{FF2B5EF4-FFF2-40B4-BE49-F238E27FC236}">
                <a16:creationId xmlns:a16="http://schemas.microsoft.com/office/drawing/2014/main" id="{E20E63B5-BB05-AF35-DD63-CACCE772584D}"/>
              </a:ext>
            </a:extLst>
          </p:cNvPr>
          <p:cNvSpPr/>
          <p:nvPr/>
        </p:nvSpPr>
        <p:spPr>
          <a:xfrm rot="20002833">
            <a:off x="8893972" y="4551277"/>
            <a:ext cx="1136822" cy="3830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extLst>
      <p:ext uri="{BB962C8B-B14F-4D97-AF65-F5344CB8AC3E}">
        <p14:creationId xmlns:p14="http://schemas.microsoft.com/office/powerpoint/2010/main" val="19370061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364892" cy="1053343"/>
          </a:xfrm>
        </p:spPr>
        <p:txBody>
          <a:bodyPr/>
          <a:lstStyle/>
          <a:p>
            <a:r>
              <a:rPr lang="en-NL" dirty="0"/>
              <a:t>Zet de app op uw homescreen</a:t>
            </a:r>
          </a:p>
        </p:txBody>
      </p:sp>
      <p:pic>
        <p:nvPicPr>
          <p:cNvPr id="4" name="Picture 3" descr="Shape&#10;&#10;Description automatically generated with low confidence">
            <a:extLst>
              <a:ext uri="{FF2B5EF4-FFF2-40B4-BE49-F238E27FC236}">
                <a16:creationId xmlns:a16="http://schemas.microsoft.com/office/drawing/2014/main" id="{2B96186C-4261-D124-E92B-54E3C85E989A}"/>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12260797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Android</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364892" cy="1053343"/>
          </a:xfrm>
        </p:spPr>
        <p:txBody>
          <a:bodyPr/>
          <a:lstStyle/>
          <a:p>
            <a:r>
              <a:rPr lang="en-NL" dirty="0"/>
              <a:t>Klaar!</a:t>
            </a:r>
          </a:p>
        </p:txBody>
      </p:sp>
      <p:pic>
        <p:nvPicPr>
          <p:cNvPr id="4" name="Picture 3" descr="Shape&#10;&#10;Description automatically generated with low confidence">
            <a:extLst>
              <a:ext uri="{FF2B5EF4-FFF2-40B4-BE49-F238E27FC236}">
                <a16:creationId xmlns:a16="http://schemas.microsoft.com/office/drawing/2014/main" id="{39F0C451-A26E-942B-134F-9CC151DCC817}"/>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9165156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Kennismaken</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p:txBody>
          <a:bodyPr/>
          <a:lstStyle/>
          <a:p>
            <a:r>
              <a:rPr lang="en-NL" dirty="0"/>
              <a:t>Wie ben je? Vertel kort iets over jezelf</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34860550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Apple</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4631575" cy="4351338"/>
          </a:xfrm>
        </p:spPr>
        <p:txBody>
          <a:bodyPr/>
          <a:lstStyle/>
          <a:p>
            <a:r>
              <a:rPr lang="en-NL" dirty="0"/>
              <a:t>Ga naar de app store en download </a:t>
            </a:r>
            <a:r>
              <a:rPr lang="en-NL" sz="4400" b="1" dirty="0"/>
              <a:t>TestFlight</a:t>
            </a:r>
            <a:endParaRPr lang="en-NL" b="1" dirty="0"/>
          </a:p>
        </p:txBody>
      </p:sp>
      <p:pic>
        <p:nvPicPr>
          <p:cNvPr id="5" name="Picture 4" descr="Graphical user interface, text, application&#10;&#10;Description automatically generated">
            <a:extLst>
              <a:ext uri="{FF2B5EF4-FFF2-40B4-BE49-F238E27FC236}">
                <a16:creationId xmlns:a16="http://schemas.microsoft.com/office/drawing/2014/main" id="{FE288EBE-5687-1743-57B9-742BE00512AE}"/>
              </a:ext>
            </a:extLst>
          </p:cNvPr>
          <p:cNvPicPr>
            <a:picLocks noChangeAspect="1"/>
          </p:cNvPicPr>
          <p:nvPr/>
        </p:nvPicPr>
        <p:blipFill>
          <a:blip r:embed="rId3"/>
          <a:stretch>
            <a:fillRect/>
          </a:stretch>
        </p:blipFill>
        <p:spPr>
          <a:xfrm>
            <a:off x="7304183" y="515389"/>
            <a:ext cx="2762812" cy="5977486"/>
          </a:xfrm>
          <a:prstGeom prst="rect">
            <a:avLst/>
          </a:prstGeom>
        </p:spPr>
      </p:pic>
    </p:spTree>
    <p:extLst>
      <p:ext uri="{BB962C8B-B14F-4D97-AF65-F5344CB8AC3E}">
        <p14:creationId xmlns:p14="http://schemas.microsoft.com/office/powerpoint/2010/main" val="14981537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Apple</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1" y="1825625"/>
            <a:ext cx="4332316" cy="4351338"/>
          </a:xfrm>
        </p:spPr>
        <p:txBody>
          <a:bodyPr/>
          <a:lstStyle/>
          <a:p>
            <a:pPr marL="0" indent="0">
              <a:buNone/>
            </a:pPr>
            <a:r>
              <a:rPr lang="en-US" dirty="0"/>
              <a:t>Scan de QR code</a:t>
            </a:r>
            <a:endParaRPr lang="en-US" dirty="0">
              <a:hlinkClick r:id="rId3" tooltip="https://urldefense.com/v3/__https://testflight.apple.com/join/dUpMlGmd__;!!PAKc-5URQlI!9kYgP4m7CBxnTLR7-NLTDeOSXPunft3d13SpGhH8h-VVg17KGmPAwbViNzV4VNhBN0I-zJeCMd_8I3S77KU8$"/>
            </a:endParaRPr>
          </a:p>
        </p:txBody>
      </p:sp>
      <p:pic>
        <p:nvPicPr>
          <p:cNvPr id="6" name="Picture 5" descr="Qr code&#10;&#10;Description automatically generated">
            <a:extLst>
              <a:ext uri="{FF2B5EF4-FFF2-40B4-BE49-F238E27FC236}">
                <a16:creationId xmlns:a16="http://schemas.microsoft.com/office/drawing/2014/main" id="{EF9DBC01-F5CE-05D7-1ABC-B59D291841F7}"/>
              </a:ext>
            </a:extLst>
          </p:cNvPr>
          <p:cNvPicPr>
            <a:picLocks noChangeAspect="1"/>
          </p:cNvPicPr>
          <p:nvPr/>
        </p:nvPicPr>
        <p:blipFill>
          <a:blip r:embed="rId4"/>
          <a:stretch>
            <a:fillRect/>
          </a:stretch>
        </p:blipFill>
        <p:spPr>
          <a:xfrm>
            <a:off x="5918663" y="515995"/>
            <a:ext cx="5660968" cy="5660968"/>
          </a:xfrm>
          <a:prstGeom prst="rect">
            <a:avLst/>
          </a:prstGeom>
        </p:spPr>
      </p:pic>
    </p:spTree>
    <p:extLst>
      <p:ext uri="{BB962C8B-B14F-4D97-AF65-F5344CB8AC3E}">
        <p14:creationId xmlns:p14="http://schemas.microsoft.com/office/powerpoint/2010/main" val="34219157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Apple</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257799" cy="4351338"/>
          </a:xfrm>
        </p:spPr>
        <p:txBody>
          <a:bodyPr/>
          <a:lstStyle/>
          <a:p>
            <a:pPr marL="0" indent="0">
              <a:buNone/>
            </a:pPr>
            <a:r>
              <a:rPr lang="en-US" dirty="0" err="1"/>
              <a:t>Zet</a:t>
            </a:r>
            <a:r>
              <a:rPr lang="en-US" dirty="0"/>
              <a:t> de app op je home screen</a:t>
            </a:r>
            <a:endParaRPr lang="en-US" dirty="0">
              <a:hlinkClick r:id="rId3" tooltip="https://urldefense.com/v3/__https://testflight.apple.com/join/dUpMlGmd__;!!PAKc-5URQlI!9kYgP4m7CBxnTLR7-NLTDeOSXPunft3d13SpGhH8h-VVg17KGmPAwbViNzV4VNhBN0I-zJeCMd_8I3S77KU8$"/>
            </a:endParaRPr>
          </a:p>
        </p:txBody>
      </p:sp>
      <p:pic>
        <p:nvPicPr>
          <p:cNvPr id="4" name="Picture 3" descr="Shape&#10;&#10;Description automatically generated with low confidence">
            <a:extLst>
              <a:ext uri="{FF2B5EF4-FFF2-40B4-BE49-F238E27FC236}">
                <a16:creationId xmlns:a16="http://schemas.microsoft.com/office/drawing/2014/main" id="{61F6FE7E-FD44-345B-1B25-159541325381}"/>
              </a:ext>
            </a:extLst>
          </p:cNvPr>
          <p:cNvPicPr>
            <a:picLocks noChangeAspect="1"/>
          </p:cNvPicPr>
          <p:nvPr/>
        </p:nvPicPr>
        <p:blipFill>
          <a:blip r:embed="rId4"/>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19310965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Installeren - Apple</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5257799" cy="4351338"/>
          </a:xfrm>
        </p:spPr>
        <p:txBody>
          <a:bodyPr/>
          <a:lstStyle/>
          <a:p>
            <a:pPr marL="0" indent="0">
              <a:buNone/>
            </a:pPr>
            <a:r>
              <a:rPr lang="en-US" dirty="0"/>
              <a:t>Klaar!</a:t>
            </a:r>
            <a:endParaRPr lang="en-US" dirty="0">
              <a:hlinkClick r:id="rId3" tooltip="https://urldefense.com/v3/__https://testflight.apple.com/join/dUpMlGmd__;!!PAKc-5URQlI!9kYgP4m7CBxnTLR7-NLTDeOSXPunft3d13SpGhH8h-VVg17KGmPAwbViNzV4VNhBN0I-zJeCMd_8I3S77KU8$"/>
            </a:endParaRPr>
          </a:p>
        </p:txBody>
      </p:sp>
      <p:pic>
        <p:nvPicPr>
          <p:cNvPr id="4" name="Picture 3" descr="Shape&#10;&#10;Description automatically generated with low confidence">
            <a:extLst>
              <a:ext uri="{FF2B5EF4-FFF2-40B4-BE49-F238E27FC236}">
                <a16:creationId xmlns:a16="http://schemas.microsoft.com/office/drawing/2014/main" id="{52537954-E559-8B9A-3D08-0E9299D27679}"/>
              </a:ext>
            </a:extLst>
          </p:cNvPr>
          <p:cNvPicPr>
            <a:picLocks noChangeAspect="1"/>
          </p:cNvPicPr>
          <p:nvPr/>
        </p:nvPicPr>
        <p:blipFill>
          <a:blip r:embed="rId4"/>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29358908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Demonstratie</a:t>
            </a:r>
          </a:p>
        </p:txBody>
      </p:sp>
      <p:pic>
        <p:nvPicPr>
          <p:cNvPr id="3" name="Picture 2" descr="Shape&#10;&#10;Description automatically generated with low confidence">
            <a:extLst>
              <a:ext uri="{FF2B5EF4-FFF2-40B4-BE49-F238E27FC236}">
                <a16:creationId xmlns:a16="http://schemas.microsoft.com/office/drawing/2014/main" id="{5CF17595-2AF7-40A6-C794-AC2680F531A0}"/>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3821255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Bijeenkomsten</a:t>
            </a:r>
          </a:p>
        </p:txBody>
      </p:sp>
      <p:sp>
        <p:nvSpPr>
          <p:cNvPr id="4" name="Content Placeholder 2">
            <a:extLst>
              <a:ext uri="{FF2B5EF4-FFF2-40B4-BE49-F238E27FC236}">
                <a16:creationId xmlns:a16="http://schemas.microsoft.com/office/drawing/2014/main" id="{533F7FF6-D288-5B05-DC33-D081E5E8F550}"/>
              </a:ext>
            </a:extLst>
          </p:cNvPr>
          <p:cNvSpPr>
            <a:spLocks noGrp="1"/>
          </p:cNvSpPr>
          <p:nvPr>
            <p:ph idx="1"/>
          </p:nvPr>
        </p:nvSpPr>
        <p:spPr>
          <a:xfrm>
            <a:off x="838200" y="1825625"/>
            <a:ext cx="9906000" cy="4351338"/>
          </a:xfrm>
        </p:spPr>
        <p:txBody>
          <a:bodyPr/>
          <a:lstStyle/>
          <a:p>
            <a:pPr>
              <a:buFontTx/>
              <a:buChar char="-"/>
            </a:pPr>
            <a:r>
              <a:rPr lang="en-US" dirty="0"/>
              <a:t>Wat is het </a:t>
            </a:r>
            <a:r>
              <a:rPr lang="en-US" dirty="0" err="1"/>
              <a:t>doel</a:t>
            </a:r>
            <a:r>
              <a:rPr lang="en-US" dirty="0"/>
              <a:t>? </a:t>
            </a:r>
            <a:r>
              <a:rPr lang="en-US" dirty="0" err="1"/>
              <a:t>Andere</a:t>
            </a:r>
            <a:r>
              <a:rPr lang="en-US" dirty="0"/>
              <a:t> </a:t>
            </a:r>
            <a:r>
              <a:rPr lang="en-US" dirty="0" err="1"/>
              <a:t>deelnemers</a:t>
            </a:r>
            <a:r>
              <a:rPr lang="en-US" dirty="0"/>
              <a:t> </a:t>
            </a:r>
            <a:r>
              <a:rPr lang="en-US" dirty="0" err="1"/>
              <a:t>ontmoeten</a:t>
            </a:r>
            <a:r>
              <a:rPr lang="en-US" dirty="0"/>
              <a:t>, </a:t>
            </a:r>
            <a:r>
              <a:rPr lang="en-US" dirty="0" err="1"/>
              <a:t>ervaringen</a:t>
            </a:r>
            <a:r>
              <a:rPr lang="en-US" dirty="0"/>
              <a:t> </a:t>
            </a:r>
            <a:r>
              <a:rPr lang="en-US" dirty="0" err="1"/>
              <a:t>delen</a:t>
            </a:r>
            <a:r>
              <a:rPr lang="en-US" dirty="0"/>
              <a:t> </a:t>
            </a:r>
            <a:r>
              <a:rPr lang="en-US" dirty="0" err="1"/>
              <a:t>en</a:t>
            </a:r>
            <a:r>
              <a:rPr lang="en-US" dirty="0"/>
              <a:t> tips </a:t>
            </a:r>
            <a:r>
              <a:rPr lang="en-US" dirty="0" err="1"/>
              <a:t>uitwisselen</a:t>
            </a:r>
            <a:endParaRPr lang="en-US" dirty="0"/>
          </a:p>
          <a:p>
            <a:pPr>
              <a:buFontTx/>
              <a:buChar char="-"/>
            </a:pPr>
            <a:r>
              <a:rPr lang="en-US" dirty="0"/>
              <a:t>Hoe lang? 1 </a:t>
            </a:r>
            <a:r>
              <a:rPr lang="en-US" dirty="0" err="1"/>
              <a:t>uur</a:t>
            </a:r>
            <a:endParaRPr lang="en-US" dirty="0"/>
          </a:p>
          <a:p>
            <a:pPr>
              <a:buFontTx/>
              <a:buChar char="-"/>
            </a:pPr>
            <a:r>
              <a:rPr lang="en-US" dirty="0"/>
              <a:t>Waar? Capri vergaderzaal</a:t>
            </a:r>
          </a:p>
          <a:p>
            <a:pPr>
              <a:buFontTx/>
              <a:buChar char="-"/>
            </a:pPr>
            <a:r>
              <a:rPr lang="en-US" dirty="0"/>
              <a:t>Wanneer? 1 x per 2 weken</a:t>
            </a:r>
          </a:p>
          <a:p>
            <a:pPr>
              <a:buFontTx/>
              <a:buChar char="-"/>
            </a:pPr>
            <a:r>
              <a:rPr lang="en-US" dirty="0"/>
              <a:t>Hoe meedoen? Inschrijven via link</a:t>
            </a:r>
          </a:p>
          <a:p>
            <a:pPr>
              <a:buFontTx/>
              <a:buChar char="-"/>
            </a:pPr>
            <a:endParaRPr lang="en-US" b="1" dirty="0">
              <a:hlinkClick r:id="rId2" tooltip="https://urldefense.com/v3/__https://testflight.apple.com/join/dUpMlGmd__;!!PAKc-5URQlI!9kYgP4m7CBxnTLR7-NLTDeOSXPunft3d13SpGhH8h-VVg17KGmPAwbViNzV4VNhBN0I-zJeCMd_8I3S77KU8$"/>
            </a:endParaRPr>
          </a:p>
        </p:txBody>
      </p:sp>
      <p:pic>
        <p:nvPicPr>
          <p:cNvPr id="6" name="Picture 5" descr="Shape&#10;&#10;Description automatically generated with low confidence">
            <a:extLst>
              <a:ext uri="{FF2B5EF4-FFF2-40B4-BE49-F238E27FC236}">
                <a16:creationId xmlns:a16="http://schemas.microsoft.com/office/drawing/2014/main" id="{31AD4661-7AE0-F58D-DBA6-1563D0B03A8F}"/>
              </a:ext>
            </a:extLst>
          </p:cNvPr>
          <p:cNvPicPr>
            <a:picLocks noChangeAspect="1"/>
          </p:cNvPicPr>
          <p:nvPr/>
        </p:nvPicPr>
        <p:blipFill>
          <a:blip r:embed="rId3"/>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35893333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Laatste vragen</a:t>
            </a:r>
          </a:p>
        </p:txBody>
      </p:sp>
      <p:sp>
        <p:nvSpPr>
          <p:cNvPr id="4" name="Content Placeholder 2">
            <a:extLst>
              <a:ext uri="{FF2B5EF4-FFF2-40B4-BE49-F238E27FC236}">
                <a16:creationId xmlns:a16="http://schemas.microsoft.com/office/drawing/2014/main" id="{533F7FF6-D288-5B05-DC33-D081E5E8F550}"/>
              </a:ext>
            </a:extLst>
          </p:cNvPr>
          <p:cNvSpPr>
            <a:spLocks noGrp="1"/>
          </p:cNvSpPr>
          <p:nvPr>
            <p:ph idx="1"/>
          </p:nvPr>
        </p:nvSpPr>
        <p:spPr>
          <a:xfrm>
            <a:off x="838200" y="1825625"/>
            <a:ext cx="9906000" cy="4351338"/>
          </a:xfrm>
        </p:spPr>
        <p:txBody>
          <a:bodyPr/>
          <a:lstStyle/>
          <a:p>
            <a:pPr marL="0" indent="0">
              <a:buNone/>
            </a:pPr>
            <a:r>
              <a:rPr lang="en-US"/>
              <a:t>- Wat </a:t>
            </a:r>
            <a:r>
              <a:rPr lang="en-US" dirty="0"/>
              <a:t>is </a:t>
            </a:r>
            <a:r>
              <a:rPr lang="en-US" dirty="0" err="1"/>
              <a:t>uw</a:t>
            </a:r>
            <a:r>
              <a:rPr lang="en-US" dirty="0"/>
              <a:t> </a:t>
            </a:r>
            <a:r>
              <a:rPr lang="en-US" dirty="0" err="1"/>
              <a:t>gebruikers</a:t>
            </a:r>
            <a:r>
              <a:rPr lang="en-US" dirty="0"/>
              <a:t> ID?</a:t>
            </a:r>
          </a:p>
          <a:p>
            <a:pPr>
              <a:buFontTx/>
              <a:buChar char="-"/>
            </a:pPr>
            <a:r>
              <a:rPr lang="en-US" dirty="0"/>
              <a:t>Wilt u </a:t>
            </a:r>
            <a:r>
              <a:rPr lang="en-US" dirty="0" err="1"/>
              <a:t>benaderd</a:t>
            </a:r>
            <a:r>
              <a:rPr lang="en-US" dirty="0"/>
              <a:t> </a:t>
            </a:r>
            <a:r>
              <a:rPr lang="en-US" dirty="0" err="1"/>
              <a:t>worden</a:t>
            </a:r>
            <a:r>
              <a:rPr lang="en-US" dirty="0"/>
              <a:t> </a:t>
            </a:r>
            <a:r>
              <a:rPr lang="en-US" dirty="0" err="1"/>
              <a:t>voor</a:t>
            </a:r>
            <a:r>
              <a:rPr lang="en-US" dirty="0"/>
              <a:t> </a:t>
            </a:r>
            <a:r>
              <a:rPr lang="en-US" dirty="0" err="1"/>
              <a:t>een</a:t>
            </a:r>
            <a:r>
              <a:rPr lang="en-US" dirty="0"/>
              <a:t> interview?</a:t>
            </a:r>
          </a:p>
          <a:p>
            <a:pPr>
              <a:buFontTx/>
              <a:buChar char="-"/>
            </a:pPr>
            <a:endParaRPr lang="en-US" b="1" dirty="0">
              <a:hlinkClick r:id="rId2" tooltip="https://urldefense.com/v3/__https://testflight.apple.com/join/dUpMlGmd__;!!PAKc-5URQlI!9kYgP4m7CBxnTLR7-NLTDeOSXPunft3d13SpGhH8h-VVg17KGmPAwbViNzV4VNhBN0I-zJeCMd_8I3S77KU8$"/>
            </a:endParaRPr>
          </a:p>
        </p:txBody>
      </p:sp>
      <p:pic>
        <p:nvPicPr>
          <p:cNvPr id="6" name="Picture 5" descr="Shape&#10;&#10;Description automatically generated with low confidence">
            <a:extLst>
              <a:ext uri="{FF2B5EF4-FFF2-40B4-BE49-F238E27FC236}">
                <a16:creationId xmlns:a16="http://schemas.microsoft.com/office/drawing/2014/main" id="{31AD4661-7AE0-F58D-DBA6-1563D0B03A8F}"/>
              </a:ext>
            </a:extLst>
          </p:cNvPr>
          <p:cNvPicPr>
            <a:picLocks noChangeAspect="1"/>
          </p:cNvPicPr>
          <p:nvPr/>
        </p:nvPicPr>
        <p:blipFill>
          <a:blip r:embed="rId3"/>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42364581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05CB1FF-EAB8-9342-7CD7-FA85A9E5286D}"/>
              </a:ext>
            </a:extLst>
          </p:cNvPr>
          <p:cNvSpPr txBox="1">
            <a:spLocks/>
          </p:cNvSpPr>
          <p:nvPr/>
        </p:nvSpPr>
        <p:spPr>
          <a:xfrm>
            <a:off x="603421" y="245330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NL" sz="8000" b="1" dirty="0"/>
              <a:t>Einde bijeenkomst</a:t>
            </a:r>
          </a:p>
        </p:txBody>
      </p:sp>
      <p:pic>
        <p:nvPicPr>
          <p:cNvPr id="6" name="Picture 5" descr="Shape&#10;&#10;Description automatically generated with low confidence">
            <a:extLst>
              <a:ext uri="{FF2B5EF4-FFF2-40B4-BE49-F238E27FC236}">
                <a16:creationId xmlns:a16="http://schemas.microsoft.com/office/drawing/2014/main" id="{76A74BFF-3058-AED6-733A-38F578DF34F1}"/>
              </a:ext>
            </a:extLst>
          </p:cNvPr>
          <p:cNvPicPr>
            <a:picLocks noChangeAspect="1"/>
          </p:cNvPicPr>
          <p:nvPr/>
        </p:nvPicPr>
        <p:blipFill>
          <a:blip r:embed="rId2"/>
          <a:stretch>
            <a:fillRect/>
          </a:stretch>
        </p:blipFill>
        <p:spPr>
          <a:xfrm>
            <a:off x="9257799" y="365125"/>
            <a:ext cx="2492766" cy="1003978"/>
          </a:xfrm>
          <a:prstGeom prst="rect">
            <a:avLst/>
          </a:prstGeom>
        </p:spPr>
      </p:pic>
      <p:sp>
        <p:nvSpPr>
          <p:cNvPr id="7" name="Title 1">
            <a:extLst>
              <a:ext uri="{FF2B5EF4-FFF2-40B4-BE49-F238E27FC236}">
                <a16:creationId xmlns:a16="http://schemas.microsoft.com/office/drawing/2014/main" id="{6113E905-A872-8873-C542-82DADFE5D559}"/>
              </a:ext>
            </a:extLst>
          </p:cNvPr>
          <p:cNvSpPr txBox="1">
            <a:spLocks/>
          </p:cNvSpPr>
          <p:nvPr/>
        </p:nvSpPr>
        <p:spPr>
          <a:xfrm>
            <a:off x="603421" y="35375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NL" sz="4800" b="1" dirty="0"/>
              <a:t>Dankuwel</a:t>
            </a:r>
          </a:p>
        </p:txBody>
      </p:sp>
    </p:spTree>
    <p:extLst>
      <p:ext uri="{BB962C8B-B14F-4D97-AF65-F5344CB8AC3E}">
        <p14:creationId xmlns:p14="http://schemas.microsoft.com/office/powerpoint/2010/main" val="3595134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Het Team</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8" name="Picture 7" descr="A person sitting at a table&#10;&#10;Description automatically generated with medium confidence">
            <a:extLst>
              <a:ext uri="{FF2B5EF4-FFF2-40B4-BE49-F238E27FC236}">
                <a16:creationId xmlns:a16="http://schemas.microsoft.com/office/drawing/2014/main" id="{126A1383-5682-B06A-44C2-FBDD15A84DB0}"/>
              </a:ext>
            </a:extLst>
          </p:cNvPr>
          <p:cNvPicPr>
            <a:picLocks noChangeAspect="1"/>
          </p:cNvPicPr>
          <p:nvPr/>
        </p:nvPicPr>
        <p:blipFill>
          <a:blip r:embed="rId3"/>
          <a:stretch>
            <a:fillRect/>
          </a:stretch>
        </p:blipFill>
        <p:spPr>
          <a:xfrm>
            <a:off x="6526273" y="1840374"/>
            <a:ext cx="3118532" cy="3350147"/>
          </a:xfrm>
          <a:prstGeom prst="rect">
            <a:avLst/>
          </a:prstGeom>
        </p:spPr>
      </p:pic>
      <p:pic>
        <p:nvPicPr>
          <p:cNvPr id="10" name="Picture 9" descr="A person with a beard&#10;&#10;Description automatically generated with medium confidence">
            <a:extLst>
              <a:ext uri="{FF2B5EF4-FFF2-40B4-BE49-F238E27FC236}">
                <a16:creationId xmlns:a16="http://schemas.microsoft.com/office/drawing/2014/main" id="{58F86898-A089-4F9A-FD4C-0E4E3720987A}"/>
              </a:ext>
            </a:extLst>
          </p:cNvPr>
          <p:cNvPicPr>
            <a:picLocks noChangeAspect="1"/>
          </p:cNvPicPr>
          <p:nvPr/>
        </p:nvPicPr>
        <p:blipFill>
          <a:blip r:embed="rId4"/>
          <a:stretch>
            <a:fillRect/>
          </a:stretch>
        </p:blipFill>
        <p:spPr>
          <a:xfrm>
            <a:off x="1634078" y="1840375"/>
            <a:ext cx="3318087" cy="3350146"/>
          </a:xfrm>
          <a:prstGeom prst="rect">
            <a:avLst/>
          </a:prstGeom>
        </p:spPr>
      </p:pic>
      <p:sp>
        <p:nvSpPr>
          <p:cNvPr id="11" name="Content Placeholder 6">
            <a:extLst>
              <a:ext uri="{FF2B5EF4-FFF2-40B4-BE49-F238E27FC236}">
                <a16:creationId xmlns:a16="http://schemas.microsoft.com/office/drawing/2014/main" id="{79B76B66-AB45-D79E-EA6B-01AE7C867B24}"/>
              </a:ext>
            </a:extLst>
          </p:cNvPr>
          <p:cNvSpPr>
            <a:spLocks noGrp="1"/>
          </p:cNvSpPr>
          <p:nvPr>
            <p:ph idx="1"/>
          </p:nvPr>
        </p:nvSpPr>
        <p:spPr>
          <a:xfrm>
            <a:off x="1860271" y="5340207"/>
            <a:ext cx="2865699" cy="1152667"/>
          </a:xfrm>
        </p:spPr>
        <p:txBody>
          <a:bodyPr>
            <a:normAutofit/>
          </a:bodyPr>
          <a:lstStyle/>
          <a:p>
            <a:pPr marL="0" indent="0" algn="ctr">
              <a:buNone/>
            </a:pPr>
            <a:r>
              <a:rPr lang="en-NL" sz="1800" dirty="0"/>
              <a:t>Jasper Faber</a:t>
            </a:r>
          </a:p>
          <a:p>
            <a:pPr marL="0" indent="0" algn="ctr">
              <a:buNone/>
            </a:pPr>
            <a:r>
              <a:rPr lang="en-NL" sz="1800" dirty="0"/>
              <a:t>Onderzoeker Capri Hartrevalidatie</a:t>
            </a:r>
          </a:p>
        </p:txBody>
      </p:sp>
      <p:sp>
        <p:nvSpPr>
          <p:cNvPr id="12" name="Content Placeholder 6">
            <a:extLst>
              <a:ext uri="{FF2B5EF4-FFF2-40B4-BE49-F238E27FC236}">
                <a16:creationId xmlns:a16="http://schemas.microsoft.com/office/drawing/2014/main" id="{651AECD7-F3BF-2DA8-AA65-0B5CF6CE595D}"/>
              </a:ext>
            </a:extLst>
          </p:cNvPr>
          <p:cNvSpPr txBox="1">
            <a:spLocks/>
          </p:cNvSpPr>
          <p:nvPr/>
        </p:nvSpPr>
        <p:spPr>
          <a:xfrm>
            <a:off x="6652689" y="5340206"/>
            <a:ext cx="2865699" cy="11526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NL" sz="1800" dirty="0"/>
              <a:t>Alisha Pruisken</a:t>
            </a:r>
          </a:p>
          <a:p>
            <a:pPr marL="0" indent="0" algn="ctr">
              <a:buFont typeface="Arial" panose="020B0604020202020204" pitchFamily="34" charset="0"/>
              <a:buNone/>
            </a:pPr>
            <a:r>
              <a:rPr lang="en-NL" sz="1800" dirty="0"/>
              <a:t>Stagiair medisch onderzoek</a:t>
            </a:r>
          </a:p>
          <a:p>
            <a:pPr marL="0" indent="0" algn="ctr">
              <a:buFont typeface="Arial" panose="020B0604020202020204" pitchFamily="34" charset="0"/>
              <a:buNone/>
            </a:pPr>
            <a:r>
              <a:rPr lang="en-NL" sz="1800" dirty="0"/>
              <a:t>Erasmus MC</a:t>
            </a:r>
          </a:p>
        </p:txBody>
      </p:sp>
    </p:spTree>
    <p:extLst>
      <p:ext uri="{BB962C8B-B14F-4D97-AF65-F5344CB8AC3E}">
        <p14:creationId xmlns:p14="http://schemas.microsoft.com/office/powerpoint/2010/main" val="278915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Uitleg onderzoek</a:t>
            </a:r>
          </a:p>
        </p:txBody>
      </p:sp>
      <p:sp>
        <p:nvSpPr>
          <p:cNvPr id="3" name="Content Placeholder 2">
            <a:extLst>
              <a:ext uri="{FF2B5EF4-FFF2-40B4-BE49-F238E27FC236}">
                <a16:creationId xmlns:a16="http://schemas.microsoft.com/office/drawing/2014/main" id="{DF8E8094-3565-B02E-52EA-1CFB74C9E650}"/>
              </a:ext>
            </a:extLst>
          </p:cNvPr>
          <p:cNvSpPr>
            <a:spLocks noGrp="1"/>
          </p:cNvSpPr>
          <p:nvPr>
            <p:ph idx="1"/>
          </p:nvPr>
        </p:nvSpPr>
        <p:spPr>
          <a:xfrm>
            <a:off x="838200" y="1825625"/>
            <a:ext cx="10515600" cy="1603375"/>
          </a:xfrm>
        </p:spPr>
        <p:txBody>
          <a:bodyPr/>
          <a:lstStyle/>
          <a:p>
            <a:pPr marL="0" indent="0">
              <a:buNone/>
            </a:pPr>
            <a:r>
              <a:rPr lang="en-NL" b="1" dirty="0"/>
              <a:t>Doel:</a:t>
            </a:r>
          </a:p>
          <a:p>
            <a:pPr marL="0" indent="0">
              <a:buNone/>
            </a:pPr>
            <a:r>
              <a:rPr lang="en-NL" dirty="0"/>
              <a:t>Onderzoeken of de ’CapriXpress’ app deelnemers kan helpen tijdens hun wachtperiode en hen helpt voor te bereiden op de revalidatie.</a:t>
            </a:r>
          </a:p>
          <a:p>
            <a:endParaRPr lang="en-NL" dirty="0"/>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18421828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Uitleg onderzoek</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8" name="Picture 7" descr="Graphical user interface, text&#10;&#10;Description automatically generated">
            <a:extLst>
              <a:ext uri="{FF2B5EF4-FFF2-40B4-BE49-F238E27FC236}">
                <a16:creationId xmlns:a16="http://schemas.microsoft.com/office/drawing/2014/main" id="{B0E22CA7-FCF4-FBCB-12E0-6DD3ED57E552}"/>
              </a:ext>
            </a:extLst>
          </p:cNvPr>
          <p:cNvPicPr>
            <a:picLocks noChangeAspect="1"/>
          </p:cNvPicPr>
          <p:nvPr/>
        </p:nvPicPr>
        <p:blipFill>
          <a:blip r:embed="rId3"/>
          <a:stretch>
            <a:fillRect/>
          </a:stretch>
        </p:blipFill>
        <p:spPr>
          <a:xfrm>
            <a:off x="28394" y="2764221"/>
            <a:ext cx="12135211" cy="3467202"/>
          </a:xfrm>
          <a:prstGeom prst="rect">
            <a:avLst/>
          </a:prstGeom>
        </p:spPr>
      </p:pic>
    </p:spTree>
    <p:extLst>
      <p:ext uri="{BB962C8B-B14F-4D97-AF65-F5344CB8AC3E}">
        <p14:creationId xmlns:p14="http://schemas.microsoft.com/office/powerpoint/2010/main" val="1627492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Uitleg onderzoek</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5" name="Picture 4" descr="Diagram&#10;&#10;Description automatically generated with low confidence">
            <a:extLst>
              <a:ext uri="{FF2B5EF4-FFF2-40B4-BE49-F238E27FC236}">
                <a16:creationId xmlns:a16="http://schemas.microsoft.com/office/drawing/2014/main" id="{88892513-16B4-8426-C0EF-8EE15AA87FB1}"/>
              </a:ext>
            </a:extLst>
          </p:cNvPr>
          <p:cNvPicPr>
            <a:picLocks noChangeAspect="1"/>
          </p:cNvPicPr>
          <p:nvPr/>
        </p:nvPicPr>
        <p:blipFill>
          <a:blip r:embed="rId3"/>
          <a:stretch>
            <a:fillRect/>
          </a:stretch>
        </p:blipFill>
        <p:spPr>
          <a:xfrm>
            <a:off x="0" y="2832912"/>
            <a:ext cx="11935816" cy="3410232"/>
          </a:xfrm>
          <a:prstGeom prst="rect">
            <a:avLst/>
          </a:prstGeom>
        </p:spPr>
      </p:pic>
    </p:spTree>
    <p:extLst>
      <p:ext uri="{BB962C8B-B14F-4D97-AF65-F5344CB8AC3E}">
        <p14:creationId xmlns:p14="http://schemas.microsoft.com/office/powerpoint/2010/main" val="8663284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40C5E9A-C696-74A4-AC03-DA6140A7F5BA}"/>
              </a:ext>
            </a:extLst>
          </p:cNvPr>
          <p:cNvPicPr>
            <a:picLocks noChangeAspect="1"/>
          </p:cNvPicPr>
          <p:nvPr/>
        </p:nvPicPr>
        <p:blipFill>
          <a:blip r:embed="rId3"/>
          <a:stretch>
            <a:fillRect/>
          </a:stretch>
        </p:blipFill>
        <p:spPr>
          <a:xfrm>
            <a:off x="2601942" y="197341"/>
            <a:ext cx="6988115" cy="6463317"/>
          </a:xfrm>
          <a:prstGeom prst="rect">
            <a:avLst/>
          </a:prstGeom>
        </p:spPr>
      </p:pic>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4"/>
          <a:stretch>
            <a:fillRect/>
          </a:stretch>
        </p:blipFill>
        <p:spPr>
          <a:xfrm>
            <a:off x="9257799" y="365125"/>
            <a:ext cx="2492766" cy="1003978"/>
          </a:xfrm>
          <a:prstGeom prst="rect">
            <a:avLst/>
          </a:prstGeom>
        </p:spPr>
      </p:pic>
    </p:spTree>
    <p:extLst>
      <p:ext uri="{BB962C8B-B14F-4D97-AF65-F5344CB8AC3E}">
        <p14:creationId xmlns:p14="http://schemas.microsoft.com/office/powerpoint/2010/main" val="4290741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1FE7C-97FE-96FA-96D2-85C0B6D9BE21}"/>
              </a:ext>
            </a:extLst>
          </p:cNvPr>
          <p:cNvSpPr>
            <a:spLocks noGrp="1"/>
          </p:cNvSpPr>
          <p:nvPr>
            <p:ph type="title"/>
          </p:nvPr>
        </p:nvSpPr>
        <p:spPr/>
        <p:txBody>
          <a:bodyPr/>
          <a:lstStyle/>
          <a:p>
            <a:r>
              <a:rPr lang="en-NL" dirty="0"/>
              <a:t>Uitleg onderzoek</a:t>
            </a:r>
          </a:p>
        </p:txBody>
      </p:sp>
      <p:pic>
        <p:nvPicPr>
          <p:cNvPr id="4" name="Picture 3" descr="Shape&#10;&#10;Description automatically generated with low confidence">
            <a:extLst>
              <a:ext uri="{FF2B5EF4-FFF2-40B4-BE49-F238E27FC236}">
                <a16:creationId xmlns:a16="http://schemas.microsoft.com/office/drawing/2014/main" id="{407B7169-9B1D-5328-DBD8-38FB7014948A}"/>
              </a:ext>
            </a:extLst>
          </p:cNvPr>
          <p:cNvPicPr>
            <a:picLocks noChangeAspect="1"/>
          </p:cNvPicPr>
          <p:nvPr/>
        </p:nvPicPr>
        <p:blipFill>
          <a:blip r:embed="rId2"/>
          <a:stretch>
            <a:fillRect/>
          </a:stretch>
        </p:blipFill>
        <p:spPr>
          <a:xfrm>
            <a:off x="9257799" y="365125"/>
            <a:ext cx="2492766" cy="1003978"/>
          </a:xfrm>
          <a:prstGeom prst="rect">
            <a:avLst/>
          </a:prstGeom>
        </p:spPr>
      </p:pic>
      <p:pic>
        <p:nvPicPr>
          <p:cNvPr id="5" name="Picture 4" descr="Diagram&#10;&#10;Description automatically generated with low confidence">
            <a:extLst>
              <a:ext uri="{FF2B5EF4-FFF2-40B4-BE49-F238E27FC236}">
                <a16:creationId xmlns:a16="http://schemas.microsoft.com/office/drawing/2014/main" id="{88892513-16B4-8426-C0EF-8EE15AA87FB1}"/>
              </a:ext>
            </a:extLst>
          </p:cNvPr>
          <p:cNvPicPr>
            <a:picLocks noChangeAspect="1"/>
          </p:cNvPicPr>
          <p:nvPr/>
        </p:nvPicPr>
        <p:blipFill rotWithShape="1">
          <a:blip r:embed="rId3"/>
          <a:srcRect l="16731" t="49455" r="74904" b="17876"/>
          <a:stretch/>
        </p:blipFill>
        <p:spPr>
          <a:xfrm>
            <a:off x="725214" y="2070537"/>
            <a:ext cx="1639614" cy="1829466"/>
          </a:xfrm>
          <a:prstGeom prst="rect">
            <a:avLst/>
          </a:prstGeom>
        </p:spPr>
      </p:pic>
      <p:sp>
        <p:nvSpPr>
          <p:cNvPr id="3" name="Content Placeholder 2">
            <a:extLst>
              <a:ext uri="{FF2B5EF4-FFF2-40B4-BE49-F238E27FC236}">
                <a16:creationId xmlns:a16="http://schemas.microsoft.com/office/drawing/2014/main" id="{A43BF443-67B7-C3DF-5131-6BABC1470A30}"/>
              </a:ext>
            </a:extLst>
          </p:cNvPr>
          <p:cNvSpPr>
            <a:spLocks noGrp="1"/>
          </p:cNvSpPr>
          <p:nvPr>
            <p:ph idx="1"/>
          </p:nvPr>
        </p:nvSpPr>
        <p:spPr>
          <a:xfrm>
            <a:off x="3297621" y="2070536"/>
            <a:ext cx="6750269" cy="4219053"/>
          </a:xfrm>
        </p:spPr>
        <p:txBody>
          <a:bodyPr>
            <a:normAutofit fontScale="92500" lnSpcReduction="20000"/>
          </a:bodyPr>
          <a:lstStyle/>
          <a:p>
            <a:pPr marL="0" indent="0">
              <a:buNone/>
            </a:pPr>
            <a:r>
              <a:rPr lang="en-NL" b="1" dirty="0"/>
              <a:t>Duur: 45 – 90 minuten</a:t>
            </a:r>
          </a:p>
          <a:p>
            <a:pPr marL="0" indent="0">
              <a:buNone/>
            </a:pPr>
            <a:endParaRPr lang="en-NL" b="1" dirty="0"/>
          </a:p>
          <a:p>
            <a:pPr marL="0" indent="0">
              <a:buNone/>
            </a:pPr>
            <a:r>
              <a:rPr lang="en-NL" b="1" dirty="0"/>
              <a:t>Iedereen</a:t>
            </a:r>
          </a:p>
          <a:p>
            <a:r>
              <a:rPr lang="en-NL" dirty="0"/>
              <a:t>Uitleg over onderzoek</a:t>
            </a:r>
          </a:p>
          <a:p>
            <a:r>
              <a:rPr lang="en-NL" dirty="0"/>
              <a:t>Toestemming geven</a:t>
            </a:r>
          </a:p>
          <a:p>
            <a:r>
              <a:rPr lang="en-NL" dirty="0"/>
              <a:t>Vragenlijst 1 invullen</a:t>
            </a:r>
          </a:p>
          <a:p>
            <a:endParaRPr lang="en-NL" dirty="0"/>
          </a:p>
          <a:p>
            <a:pPr marL="0" indent="0">
              <a:buNone/>
            </a:pPr>
            <a:r>
              <a:rPr lang="en-NL" b="1" dirty="0"/>
              <a:t>App groep</a:t>
            </a:r>
          </a:p>
          <a:p>
            <a:r>
              <a:rPr lang="en-NL" dirty="0"/>
              <a:t>Uitleg over de app</a:t>
            </a:r>
          </a:p>
          <a:p>
            <a:r>
              <a:rPr lang="en-NL" dirty="0"/>
              <a:t>App installeren </a:t>
            </a:r>
          </a:p>
          <a:p>
            <a:endParaRPr lang="en-NL" dirty="0"/>
          </a:p>
          <a:p>
            <a:endParaRPr lang="en-NL" dirty="0"/>
          </a:p>
        </p:txBody>
      </p:sp>
    </p:spTree>
    <p:extLst>
      <p:ext uri="{BB962C8B-B14F-4D97-AF65-F5344CB8AC3E}">
        <p14:creationId xmlns:p14="http://schemas.microsoft.com/office/powerpoint/2010/main" val="1223334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10539</TotalTime>
  <Words>864</Words>
  <Application>Microsoft Macintosh PowerPoint</Application>
  <PresentationFormat>Widescreen</PresentationFormat>
  <Paragraphs>151</Paragraphs>
  <Slides>37</Slides>
  <Notes>5</Notes>
  <HiddenSlides>6</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Söhne</vt:lpstr>
      <vt:lpstr>Office Theme</vt:lpstr>
      <vt:lpstr>Welkom</vt:lpstr>
      <vt:lpstr>Programma</vt:lpstr>
      <vt:lpstr>Kennismaken</vt:lpstr>
      <vt:lpstr>Het Team</vt:lpstr>
      <vt:lpstr>Uitleg onderzoek</vt:lpstr>
      <vt:lpstr>Uitleg onderzoek</vt:lpstr>
      <vt:lpstr>Uitleg onderzoek</vt:lpstr>
      <vt:lpstr>PowerPoint Presentation</vt:lpstr>
      <vt:lpstr>Uitleg onderzoek</vt:lpstr>
      <vt:lpstr>Uitleg onderzoek</vt:lpstr>
      <vt:lpstr>Uitleg onderzoek</vt:lpstr>
      <vt:lpstr>Afspraken</vt:lpstr>
      <vt:lpstr>Voor- en nadelen</vt:lpstr>
      <vt:lpstr>Niet meer meedoen?</vt:lpstr>
      <vt:lpstr>Waneer stopt het onderzoek?</vt:lpstr>
      <vt:lpstr>Uw gegevens</vt:lpstr>
      <vt:lpstr>Vragen?</vt:lpstr>
      <vt:lpstr>Toestemming geven</vt:lpstr>
      <vt:lpstr>Vragenlijsten invullen</vt:lpstr>
      <vt:lpstr>Indelen groepen</vt:lpstr>
      <vt:lpstr>Pauze</vt:lpstr>
      <vt:lpstr>Programma</vt:lpstr>
      <vt:lpstr>Installeren - Android</vt:lpstr>
      <vt:lpstr>Installeren - Android</vt:lpstr>
      <vt:lpstr>Installeren - Android</vt:lpstr>
      <vt:lpstr>Installeren - Android</vt:lpstr>
      <vt:lpstr>Installeren – Android</vt:lpstr>
      <vt:lpstr>Installeren - Android</vt:lpstr>
      <vt:lpstr>Installeren - Android</vt:lpstr>
      <vt:lpstr>Installeren - Apple</vt:lpstr>
      <vt:lpstr>Installeren - Apple</vt:lpstr>
      <vt:lpstr>Installeren - Apple</vt:lpstr>
      <vt:lpstr>Installeren - Apple</vt:lpstr>
      <vt:lpstr>Demonstratie</vt:lpstr>
      <vt:lpstr>Bijeenkomsten</vt:lpstr>
      <vt:lpstr>Laatste vragen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Welkom</dc:title>
  <dc:creator>Jasper Faber</dc:creator>
  <cp:lastModifiedBy>Jasper Faber</cp:lastModifiedBy>
  <cp:revision>16</cp:revision>
  <dcterms:created xsi:type="dcterms:W3CDTF">2022-12-09T15:50:31Z</dcterms:created>
  <dcterms:modified xsi:type="dcterms:W3CDTF">2023-05-09T11:44:14Z</dcterms:modified>
</cp:coreProperties>
</file>