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4"/>
  </p:sldMasterIdLst>
  <p:sldIdLst>
    <p:sldId id="257" r:id="rId5"/>
    <p:sldId id="258" r:id="rId6"/>
    <p:sldId id="262" r:id="rId7"/>
    <p:sldId id="263" r:id="rId8"/>
    <p:sldId id="264" r:id="rId9"/>
    <p:sldId id="265" r:id="rId10"/>
    <p:sldId id="266" r:id="rId11"/>
    <p:sldId id="267" r:id="rId12"/>
    <p:sldId id="268" r:id="rId13"/>
    <p:sldId id="269" r:id="rId14"/>
    <p:sldId id="27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0" autoAdjust="0"/>
    <p:restoredTop sz="94619" autoAdjust="0"/>
  </p:normalViewPr>
  <p:slideViewPr>
    <p:cSldViewPr snapToGrid="0">
      <p:cViewPr varScale="1">
        <p:scale>
          <a:sx n="74" d="100"/>
          <a:sy n="74" d="100"/>
        </p:scale>
        <p:origin x="15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t>9/15/2021</a:t>
            </a:fld>
            <a:endParaRPr lang="en-US" dirty="0"/>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dirty="0"/>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4147770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F40B7-36AB-4376-BE14-EF7004D79BB9}" type="datetime1">
              <a:rPr lang="en-US" smtClean="0"/>
              <a:t>9/15/2021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4023329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87CAB8-DCAE-46A5-AADA-B3FAD11A54E0}" type="datetime1">
              <a:rPr lang="en-US" smtClean="0"/>
              <a:t>9/15/2021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1510073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t>9/15/2021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153708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t>9/15/2021</a:t>
            </a:fld>
            <a:endParaRPr lang="en-US" dirty="0"/>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606071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t>9/15/2021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744672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A7F15D8-96D1-4781-BC50-CA8A088B2FE4}" type="datetime1">
              <a:rPr lang="en-US" smtClean="0"/>
              <a:t>9/15/2021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929960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t>9/15/2021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2667413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9/15/2021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dirty="0"/>
          </a:p>
        </p:txBody>
      </p:sp>
    </p:spTree>
    <p:extLst>
      <p:ext uri="{BB962C8B-B14F-4D97-AF65-F5344CB8AC3E}">
        <p14:creationId xmlns:p14="http://schemas.microsoft.com/office/powerpoint/2010/main" val="907247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t>9/15/2021</a:t>
            </a:fld>
            <a:endParaRPr lang="en-US" dirty="0"/>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dirty="0"/>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2488602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9/15/2021</a:t>
            </a:fld>
            <a:endParaRPr lang="en-US" dirty="0"/>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t>‹#›</a:t>
            </a:fld>
            <a:endParaRPr lang="en-US" dirty="0"/>
          </a:p>
        </p:txBody>
      </p:sp>
      <p:sp>
        <p:nvSpPr>
          <p:cNvPr id="12" name="Rectangle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78223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F6FA2B21-3FCD-4721-B95C-427943F61125}" type="datetime1">
              <a:rPr lang="en-US" smtClean="0"/>
              <a:t>9/15/2021</a:t>
            </a:fld>
            <a:endParaRPr lang="en-US" dirty="0"/>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800">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381157763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65" r:id="rId5"/>
    <p:sldLayoutId id="2147483671" r:id="rId6"/>
    <p:sldLayoutId id="2147483672" r:id="rId7"/>
    <p:sldLayoutId id="2147483662" r:id="rId8"/>
    <p:sldLayoutId id="2147483663" r:id="rId9"/>
    <p:sldLayoutId id="2147483664" r:id="rId10"/>
    <p:sldLayoutId id="2147483666" r:id="rId11"/>
  </p:sldLayoutIdLst>
  <p:hf sldNum="0" hdr="0" ftr="0" dt="0"/>
  <p:txStyles>
    <p:titleStyle>
      <a:lvl1pPr algn="l" defTabSz="914400" rtl="0" eaLnBrk="1" latinLnBrk="0" hangingPunct="1">
        <a:lnSpc>
          <a:spcPct val="90000"/>
        </a:lnSpc>
        <a:spcBef>
          <a:spcPct val="0"/>
        </a:spcBef>
        <a:buNone/>
        <a:defRPr lang="en-US" sz="4000"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10000"/>
        </a:lnSpc>
        <a:spcBef>
          <a:spcPts val="900"/>
        </a:spcBef>
        <a:spcAft>
          <a:spcPts val="0"/>
        </a:spcAft>
        <a:buClr>
          <a:schemeClr val="tx1">
            <a:lumMod val="85000"/>
            <a:lumOff val="15000"/>
          </a:schemeClr>
        </a:buClr>
        <a:buFont typeface="Garamond" pitchFamily="18" charset="0"/>
        <a:buChar char="◦"/>
        <a:defRPr sz="15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bstract image">
            <a:extLst>
              <a:ext uri="{FF2B5EF4-FFF2-40B4-BE49-F238E27FC236}">
                <a16:creationId xmlns:a16="http://schemas.microsoft.com/office/drawing/2014/main" id="{6D3BA21E-E6C8-4E14-8E53-C5DF567E9DFF}"/>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79" cy="6857990"/>
          </a:xfrm>
          <a:prstGeom prst="rect">
            <a:avLst/>
          </a:prstGeom>
        </p:spPr>
      </p:pic>
      <p:sp>
        <p:nvSpPr>
          <p:cNvPr id="64" name="Rectangle 59">
            <a:extLst>
              <a:ext uri="{FF2B5EF4-FFF2-40B4-BE49-F238E27FC236}">
                <a16:creationId xmlns:a16="http://schemas.microsoft.com/office/drawing/2014/main" id="{2644B391-9BFE-445C-A9EC-F544BB85FB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7329" y="1808532"/>
            <a:ext cx="5452527" cy="3240936"/>
          </a:xfrm>
          <a:prstGeom prst="rect">
            <a:avLst/>
          </a:prstGeom>
          <a:solidFill>
            <a:schemeClr val="bg1">
              <a:lumMod val="75000"/>
              <a:lumOff val="25000"/>
            </a:schemeClr>
          </a:solidFill>
          <a:ln w="6350" cap="sq" cmpd="sng" algn="ctr">
            <a:noFill/>
            <a:prstDash val="solid"/>
            <a:miter lim="800000"/>
          </a:ln>
          <a:effectLst/>
        </p:spPr>
      </p:sp>
      <p:sp>
        <p:nvSpPr>
          <p:cNvPr id="65" name="Rectangle 61">
            <a:extLst>
              <a:ext uri="{FF2B5EF4-FFF2-40B4-BE49-F238E27FC236}">
                <a16:creationId xmlns:a16="http://schemas.microsoft.com/office/drawing/2014/main" id="{80F26E69-87D9-4655-AE7B-280A87AA3C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3272" y="1975104"/>
            <a:ext cx="5120640" cy="2907792"/>
          </a:xfrm>
          <a:prstGeom prst="rect">
            <a:avLst/>
          </a:prstGeom>
          <a:noFill/>
          <a:ln w="6350" cap="sq" cmpd="sng" algn="ctr">
            <a:solidFill>
              <a:schemeClr val="tx1"/>
            </a:solidFill>
            <a:prstDash val="solid"/>
            <a:miter lim="800000"/>
          </a:ln>
          <a:effectLst>
            <a:softEdge rad="0"/>
          </a:effectLst>
        </p:spPr>
      </p:sp>
      <p:sp>
        <p:nvSpPr>
          <p:cNvPr id="2" name="Title 1">
            <a:extLst>
              <a:ext uri="{FF2B5EF4-FFF2-40B4-BE49-F238E27FC236}">
                <a16:creationId xmlns:a16="http://schemas.microsoft.com/office/drawing/2014/main" id="{18C3B467-088C-4F3D-A9A7-105C4E1E20CD}"/>
              </a:ext>
            </a:extLst>
          </p:cNvPr>
          <p:cNvSpPr>
            <a:spLocks noGrp="1"/>
          </p:cNvSpPr>
          <p:nvPr>
            <p:ph type="ctrTitle"/>
          </p:nvPr>
        </p:nvSpPr>
        <p:spPr>
          <a:xfrm>
            <a:off x="1276055" y="2350017"/>
            <a:ext cx="4775075" cy="1630906"/>
          </a:xfrm>
        </p:spPr>
        <p:txBody>
          <a:bodyPr>
            <a:normAutofit/>
          </a:bodyPr>
          <a:lstStyle/>
          <a:p>
            <a:r>
              <a:rPr lang="en-US" sz="4400" dirty="0" err="1">
                <a:solidFill>
                  <a:schemeClr val="tx1"/>
                </a:solidFill>
              </a:rPr>
              <a:t>SoftShell</a:t>
            </a:r>
            <a:r>
              <a:rPr lang="en-US" sz="4400" dirty="0">
                <a:solidFill>
                  <a:schemeClr val="tx1"/>
                </a:solidFill>
              </a:rPr>
              <a:t> Calculator</a:t>
            </a:r>
          </a:p>
        </p:txBody>
      </p:sp>
      <p:sp>
        <p:nvSpPr>
          <p:cNvPr id="3" name="Subtitle 2">
            <a:extLst>
              <a:ext uri="{FF2B5EF4-FFF2-40B4-BE49-F238E27FC236}">
                <a16:creationId xmlns:a16="http://schemas.microsoft.com/office/drawing/2014/main" id="{C8722DDC-8EEE-4A06-8DFE-B44871EAA2CF}"/>
              </a:ext>
            </a:extLst>
          </p:cNvPr>
          <p:cNvSpPr>
            <a:spLocks noGrp="1"/>
          </p:cNvSpPr>
          <p:nvPr>
            <p:ph type="subTitle" idx="1"/>
          </p:nvPr>
        </p:nvSpPr>
        <p:spPr>
          <a:xfrm>
            <a:off x="1276055" y="3990546"/>
            <a:ext cx="4775075" cy="559656"/>
          </a:xfrm>
        </p:spPr>
        <p:txBody>
          <a:bodyPr>
            <a:normAutofit/>
          </a:bodyPr>
          <a:lstStyle/>
          <a:p>
            <a:r>
              <a:rPr lang="en-US" dirty="0" err="1">
                <a:solidFill>
                  <a:schemeClr val="tx1"/>
                </a:solidFill>
              </a:rPr>
              <a:t>O.Beketova</a:t>
            </a:r>
            <a:r>
              <a:rPr lang="en-US" dirty="0">
                <a:solidFill>
                  <a:schemeClr val="tx1"/>
                </a:solidFill>
              </a:rPr>
              <a:t>-Hummel</a:t>
            </a:r>
          </a:p>
        </p:txBody>
      </p:sp>
    </p:spTree>
    <p:extLst>
      <p:ext uri="{BB962C8B-B14F-4D97-AF65-F5344CB8AC3E}">
        <p14:creationId xmlns:p14="http://schemas.microsoft.com/office/powerpoint/2010/main" val="1736693185"/>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48DB4B7D-6E19-4B1E-A0ED-621919C15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5" name="Rectangle 14">
            <a:extLst>
              <a:ext uri="{FF2B5EF4-FFF2-40B4-BE49-F238E27FC236}">
                <a16:creationId xmlns:a16="http://schemas.microsoft.com/office/drawing/2014/main" id="{4CB196DE-BC07-4C0A-9A6F-6FFD5F775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7" name="Rectangle 16">
            <a:extLst>
              <a:ext uri="{FF2B5EF4-FFF2-40B4-BE49-F238E27FC236}">
                <a16:creationId xmlns:a16="http://schemas.microsoft.com/office/drawing/2014/main" id="{2C13C32D-C8E0-49CB-AF18-A6A13B7FE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9" name="Group 18">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20" name="Straight Connector 19">
              <a:extLst>
                <a:ext uri="{FF2B5EF4-FFF2-40B4-BE49-F238E27FC236}">
                  <a16:creationId xmlns:a16="http://schemas.microsoft.com/office/drawing/2014/main" id="{65E3DF13-4412-4927-AA38-F077B5A4CBD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569EC13-67CE-4C90-95BA-1F7D7F3D389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A59492E-0F24-4A22-B24D-A110B40311A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useBgFill="1">
        <p:nvSpPr>
          <p:cNvPr id="24" name="Rectangle 23">
            <a:extLst>
              <a:ext uri="{FF2B5EF4-FFF2-40B4-BE49-F238E27FC236}">
                <a16:creationId xmlns:a16="http://schemas.microsoft.com/office/drawing/2014/main" id="{73E9A47A-0DE5-4DA7-BAE9-484DFD0FC1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ln w="6350" cap="flat" cmpd="sng" algn="ctr">
            <a:noFill/>
            <a:prstDash val="solid"/>
          </a:ln>
          <a:effectLst>
            <a:outerShdw blurRad="50800" algn="ctr" rotWithShape="0">
              <a:prstClr val="black">
                <a:alpha val="66000"/>
              </a:prstClr>
            </a:outerShdw>
            <a:softEdge rad="0"/>
          </a:effectLst>
        </p:spPr>
      </p:sp>
      <p:pic>
        <p:nvPicPr>
          <p:cNvPr id="4" name="Picture 3" descr="abstract image">
            <a:extLst>
              <a:ext uri="{FF2B5EF4-FFF2-40B4-BE49-F238E27FC236}">
                <a16:creationId xmlns:a16="http://schemas.microsoft.com/office/drawing/2014/main" id="{5C002EE5-E4FF-463C-8DAA-9AC0B6D407FF}"/>
              </a:ext>
            </a:extLst>
          </p:cNvPr>
          <p:cNvPicPr>
            <a:picLocks noChangeAspect="1"/>
          </p:cNvPicPr>
          <p:nvPr/>
        </p:nvPicPr>
        <p:blipFill rotWithShape="1">
          <a:blip r:embed="rId2">
            <a:extLst>
              <a:ext uri="{28A0092B-C50C-407E-A947-70E740481C1C}">
                <a14:useLocalDpi xmlns:a14="http://schemas.microsoft.com/office/drawing/2010/main" val="0"/>
              </a:ext>
            </a:extLst>
          </a:blip>
          <a:srcRect r="1897" b="-2"/>
          <a:stretch/>
        </p:blipFill>
        <p:spPr>
          <a:xfrm>
            <a:off x="7213060" y="621793"/>
            <a:ext cx="4358193" cy="2990087"/>
          </a:xfrm>
          <a:prstGeom prst="rect">
            <a:avLst/>
          </a:prstGeom>
        </p:spPr>
      </p:pic>
      <p:sp>
        <p:nvSpPr>
          <p:cNvPr id="26" name="Rectangle 25">
            <a:extLst>
              <a:ext uri="{FF2B5EF4-FFF2-40B4-BE49-F238E27FC236}">
                <a16:creationId xmlns:a16="http://schemas.microsoft.com/office/drawing/2014/main" id="{77A036E4-AD62-415C-BE0D-1FAC55129C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92C9295F-E638-4F61-AFE2-CF3E40556031}"/>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2000" cap="all" spc="-100" dirty="0"/>
              <a:t>Fifth plot – reported observed decay stages are added for each segment of the drill core.</a:t>
            </a:r>
          </a:p>
        </p:txBody>
      </p:sp>
      <p:sp>
        <p:nvSpPr>
          <p:cNvPr id="28" name="Rectangle 27">
            <a:extLst>
              <a:ext uri="{FF2B5EF4-FFF2-40B4-BE49-F238E27FC236}">
                <a16:creationId xmlns:a16="http://schemas.microsoft.com/office/drawing/2014/main" id="{A7FE32D9-A8E2-4856-8207-E416D87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0" name="Straight Connector 29">
            <a:extLst>
              <a:ext uri="{FF2B5EF4-FFF2-40B4-BE49-F238E27FC236}">
                <a16:creationId xmlns:a16="http://schemas.microsoft.com/office/drawing/2014/main" id="{74FBE789-A5E3-43CB-A8FF-434FE371BC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04BA3B8-B0ED-4CCA-A490-7E59070AA2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E1469F4-CE99-479D-BBBF-B8F17ED6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pic>
        <p:nvPicPr>
          <p:cNvPr id="5" name="Picture 4" descr="Chart, histogram&#10;&#10;Description automatically generated">
            <a:extLst>
              <a:ext uri="{FF2B5EF4-FFF2-40B4-BE49-F238E27FC236}">
                <a16:creationId xmlns:a16="http://schemas.microsoft.com/office/drawing/2014/main" id="{38CD694E-73D3-4F69-9861-2AE82A1DE097}"/>
              </a:ext>
            </a:extLst>
          </p:cNvPr>
          <p:cNvPicPr>
            <a:picLocks noChangeAspect="1"/>
          </p:cNvPicPr>
          <p:nvPr/>
        </p:nvPicPr>
        <p:blipFill rotWithShape="1">
          <a:blip r:embed="rId3"/>
          <a:srcRect l="8456" r="5092"/>
          <a:stretch/>
        </p:blipFill>
        <p:spPr>
          <a:xfrm>
            <a:off x="651753" y="637433"/>
            <a:ext cx="8394970" cy="3016566"/>
          </a:xfrm>
          <a:prstGeom prst="rect">
            <a:avLst/>
          </a:prstGeom>
        </p:spPr>
      </p:pic>
    </p:spTree>
    <p:extLst>
      <p:ext uri="{BB962C8B-B14F-4D97-AF65-F5344CB8AC3E}">
        <p14:creationId xmlns:p14="http://schemas.microsoft.com/office/powerpoint/2010/main" val="1655684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48DB4B7D-6E19-4B1E-A0ED-621919C15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5" name="Rectangle 14">
            <a:extLst>
              <a:ext uri="{FF2B5EF4-FFF2-40B4-BE49-F238E27FC236}">
                <a16:creationId xmlns:a16="http://schemas.microsoft.com/office/drawing/2014/main" id="{4CB196DE-BC07-4C0A-9A6F-6FFD5F775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7" name="Rectangle 16">
            <a:extLst>
              <a:ext uri="{FF2B5EF4-FFF2-40B4-BE49-F238E27FC236}">
                <a16:creationId xmlns:a16="http://schemas.microsoft.com/office/drawing/2014/main" id="{2C13C32D-C8E0-49CB-AF18-A6A13B7FE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9" name="Group 18">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20" name="Straight Connector 19">
              <a:extLst>
                <a:ext uri="{FF2B5EF4-FFF2-40B4-BE49-F238E27FC236}">
                  <a16:creationId xmlns:a16="http://schemas.microsoft.com/office/drawing/2014/main" id="{65E3DF13-4412-4927-AA38-F077B5A4CBD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569EC13-67CE-4C90-95BA-1F7D7F3D389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A59492E-0F24-4A22-B24D-A110B40311A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useBgFill="1">
        <p:nvSpPr>
          <p:cNvPr id="24" name="Rectangle 23">
            <a:extLst>
              <a:ext uri="{FF2B5EF4-FFF2-40B4-BE49-F238E27FC236}">
                <a16:creationId xmlns:a16="http://schemas.microsoft.com/office/drawing/2014/main" id="{73E9A47A-0DE5-4DA7-BAE9-484DFD0FC1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ln w="6350" cap="flat" cmpd="sng" algn="ctr">
            <a:noFill/>
            <a:prstDash val="solid"/>
          </a:ln>
          <a:effectLst>
            <a:outerShdw blurRad="50800" algn="ctr" rotWithShape="0">
              <a:prstClr val="black">
                <a:alpha val="66000"/>
              </a:prstClr>
            </a:outerShdw>
            <a:softEdge rad="0"/>
          </a:effectLst>
        </p:spPr>
      </p:sp>
      <p:sp>
        <p:nvSpPr>
          <p:cNvPr id="26" name="Rectangle 25">
            <a:extLst>
              <a:ext uri="{FF2B5EF4-FFF2-40B4-BE49-F238E27FC236}">
                <a16:creationId xmlns:a16="http://schemas.microsoft.com/office/drawing/2014/main" id="{77A036E4-AD62-415C-BE0D-1FAC55129C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92C9295F-E638-4F61-AFE2-CF3E40556031}"/>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2000" cap="all" spc="-100" dirty="0"/>
              <a:t>To save images, select “DOWNLOAD IMAGES PDF” following the last plot.</a:t>
            </a:r>
            <a:br>
              <a:rPr lang="en-US" sz="2000" cap="all" spc="-100" dirty="0"/>
            </a:br>
            <a:br>
              <a:rPr lang="en-US" sz="2000" cap="all" spc="-100" dirty="0"/>
            </a:br>
            <a:r>
              <a:rPr lang="en-US" sz="2000" cap="all" spc="-100" dirty="0"/>
              <a:t>A .pdf file will be saved with all plots in designated folder.</a:t>
            </a:r>
          </a:p>
        </p:txBody>
      </p:sp>
      <p:sp>
        <p:nvSpPr>
          <p:cNvPr id="28" name="Rectangle 27">
            <a:extLst>
              <a:ext uri="{FF2B5EF4-FFF2-40B4-BE49-F238E27FC236}">
                <a16:creationId xmlns:a16="http://schemas.microsoft.com/office/drawing/2014/main" id="{A7FE32D9-A8E2-4856-8207-E416D87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0" name="Straight Connector 29">
            <a:extLst>
              <a:ext uri="{FF2B5EF4-FFF2-40B4-BE49-F238E27FC236}">
                <a16:creationId xmlns:a16="http://schemas.microsoft.com/office/drawing/2014/main" id="{74FBE789-A5E3-43CB-A8FF-434FE371BC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04BA3B8-B0ED-4CCA-A490-7E59070AA2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E1469F4-CE99-479D-BBBF-B8F17ED6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24B7BC7D-9608-49B4-B04C-1CB026161326}"/>
              </a:ext>
            </a:extLst>
          </p:cNvPr>
          <p:cNvPicPr>
            <a:picLocks noChangeAspect="1"/>
          </p:cNvPicPr>
          <p:nvPr/>
        </p:nvPicPr>
        <p:blipFill rotWithShape="1">
          <a:blip r:embed="rId2"/>
          <a:srcRect l="3248" t="-1940" r="8687" b="1940"/>
          <a:stretch/>
        </p:blipFill>
        <p:spPr>
          <a:xfrm>
            <a:off x="725537" y="1380938"/>
            <a:ext cx="10736913" cy="987953"/>
          </a:xfrm>
          <a:prstGeom prst="rect">
            <a:avLst/>
          </a:prstGeom>
        </p:spPr>
      </p:pic>
    </p:spTree>
    <p:extLst>
      <p:ext uri="{BB962C8B-B14F-4D97-AF65-F5344CB8AC3E}">
        <p14:creationId xmlns:p14="http://schemas.microsoft.com/office/powerpoint/2010/main" val="4205274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59" name="Rectangle 58">
            <a:extLst>
              <a:ext uri="{FF2B5EF4-FFF2-40B4-BE49-F238E27FC236}">
                <a16:creationId xmlns:a16="http://schemas.microsoft.com/office/drawing/2014/main" id="{48DB4B7D-6E19-4B1E-A0ED-621919C15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61" name="Rectangle 60">
            <a:extLst>
              <a:ext uri="{FF2B5EF4-FFF2-40B4-BE49-F238E27FC236}">
                <a16:creationId xmlns:a16="http://schemas.microsoft.com/office/drawing/2014/main" id="{4CB196DE-BC07-4C0A-9A6F-6FFD5F775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63" name="Rectangle 62">
            <a:extLst>
              <a:ext uri="{FF2B5EF4-FFF2-40B4-BE49-F238E27FC236}">
                <a16:creationId xmlns:a16="http://schemas.microsoft.com/office/drawing/2014/main" id="{2C13C32D-C8E0-49CB-AF18-A6A13B7FE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65" name="Group 64">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66" name="Straight Connector 65">
              <a:extLst>
                <a:ext uri="{FF2B5EF4-FFF2-40B4-BE49-F238E27FC236}">
                  <a16:creationId xmlns:a16="http://schemas.microsoft.com/office/drawing/2014/main" id="{65E3DF13-4412-4927-AA38-F077B5A4CBD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4569EC13-67CE-4C90-95BA-1F7D7F3D389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0A59492E-0F24-4A22-B24D-A110B40311A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useBgFill="1">
        <p:nvSpPr>
          <p:cNvPr id="70" name="Rectangle 69">
            <a:extLst>
              <a:ext uri="{FF2B5EF4-FFF2-40B4-BE49-F238E27FC236}">
                <a16:creationId xmlns:a16="http://schemas.microsoft.com/office/drawing/2014/main" id="{73E9A47A-0DE5-4DA7-BAE9-484DFD0FC1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ln w="6350" cap="flat" cmpd="sng" algn="ctr">
            <a:noFill/>
            <a:prstDash val="solid"/>
          </a:ln>
          <a:effectLst>
            <a:outerShdw blurRad="50800" algn="ctr" rotWithShape="0">
              <a:prstClr val="black">
                <a:alpha val="66000"/>
              </a:prstClr>
            </a:outerShdw>
            <a:softEdge rad="0"/>
          </a:effectLst>
        </p:spPr>
      </p:sp>
      <p:pic>
        <p:nvPicPr>
          <p:cNvPr id="4" name="Picture 3" descr="abstract image">
            <a:extLst>
              <a:ext uri="{FF2B5EF4-FFF2-40B4-BE49-F238E27FC236}">
                <a16:creationId xmlns:a16="http://schemas.microsoft.com/office/drawing/2014/main" id="{5C002EE5-E4FF-463C-8DAA-9AC0B6D407FF}"/>
              </a:ext>
            </a:extLst>
          </p:cNvPr>
          <p:cNvPicPr>
            <a:picLocks noChangeAspect="1"/>
          </p:cNvPicPr>
          <p:nvPr/>
        </p:nvPicPr>
        <p:blipFill rotWithShape="1">
          <a:blip r:embed="rId2">
            <a:extLst>
              <a:ext uri="{28A0092B-C50C-407E-A947-70E740481C1C}">
                <a14:useLocalDpi xmlns:a14="http://schemas.microsoft.com/office/drawing/2010/main" val="0"/>
              </a:ext>
            </a:extLst>
          </a:blip>
          <a:srcRect r="1897" b="-2"/>
          <a:stretch/>
        </p:blipFill>
        <p:spPr>
          <a:xfrm>
            <a:off x="6356481" y="617981"/>
            <a:ext cx="5214769" cy="2990087"/>
          </a:xfrm>
          <a:prstGeom prst="rect">
            <a:avLst/>
          </a:prstGeom>
        </p:spPr>
      </p:pic>
      <p:sp>
        <p:nvSpPr>
          <p:cNvPr id="72" name="Rectangle 71">
            <a:extLst>
              <a:ext uri="{FF2B5EF4-FFF2-40B4-BE49-F238E27FC236}">
                <a16:creationId xmlns:a16="http://schemas.microsoft.com/office/drawing/2014/main" id="{77A036E4-AD62-415C-BE0D-1FAC55129C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92C9295F-E638-4F61-AFE2-CF3E40556031}"/>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6000" cap="all" spc="-100" dirty="0"/>
              <a:t>Start Page:</a:t>
            </a:r>
            <a:br>
              <a:rPr lang="en-US" sz="6000" cap="all" spc="-100" dirty="0"/>
            </a:br>
            <a:r>
              <a:rPr lang="en-US" sz="2200" cap="all" spc="-100" dirty="0"/>
              <a:t>the calculator consists of a single page</a:t>
            </a:r>
            <a:br>
              <a:rPr lang="en-US" sz="2200" cap="all" spc="-100" dirty="0"/>
            </a:br>
            <a:r>
              <a:rPr lang="en-US" sz="2200" cap="all" spc="-100" dirty="0"/>
              <a:t>with only Initial default values for thresholds</a:t>
            </a:r>
          </a:p>
        </p:txBody>
      </p:sp>
      <p:sp>
        <p:nvSpPr>
          <p:cNvPr id="74" name="Rectangle 73">
            <a:extLst>
              <a:ext uri="{FF2B5EF4-FFF2-40B4-BE49-F238E27FC236}">
                <a16:creationId xmlns:a16="http://schemas.microsoft.com/office/drawing/2014/main" id="{A7FE32D9-A8E2-4856-8207-E416D87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6" name="Straight Connector 75">
            <a:extLst>
              <a:ext uri="{FF2B5EF4-FFF2-40B4-BE49-F238E27FC236}">
                <a16:creationId xmlns:a16="http://schemas.microsoft.com/office/drawing/2014/main" id="{74FBE789-A5E3-43CB-A8FF-434FE371BC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704BA3B8-B0ED-4CCA-A490-7E59070AA2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7E1469F4-CE99-479D-BBBF-B8F17ED6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pic>
        <p:nvPicPr>
          <p:cNvPr id="5" name="Picture 4" descr="Graphical user interface, table&#10;&#10;Description automatically generated">
            <a:extLst>
              <a:ext uri="{FF2B5EF4-FFF2-40B4-BE49-F238E27FC236}">
                <a16:creationId xmlns:a16="http://schemas.microsoft.com/office/drawing/2014/main" id="{9B34FECB-542A-4BED-83D7-1136A0281B7C}"/>
              </a:ext>
            </a:extLst>
          </p:cNvPr>
          <p:cNvPicPr>
            <a:picLocks noChangeAspect="1"/>
          </p:cNvPicPr>
          <p:nvPr/>
        </p:nvPicPr>
        <p:blipFill rotWithShape="1">
          <a:blip r:embed="rId3"/>
          <a:srcRect l="-10303" t="-127" r="-118" b="127"/>
          <a:stretch/>
        </p:blipFill>
        <p:spPr>
          <a:xfrm>
            <a:off x="-189689" y="617981"/>
            <a:ext cx="8643025" cy="2993899"/>
          </a:xfrm>
          <a:prstGeom prst="rect">
            <a:avLst/>
          </a:prstGeom>
        </p:spPr>
      </p:pic>
    </p:spTree>
    <p:extLst>
      <p:ext uri="{BB962C8B-B14F-4D97-AF65-F5344CB8AC3E}">
        <p14:creationId xmlns:p14="http://schemas.microsoft.com/office/powerpoint/2010/main" val="121601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bstract image">
            <a:extLst>
              <a:ext uri="{FF2B5EF4-FFF2-40B4-BE49-F238E27FC236}">
                <a16:creationId xmlns:a16="http://schemas.microsoft.com/office/drawing/2014/main" id="{5C002EE5-E4FF-463C-8DAA-9AC0B6D407FF}"/>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87539"/>
            <a:ext cx="12191979" cy="6857990"/>
          </a:xfrm>
          <a:prstGeom prst="rect">
            <a:avLst/>
          </a:prstGeom>
        </p:spPr>
      </p:pic>
      <p:sp>
        <p:nvSpPr>
          <p:cNvPr id="29" name="Rectangle 22">
            <a:extLst>
              <a:ext uri="{FF2B5EF4-FFF2-40B4-BE49-F238E27FC236}">
                <a16:creationId xmlns:a16="http://schemas.microsoft.com/office/drawing/2014/main" id="{F5380E9A-163E-4576-BCDD-0A450B7E90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79943" y="237744"/>
            <a:ext cx="7652977" cy="6382512"/>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4">
            <a:extLst>
              <a:ext uri="{FF2B5EF4-FFF2-40B4-BE49-F238E27FC236}">
                <a16:creationId xmlns:a16="http://schemas.microsoft.com/office/drawing/2014/main" id="{88DDEF77-9746-4D83-91F9-442A2487E6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17103" y="374904"/>
            <a:ext cx="7340156" cy="6108192"/>
          </a:xfrm>
          <a:prstGeom prst="rect">
            <a:avLst/>
          </a:prstGeom>
          <a:noFill/>
          <a:ln w="6350" cap="sq">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2C9295F-E638-4F61-AFE2-CF3E40556031}"/>
              </a:ext>
            </a:extLst>
          </p:cNvPr>
          <p:cNvSpPr>
            <a:spLocks noGrp="1"/>
          </p:cNvSpPr>
          <p:nvPr>
            <p:ph type="title"/>
          </p:nvPr>
        </p:nvSpPr>
        <p:spPr>
          <a:xfrm>
            <a:off x="4740751" y="642594"/>
            <a:ext cx="6718433" cy="1746504"/>
          </a:xfrm>
        </p:spPr>
        <p:txBody>
          <a:bodyPr>
            <a:normAutofit fontScale="90000"/>
          </a:bodyPr>
          <a:lstStyle/>
          <a:p>
            <a:r>
              <a:rPr lang="en-US" dirty="0">
                <a:solidFill>
                  <a:schemeClr val="tx1">
                    <a:lumMod val="75000"/>
                    <a:lumOff val="25000"/>
                  </a:schemeClr>
                </a:solidFill>
              </a:rPr>
              <a:t>You can select .</a:t>
            </a:r>
            <a:r>
              <a:rPr lang="en-US" dirty="0" err="1">
                <a:solidFill>
                  <a:schemeClr val="tx1">
                    <a:lumMod val="75000"/>
                    <a:lumOff val="25000"/>
                  </a:schemeClr>
                </a:solidFill>
              </a:rPr>
              <a:t>rgp</a:t>
            </a:r>
            <a:r>
              <a:rPr lang="en-US" dirty="0">
                <a:solidFill>
                  <a:schemeClr val="tx1">
                    <a:lumMod val="75000"/>
                    <a:lumOff val="25000"/>
                  </a:schemeClr>
                </a:solidFill>
              </a:rPr>
              <a:t> file by clicking on “Open File” button and double clicking on the file</a:t>
            </a:r>
          </a:p>
        </p:txBody>
      </p:sp>
      <p:pic>
        <p:nvPicPr>
          <p:cNvPr id="5" name="Picture 4" descr="Graphical user interface, application&#10;&#10;Description automatically generated">
            <a:extLst>
              <a:ext uri="{FF2B5EF4-FFF2-40B4-BE49-F238E27FC236}">
                <a16:creationId xmlns:a16="http://schemas.microsoft.com/office/drawing/2014/main" id="{D4FBBD46-860F-4FDD-AFA5-4C5325F628CB}"/>
              </a:ext>
            </a:extLst>
          </p:cNvPr>
          <p:cNvPicPr>
            <a:picLocks noChangeAspect="1"/>
          </p:cNvPicPr>
          <p:nvPr/>
        </p:nvPicPr>
        <p:blipFill rotWithShape="1">
          <a:blip r:embed="rId3"/>
          <a:srcRect r="27720" b="41135"/>
          <a:stretch/>
        </p:blipFill>
        <p:spPr>
          <a:xfrm>
            <a:off x="906197" y="2222770"/>
            <a:ext cx="8704732" cy="4036979"/>
          </a:xfrm>
          <a:prstGeom prst="rect">
            <a:avLst/>
          </a:prstGeom>
        </p:spPr>
      </p:pic>
    </p:spTree>
    <p:extLst>
      <p:ext uri="{BB962C8B-B14F-4D97-AF65-F5344CB8AC3E}">
        <p14:creationId xmlns:p14="http://schemas.microsoft.com/office/powerpoint/2010/main" val="4131615254"/>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bstract image">
            <a:extLst>
              <a:ext uri="{FF2B5EF4-FFF2-40B4-BE49-F238E27FC236}">
                <a16:creationId xmlns:a16="http://schemas.microsoft.com/office/drawing/2014/main" id="{5C002EE5-E4FF-463C-8DAA-9AC0B6D407FF}"/>
              </a:ext>
            </a:extLst>
          </p:cNvPr>
          <p:cNvPicPr>
            <a:picLocks noChangeAspect="1"/>
          </p:cNvPicPr>
          <p:nvPr/>
        </p:nvPicPr>
        <p:blipFill rotWithShape="1">
          <a:blip r:embed="rId2">
            <a:extLst>
              <a:ext uri="{28A0092B-C50C-407E-A947-70E740481C1C}">
                <a14:useLocalDpi xmlns:a14="http://schemas.microsoft.com/office/drawing/2010/main" val="0"/>
              </a:ext>
            </a:extLst>
          </a:blip>
          <a:srcRect r="1897" b="-2"/>
          <a:stretch/>
        </p:blipFill>
        <p:spPr>
          <a:xfrm>
            <a:off x="6356481" y="617981"/>
            <a:ext cx="5214769" cy="2990087"/>
          </a:xfrm>
          <a:prstGeom prst="rect">
            <a:avLst/>
          </a:prstGeom>
        </p:spPr>
      </p:pic>
      <p:sp>
        <p:nvSpPr>
          <p:cNvPr id="2" name="Title 1">
            <a:extLst>
              <a:ext uri="{FF2B5EF4-FFF2-40B4-BE49-F238E27FC236}">
                <a16:creationId xmlns:a16="http://schemas.microsoft.com/office/drawing/2014/main" id="{92C9295F-E638-4F61-AFE2-CF3E40556031}"/>
              </a:ext>
            </a:extLst>
          </p:cNvPr>
          <p:cNvSpPr>
            <a:spLocks noGrp="1"/>
          </p:cNvSpPr>
          <p:nvPr>
            <p:ph type="title"/>
          </p:nvPr>
        </p:nvSpPr>
        <p:spPr>
          <a:xfrm>
            <a:off x="1241170" y="3726485"/>
            <a:ext cx="9732773" cy="1465112"/>
          </a:xfrm>
        </p:spPr>
        <p:txBody>
          <a:bodyPr vert="horz" lIns="91440" tIns="45720" rIns="91440" bIns="45720" rtlCol="0" anchor="ctr">
            <a:normAutofit fontScale="90000"/>
          </a:bodyPr>
          <a:lstStyle/>
          <a:p>
            <a:pPr algn="ctr">
              <a:lnSpc>
                <a:spcPct val="83000"/>
              </a:lnSpc>
            </a:pPr>
            <a:r>
              <a:rPr lang="en-US" sz="2200" cap="all" spc="-100" dirty="0"/>
              <a:t>∙ Once you select a file, its name will appear next to the “Open File” button</a:t>
            </a:r>
            <a:br>
              <a:rPr lang="en-US" sz="2200" cap="all" spc="-100" dirty="0"/>
            </a:br>
            <a:r>
              <a:rPr lang="en-US" sz="2200" cap="all" spc="-100" dirty="0"/>
              <a:t>∙ Drill Core files are optional, and can be loaded in the same fashion</a:t>
            </a:r>
            <a:br>
              <a:rPr lang="en-US" sz="2200" cap="all" spc="-100" dirty="0"/>
            </a:br>
            <a:r>
              <a:rPr lang="en-US" sz="2200" cap="all" spc="-100" dirty="0"/>
              <a:t>∙ It is optional to enter measured pile diameter or to change threshold values</a:t>
            </a:r>
            <a:br>
              <a:rPr lang="en-US" sz="2200" cap="all" spc="-100" dirty="0"/>
            </a:br>
            <a:r>
              <a:rPr lang="en-US" sz="2200" cap="all" spc="-100" dirty="0"/>
              <a:t>∙ Select “CALCULATE” for each new file or set of values</a:t>
            </a:r>
          </a:p>
        </p:txBody>
      </p:sp>
      <p:pic>
        <p:nvPicPr>
          <p:cNvPr id="8" name="Picture 7" descr="Graphical user interface&#10;&#10;Description automatically generated">
            <a:extLst>
              <a:ext uri="{FF2B5EF4-FFF2-40B4-BE49-F238E27FC236}">
                <a16:creationId xmlns:a16="http://schemas.microsoft.com/office/drawing/2014/main" id="{1C532B5A-1321-4052-AE9D-85C22CD1D13B}"/>
              </a:ext>
            </a:extLst>
          </p:cNvPr>
          <p:cNvPicPr>
            <a:picLocks noChangeAspect="1"/>
          </p:cNvPicPr>
          <p:nvPr/>
        </p:nvPicPr>
        <p:blipFill rotWithShape="1">
          <a:blip r:embed="rId3"/>
          <a:srcRect l="-12008" t="-22185" r="50412" b="8152"/>
          <a:stretch/>
        </p:blipFill>
        <p:spPr>
          <a:xfrm>
            <a:off x="-729574" y="211561"/>
            <a:ext cx="7509752" cy="3300125"/>
          </a:xfrm>
          <a:prstGeom prst="rect">
            <a:avLst/>
          </a:prstGeom>
        </p:spPr>
      </p:pic>
    </p:spTree>
    <p:extLst>
      <p:ext uri="{BB962C8B-B14F-4D97-AF65-F5344CB8AC3E}">
        <p14:creationId xmlns:p14="http://schemas.microsoft.com/office/powerpoint/2010/main" val="353176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bstract image">
            <a:extLst>
              <a:ext uri="{FF2B5EF4-FFF2-40B4-BE49-F238E27FC236}">
                <a16:creationId xmlns:a16="http://schemas.microsoft.com/office/drawing/2014/main" id="{5C002EE5-E4FF-463C-8DAA-9AC0B6D407FF}"/>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87539"/>
            <a:ext cx="12191979" cy="6857990"/>
          </a:xfrm>
          <a:prstGeom prst="rect">
            <a:avLst/>
          </a:prstGeom>
        </p:spPr>
      </p:pic>
      <p:sp>
        <p:nvSpPr>
          <p:cNvPr id="29" name="Rectangle 22">
            <a:extLst>
              <a:ext uri="{FF2B5EF4-FFF2-40B4-BE49-F238E27FC236}">
                <a16:creationId xmlns:a16="http://schemas.microsoft.com/office/drawing/2014/main" id="{F5380E9A-163E-4576-BCDD-0A450B7E90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79943" y="237744"/>
            <a:ext cx="7652977" cy="6382512"/>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4">
            <a:extLst>
              <a:ext uri="{FF2B5EF4-FFF2-40B4-BE49-F238E27FC236}">
                <a16:creationId xmlns:a16="http://schemas.microsoft.com/office/drawing/2014/main" id="{88DDEF77-9746-4D83-91F9-442A2487E6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17103" y="374904"/>
            <a:ext cx="7340156" cy="6108192"/>
          </a:xfrm>
          <a:prstGeom prst="rect">
            <a:avLst/>
          </a:prstGeom>
          <a:noFill/>
          <a:ln w="6350" cap="sq">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2C9295F-E638-4F61-AFE2-CF3E40556031}"/>
              </a:ext>
            </a:extLst>
          </p:cNvPr>
          <p:cNvSpPr>
            <a:spLocks noGrp="1"/>
          </p:cNvSpPr>
          <p:nvPr>
            <p:ph type="title"/>
          </p:nvPr>
        </p:nvSpPr>
        <p:spPr>
          <a:xfrm>
            <a:off x="4740751" y="642594"/>
            <a:ext cx="6718433" cy="1746504"/>
          </a:xfrm>
        </p:spPr>
        <p:txBody>
          <a:bodyPr>
            <a:normAutofit fontScale="90000"/>
          </a:bodyPr>
          <a:lstStyle/>
          <a:p>
            <a:br>
              <a:rPr lang="en-US" sz="2000" dirty="0">
                <a:solidFill>
                  <a:schemeClr val="tx1">
                    <a:lumMod val="75000"/>
                    <a:lumOff val="25000"/>
                  </a:schemeClr>
                </a:solidFill>
              </a:rPr>
            </a:br>
            <a:br>
              <a:rPr lang="en-US" sz="2000" dirty="0">
                <a:solidFill>
                  <a:schemeClr val="tx1">
                    <a:lumMod val="75000"/>
                    <a:lumOff val="25000"/>
                  </a:schemeClr>
                </a:solidFill>
              </a:rPr>
            </a:br>
            <a:br>
              <a:rPr lang="en-US" sz="2000" dirty="0">
                <a:solidFill>
                  <a:schemeClr val="tx1">
                    <a:lumMod val="75000"/>
                    <a:lumOff val="25000"/>
                  </a:schemeClr>
                </a:solidFill>
              </a:rPr>
            </a:br>
            <a:r>
              <a:rPr lang="en-US" sz="2000" dirty="0">
                <a:solidFill>
                  <a:schemeClr val="tx1">
                    <a:lumMod val="75000"/>
                    <a:lumOff val="25000"/>
                  </a:schemeClr>
                </a:solidFill>
              </a:rPr>
              <a:t>Once calculations are done, </a:t>
            </a:r>
            <a:br>
              <a:rPr lang="en-US" sz="2000" dirty="0">
                <a:solidFill>
                  <a:schemeClr val="tx1">
                    <a:lumMod val="75000"/>
                    <a:lumOff val="25000"/>
                  </a:schemeClr>
                </a:solidFill>
              </a:rPr>
            </a:br>
            <a:r>
              <a:rPr lang="en-US" sz="2000" dirty="0">
                <a:solidFill>
                  <a:schemeClr val="tx1">
                    <a:lumMod val="75000"/>
                    <a:lumOff val="25000"/>
                  </a:schemeClr>
                </a:solidFill>
              </a:rPr>
              <a:t>distance for each decay-level zone is printed for each side of the pile</a:t>
            </a:r>
            <a:br>
              <a:rPr lang="en-US" sz="2000" dirty="0">
                <a:solidFill>
                  <a:schemeClr val="tx1">
                    <a:lumMod val="75000"/>
                    <a:lumOff val="25000"/>
                  </a:schemeClr>
                </a:solidFill>
              </a:rPr>
            </a:br>
            <a:br>
              <a:rPr lang="en-US" sz="2000" dirty="0">
                <a:solidFill>
                  <a:schemeClr val="tx1">
                    <a:lumMod val="75000"/>
                    <a:lumOff val="25000"/>
                  </a:schemeClr>
                </a:solidFill>
              </a:rPr>
            </a:br>
            <a:r>
              <a:rPr lang="en-US" sz="2000" dirty="0">
                <a:solidFill>
                  <a:schemeClr val="tx1">
                    <a:lumMod val="75000"/>
                    <a:lumOff val="25000"/>
                  </a:schemeClr>
                </a:solidFill>
              </a:rPr>
              <a:t>Based on the threshold values, “calculated diameter” value is given</a:t>
            </a:r>
            <a:br>
              <a:rPr lang="en-US" sz="2000" dirty="0">
                <a:solidFill>
                  <a:schemeClr val="tx1">
                    <a:lumMod val="75000"/>
                    <a:lumOff val="25000"/>
                  </a:schemeClr>
                </a:solidFill>
              </a:rPr>
            </a:br>
            <a:br>
              <a:rPr lang="en-US" sz="2000" dirty="0">
                <a:solidFill>
                  <a:schemeClr val="tx1">
                    <a:lumMod val="75000"/>
                    <a:lumOff val="25000"/>
                  </a:schemeClr>
                </a:solidFill>
              </a:rPr>
            </a:br>
            <a:r>
              <a:rPr lang="en-US" sz="2000" dirty="0">
                <a:solidFill>
                  <a:schemeClr val="tx1">
                    <a:lumMod val="75000"/>
                    <a:lumOff val="25000"/>
                  </a:schemeClr>
                </a:solidFill>
              </a:rPr>
              <a:t>These measurements, as well as calculated moisture content and compression strength, can be exported  via either .csv or .xlsx file by selecting “EXPORT RESULTS” button</a:t>
            </a:r>
          </a:p>
        </p:txBody>
      </p:sp>
      <p:pic>
        <p:nvPicPr>
          <p:cNvPr id="6" name="Picture 5" descr="Graphical user interface, text, application&#10;&#10;Description automatically generated">
            <a:extLst>
              <a:ext uri="{FF2B5EF4-FFF2-40B4-BE49-F238E27FC236}">
                <a16:creationId xmlns:a16="http://schemas.microsoft.com/office/drawing/2014/main" id="{12E24D96-E883-4ECE-B20A-EAC24447E529}"/>
              </a:ext>
            </a:extLst>
          </p:cNvPr>
          <p:cNvPicPr>
            <a:picLocks noChangeAspect="1"/>
          </p:cNvPicPr>
          <p:nvPr/>
        </p:nvPicPr>
        <p:blipFill>
          <a:blip r:embed="rId3"/>
          <a:stretch>
            <a:fillRect/>
          </a:stretch>
        </p:blipFill>
        <p:spPr>
          <a:xfrm>
            <a:off x="914679" y="3536559"/>
            <a:ext cx="7652143" cy="2133710"/>
          </a:xfrm>
          <a:prstGeom prst="rect">
            <a:avLst/>
          </a:prstGeom>
        </p:spPr>
      </p:pic>
    </p:spTree>
    <p:extLst>
      <p:ext uri="{BB962C8B-B14F-4D97-AF65-F5344CB8AC3E}">
        <p14:creationId xmlns:p14="http://schemas.microsoft.com/office/powerpoint/2010/main" val="1002592453"/>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48DB4B7D-6E19-4B1E-A0ED-621919C15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5" name="Rectangle 14">
            <a:extLst>
              <a:ext uri="{FF2B5EF4-FFF2-40B4-BE49-F238E27FC236}">
                <a16:creationId xmlns:a16="http://schemas.microsoft.com/office/drawing/2014/main" id="{4CB196DE-BC07-4C0A-9A6F-6FFD5F775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7" name="Rectangle 16">
            <a:extLst>
              <a:ext uri="{FF2B5EF4-FFF2-40B4-BE49-F238E27FC236}">
                <a16:creationId xmlns:a16="http://schemas.microsoft.com/office/drawing/2014/main" id="{2C13C32D-C8E0-49CB-AF18-A6A13B7FE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9" name="Group 18">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20" name="Straight Connector 19">
              <a:extLst>
                <a:ext uri="{FF2B5EF4-FFF2-40B4-BE49-F238E27FC236}">
                  <a16:creationId xmlns:a16="http://schemas.microsoft.com/office/drawing/2014/main" id="{65E3DF13-4412-4927-AA38-F077B5A4CBD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569EC13-67CE-4C90-95BA-1F7D7F3D389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A59492E-0F24-4A22-B24D-A110B40311A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useBgFill="1">
        <p:nvSpPr>
          <p:cNvPr id="24" name="Rectangle 23">
            <a:extLst>
              <a:ext uri="{FF2B5EF4-FFF2-40B4-BE49-F238E27FC236}">
                <a16:creationId xmlns:a16="http://schemas.microsoft.com/office/drawing/2014/main" id="{73E9A47A-0DE5-4DA7-BAE9-484DFD0FC1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ln w="6350" cap="flat" cmpd="sng" algn="ctr">
            <a:noFill/>
            <a:prstDash val="solid"/>
          </a:ln>
          <a:effectLst>
            <a:outerShdw blurRad="50800" algn="ctr" rotWithShape="0">
              <a:prstClr val="black">
                <a:alpha val="66000"/>
              </a:prstClr>
            </a:outerShdw>
            <a:softEdge rad="0"/>
          </a:effectLst>
        </p:spPr>
      </p:sp>
      <p:pic>
        <p:nvPicPr>
          <p:cNvPr id="4" name="Picture 3" descr="abstract image">
            <a:extLst>
              <a:ext uri="{FF2B5EF4-FFF2-40B4-BE49-F238E27FC236}">
                <a16:creationId xmlns:a16="http://schemas.microsoft.com/office/drawing/2014/main" id="{5C002EE5-E4FF-463C-8DAA-9AC0B6D407FF}"/>
              </a:ext>
            </a:extLst>
          </p:cNvPr>
          <p:cNvPicPr>
            <a:picLocks noChangeAspect="1"/>
          </p:cNvPicPr>
          <p:nvPr/>
        </p:nvPicPr>
        <p:blipFill rotWithShape="1">
          <a:blip r:embed="rId2">
            <a:extLst>
              <a:ext uri="{28A0092B-C50C-407E-A947-70E740481C1C}">
                <a14:useLocalDpi xmlns:a14="http://schemas.microsoft.com/office/drawing/2010/main" val="0"/>
              </a:ext>
            </a:extLst>
          </a:blip>
          <a:srcRect r="1897" b="-2"/>
          <a:stretch/>
        </p:blipFill>
        <p:spPr>
          <a:xfrm>
            <a:off x="7213060" y="621793"/>
            <a:ext cx="4358193" cy="2990087"/>
          </a:xfrm>
          <a:prstGeom prst="rect">
            <a:avLst/>
          </a:prstGeom>
        </p:spPr>
      </p:pic>
      <p:sp>
        <p:nvSpPr>
          <p:cNvPr id="26" name="Rectangle 25">
            <a:extLst>
              <a:ext uri="{FF2B5EF4-FFF2-40B4-BE49-F238E27FC236}">
                <a16:creationId xmlns:a16="http://schemas.microsoft.com/office/drawing/2014/main" id="{77A036E4-AD62-415C-BE0D-1FAC55129C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92C9295F-E638-4F61-AFE2-CF3E40556031}"/>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2000" cap="all" spc="-100" dirty="0"/>
              <a:t>First Plot – raw data (drill and feed amplitudes), as well as Thresholds on the left (T1) and right (T2).</a:t>
            </a:r>
          </a:p>
        </p:txBody>
      </p:sp>
      <p:sp>
        <p:nvSpPr>
          <p:cNvPr id="28" name="Rectangle 27">
            <a:extLst>
              <a:ext uri="{FF2B5EF4-FFF2-40B4-BE49-F238E27FC236}">
                <a16:creationId xmlns:a16="http://schemas.microsoft.com/office/drawing/2014/main" id="{A7FE32D9-A8E2-4856-8207-E416D87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0" name="Straight Connector 29">
            <a:extLst>
              <a:ext uri="{FF2B5EF4-FFF2-40B4-BE49-F238E27FC236}">
                <a16:creationId xmlns:a16="http://schemas.microsoft.com/office/drawing/2014/main" id="{74FBE789-A5E3-43CB-A8FF-434FE371BC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04BA3B8-B0ED-4CCA-A490-7E59070AA2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E1469F4-CE99-479D-BBBF-B8F17ED6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pic>
        <p:nvPicPr>
          <p:cNvPr id="6" name="Picture 5" descr="Chart, line chart&#10;&#10;Description automatically generated">
            <a:extLst>
              <a:ext uri="{FF2B5EF4-FFF2-40B4-BE49-F238E27FC236}">
                <a16:creationId xmlns:a16="http://schemas.microsoft.com/office/drawing/2014/main" id="{0754A8D7-DD93-4887-8042-819839D7C049}"/>
              </a:ext>
            </a:extLst>
          </p:cNvPr>
          <p:cNvPicPr>
            <a:picLocks noChangeAspect="1"/>
          </p:cNvPicPr>
          <p:nvPr/>
        </p:nvPicPr>
        <p:blipFill rotWithShape="1">
          <a:blip r:embed="rId3"/>
          <a:srcRect l="8983" t="6" r="9096" b="-7"/>
          <a:stretch/>
        </p:blipFill>
        <p:spPr>
          <a:xfrm>
            <a:off x="668117" y="643200"/>
            <a:ext cx="7911628" cy="2993899"/>
          </a:xfrm>
          <a:prstGeom prst="rect">
            <a:avLst/>
          </a:prstGeom>
        </p:spPr>
      </p:pic>
    </p:spTree>
    <p:extLst>
      <p:ext uri="{BB962C8B-B14F-4D97-AF65-F5344CB8AC3E}">
        <p14:creationId xmlns:p14="http://schemas.microsoft.com/office/powerpoint/2010/main" val="3102918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48DB4B7D-6E19-4B1E-A0ED-621919C15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5" name="Rectangle 14">
            <a:extLst>
              <a:ext uri="{FF2B5EF4-FFF2-40B4-BE49-F238E27FC236}">
                <a16:creationId xmlns:a16="http://schemas.microsoft.com/office/drawing/2014/main" id="{4CB196DE-BC07-4C0A-9A6F-6FFD5F775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7" name="Rectangle 16">
            <a:extLst>
              <a:ext uri="{FF2B5EF4-FFF2-40B4-BE49-F238E27FC236}">
                <a16:creationId xmlns:a16="http://schemas.microsoft.com/office/drawing/2014/main" id="{2C13C32D-C8E0-49CB-AF18-A6A13B7FE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9" name="Group 18">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20" name="Straight Connector 19">
              <a:extLst>
                <a:ext uri="{FF2B5EF4-FFF2-40B4-BE49-F238E27FC236}">
                  <a16:creationId xmlns:a16="http://schemas.microsoft.com/office/drawing/2014/main" id="{65E3DF13-4412-4927-AA38-F077B5A4CBD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569EC13-67CE-4C90-95BA-1F7D7F3D389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A59492E-0F24-4A22-B24D-A110B40311A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useBgFill="1">
        <p:nvSpPr>
          <p:cNvPr id="24" name="Rectangle 23">
            <a:extLst>
              <a:ext uri="{FF2B5EF4-FFF2-40B4-BE49-F238E27FC236}">
                <a16:creationId xmlns:a16="http://schemas.microsoft.com/office/drawing/2014/main" id="{73E9A47A-0DE5-4DA7-BAE9-484DFD0FC1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ln w="6350" cap="flat" cmpd="sng" algn="ctr">
            <a:noFill/>
            <a:prstDash val="solid"/>
          </a:ln>
          <a:effectLst>
            <a:outerShdw blurRad="50800" algn="ctr" rotWithShape="0">
              <a:prstClr val="black">
                <a:alpha val="66000"/>
              </a:prstClr>
            </a:outerShdw>
            <a:softEdge rad="0"/>
          </a:effectLst>
        </p:spPr>
      </p:sp>
      <p:pic>
        <p:nvPicPr>
          <p:cNvPr id="4" name="Picture 3" descr="abstract image">
            <a:extLst>
              <a:ext uri="{FF2B5EF4-FFF2-40B4-BE49-F238E27FC236}">
                <a16:creationId xmlns:a16="http://schemas.microsoft.com/office/drawing/2014/main" id="{5C002EE5-E4FF-463C-8DAA-9AC0B6D407FF}"/>
              </a:ext>
            </a:extLst>
          </p:cNvPr>
          <p:cNvPicPr>
            <a:picLocks noChangeAspect="1"/>
          </p:cNvPicPr>
          <p:nvPr/>
        </p:nvPicPr>
        <p:blipFill rotWithShape="1">
          <a:blip r:embed="rId2">
            <a:extLst>
              <a:ext uri="{28A0092B-C50C-407E-A947-70E740481C1C}">
                <a14:useLocalDpi xmlns:a14="http://schemas.microsoft.com/office/drawing/2010/main" val="0"/>
              </a:ext>
            </a:extLst>
          </a:blip>
          <a:srcRect r="1897" b="-2"/>
          <a:stretch/>
        </p:blipFill>
        <p:spPr>
          <a:xfrm>
            <a:off x="7213060" y="621793"/>
            <a:ext cx="4358193" cy="2990087"/>
          </a:xfrm>
          <a:prstGeom prst="rect">
            <a:avLst/>
          </a:prstGeom>
        </p:spPr>
      </p:pic>
      <p:sp>
        <p:nvSpPr>
          <p:cNvPr id="26" name="Rectangle 25">
            <a:extLst>
              <a:ext uri="{FF2B5EF4-FFF2-40B4-BE49-F238E27FC236}">
                <a16:creationId xmlns:a16="http://schemas.microsoft.com/office/drawing/2014/main" id="{77A036E4-AD62-415C-BE0D-1FAC55129C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92C9295F-E638-4F61-AFE2-CF3E40556031}"/>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2000" cap="all" spc="-100" dirty="0"/>
              <a:t>Second Plot – drill and feed amplitudes corrected to x=0 position after zero values (marked by T1 and T2) are removed.</a:t>
            </a:r>
            <a:br>
              <a:rPr lang="en-US" sz="2000" cap="all" spc="-100" dirty="0"/>
            </a:br>
            <a:r>
              <a:rPr lang="en-US" sz="2000" cap="all" spc="-100" dirty="0"/>
              <a:t>Average lines are added.</a:t>
            </a:r>
          </a:p>
        </p:txBody>
      </p:sp>
      <p:sp>
        <p:nvSpPr>
          <p:cNvPr id="28" name="Rectangle 27">
            <a:extLst>
              <a:ext uri="{FF2B5EF4-FFF2-40B4-BE49-F238E27FC236}">
                <a16:creationId xmlns:a16="http://schemas.microsoft.com/office/drawing/2014/main" id="{A7FE32D9-A8E2-4856-8207-E416D87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0" name="Straight Connector 29">
            <a:extLst>
              <a:ext uri="{FF2B5EF4-FFF2-40B4-BE49-F238E27FC236}">
                <a16:creationId xmlns:a16="http://schemas.microsoft.com/office/drawing/2014/main" id="{74FBE789-A5E3-43CB-A8FF-434FE371BC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04BA3B8-B0ED-4CCA-A490-7E59070AA2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E1469F4-CE99-479D-BBBF-B8F17ED6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pic>
        <p:nvPicPr>
          <p:cNvPr id="8" name="Picture 7" descr="Chart, line chart&#10;&#10;Description automatically generated">
            <a:extLst>
              <a:ext uri="{FF2B5EF4-FFF2-40B4-BE49-F238E27FC236}">
                <a16:creationId xmlns:a16="http://schemas.microsoft.com/office/drawing/2014/main" id="{D1CB98F5-AE37-4D54-8976-7B8F2A2525DC}"/>
              </a:ext>
            </a:extLst>
          </p:cNvPr>
          <p:cNvPicPr>
            <a:picLocks noChangeAspect="1"/>
          </p:cNvPicPr>
          <p:nvPr/>
        </p:nvPicPr>
        <p:blipFill rotWithShape="1">
          <a:blip r:embed="rId3"/>
          <a:srcRect l="8274" t="-42" r="8547" b="42"/>
          <a:stretch/>
        </p:blipFill>
        <p:spPr>
          <a:xfrm>
            <a:off x="651752" y="639235"/>
            <a:ext cx="8104620" cy="3015308"/>
          </a:xfrm>
          <a:prstGeom prst="rect">
            <a:avLst/>
          </a:prstGeom>
        </p:spPr>
      </p:pic>
    </p:spTree>
    <p:extLst>
      <p:ext uri="{BB962C8B-B14F-4D97-AF65-F5344CB8AC3E}">
        <p14:creationId xmlns:p14="http://schemas.microsoft.com/office/powerpoint/2010/main" val="224340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48DB4B7D-6E19-4B1E-A0ED-621919C15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5" name="Rectangle 14">
            <a:extLst>
              <a:ext uri="{FF2B5EF4-FFF2-40B4-BE49-F238E27FC236}">
                <a16:creationId xmlns:a16="http://schemas.microsoft.com/office/drawing/2014/main" id="{4CB196DE-BC07-4C0A-9A6F-6FFD5F775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7" name="Rectangle 16">
            <a:extLst>
              <a:ext uri="{FF2B5EF4-FFF2-40B4-BE49-F238E27FC236}">
                <a16:creationId xmlns:a16="http://schemas.microsoft.com/office/drawing/2014/main" id="{2C13C32D-C8E0-49CB-AF18-A6A13B7FE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9" name="Group 18">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20" name="Straight Connector 19">
              <a:extLst>
                <a:ext uri="{FF2B5EF4-FFF2-40B4-BE49-F238E27FC236}">
                  <a16:creationId xmlns:a16="http://schemas.microsoft.com/office/drawing/2014/main" id="{65E3DF13-4412-4927-AA38-F077B5A4CBD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569EC13-67CE-4C90-95BA-1F7D7F3D389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A59492E-0F24-4A22-B24D-A110B40311A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useBgFill="1">
        <p:nvSpPr>
          <p:cNvPr id="24" name="Rectangle 23">
            <a:extLst>
              <a:ext uri="{FF2B5EF4-FFF2-40B4-BE49-F238E27FC236}">
                <a16:creationId xmlns:a16="http://schemas.microsoft.com/office/drawing/2014/main" id="{73E9A47A-0DE5-4DA7-BAE9-484DFD0FC1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ln w="6350" cap="flat" cmpd="sng" algn="ctr">
            <a:noFill/>
            <a:prstDash val="solid"/>
          </a:ln>
          <a:effectLst>
            <a:outerShdw blurRad="50800" algn="ctr" rotWithShape="0">
              <a:prstClr val="black">
                <a:alpha val="66000"/>
              </a:prstClr>
            </a:outerShdw>
            <a:softEdge rad="0"/>
          </a:effectLst>
        </p:spPr>
      </p:sp>
      <p:pic>
        <p:nvPicPr>
          <p:cNvPr id="4" name="Picture 3" descr="abstract image">
            <a:extLst>
              <a:ext uri="{FF2B5EF4-FFF2-40B4-BE49-F238E27FC236}">
                <a16:creationId xmlns:a16="http://schemas.microsoft.com/office/drawing/2014/main" id="{5C002EE5-E4FF-463C-8DAA-9AC0B6D407FF}"/>
              </a:ext>
            </a:extLst>
          </p:cNvPr>
          <p:cNvPicPr>
            <a:picLocks noChangeAspect="1"/>
          </p:cNvPicPr>
          <p:nvPr/>
        </p:nvPicPr>
        <p:blipFill rotWithShape="1">
          <a:blip r:embed="rId2">
            <a:extLst>
              <a:ext uri="{28A0092B-C50C-407E-A947-70E740481C1C}">
                <a14:useLocalDpi xmlns:a14="http://schemas.microsoft.com/office/drawing/2010/main" val="0"/>
              </a:ext>
            </a:extLst>
          </a:blip>
          <a:srcRect r="1897" b="-2"/>
          <a:stretch/>
        </p:blipFill>
        <p:spPr>
          <a:xfrm>
            <a:off x="7213060" y="621793"/>
            <a:ext cx="4358193" cy="2990087"/>
          </a:xfrm>
          <a:prstGeom prst="rect">
            <a:avLst/>
          </a:prstGeom>
        </p:spPr>
      </p:pic>
      <p:sp>
        <p:nvSpPr>
          <p:cNvPr id="26" name="Rectangle 25">
            <a:extLst>
              <a:ext uri="{FF2B5EF4-FFF2-40B4-BE49-F238E27FC236}">
                <a16:creationId xmlns:a16="http://schemas.microsoft.com/office/drawing/2014/main" id="{77A036E4-AD62-415C-BE0D-1FAC55129C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92C9295F-E638-4F61-AFE2-CF3E40556031}"/>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2000" cap="all" spc="-100" dirty="0"/>
              <a:t>Third Plot – calculated zones are added to each side. </a:t>
            </a:r>
            <a:br>
              <a:rPr lang="en-US" sz="2000" cap="all" spc="-100" dirty="0"/>
            </a:br>
            <a:r>
              <a:rPr lang="en-US" sz="2000" cap="all" spc="-100" dirty="0"/>
              <a:t>Calculated Compression strength is added from “drill core” file.</a:t>
            </a:r>
          </a:p>
        </p:txBody>
      </p:sp>
      <p:sp>
        <p:nvSpPr>
          <p:cNvPr id="28" name="Rectangle 27">
            <a:extLst>
              <a:ext uri="{FF2B5EF4-FFF2-40B4-BE49-F238E27FC236}">
                <a16:creationId xmlns:a16="http://schemas.microsoft.com/office/drawing/2014/main" id="{A7FE32D9-A8E2-4856-8207-E416D87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0" name="Straight Connector 29">
            <a:extLst>
              <a:ext uri="{FF2B5EF4-FFF2-40B4-BE49-F238E27FC236}">
                <a16:creationId xmlns:a16="http://schemas.microsoft.com/office/drawing/2014/main" id="{74FBE789-A5E3-43CB-A8FF-434FE371BC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04BA3B8-B0ED-4CCA-A490-7E59070AA2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E1469F4-CE99-479D-BBBF-B8F17ED6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pic>
        <p:nvPicPr>
          <p:cNvPr id="5" name="Picture 4" descr="Chart, histogram&#10;&#10;Description automatically generated">
            <a:extLst>
              <a:ext uri="{FF2B5EF4-FFF2-40B4-BE49-F238E27FC236}">
                <a16:creationId xmlns:a16="http://schemas.microsoft.com/office/drawing/2014/main" id="{0BC0A155-33CD-416A-8382-409429C87740}"/>
              </a:ext>
            </a:extLst>
          </p:cNvPr>
          <p:cNvPicPr>
            <a:picLocks noChangeAspect="1"/>
          </p:cNvPicPr>
          <p:nvPr/>
        </p:nvPicPr>
        <p:blipFill rotWithShape="1">
          <a:blip r:embed="rId3"/>
          <a:srcRect l="8577" r="5091"/>
          <a:stretch/>
        </p:blipFill>
        <p:spPr>
          <a:xfrm>
            <a:off x="670237" y="638587"/>
            <a:ext cx="8352167" cy="2998512"/>
          </a:xfrm>
          <a:prstGeom prst="rect">
            <a:avLst/>
          </a:prstGeom>
        </p:spPr>
      </p:pic>
    </p:spTree>
    <p:extLst>
      <p:ext uri="{BB962C8B-B14F-4D97-AF65-F5344CB8AC3E}">
        <p14:creationId xmlns:p14="http://schemas.microsoft.com/office/powerpoint/2010/main" val="405743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48DB4B7D-6E19-4B1E-A0ED-621919C15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5" name="Rectangle 14">
            <a:extLst>
              <a:ext uri="{FF2B5EF4-FFF2-40B4-BE49-F238E27FC236}">
                <a16:creationId xmlns:a16="http://schemas.microsoft.com/office/drawing/2014/main" id="{4CB196DE-BC07-4C0A-9A6F-6FFD5F775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7" name="Rectangle 16">
            <a:extLst>
              <a:ext uri="{FF2B5EF4-FFF2-40B4-BE49-F238E27FC236}">
                <a16:creationId xmlns:a16="http://schemas.microsoft.com/office/drawing/2014/main" id="{2C13C32D-C8E0-49CB-AF18-A6A13B7FE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9" name="Group 18">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20" name="Straight Connector 19">
              <a:extLst>
                <a:ext uri="{FF2B5EF4-FFF2-40B4-BE49-F238E27FC236}">
                  <a16:creationId xmlns:a16="http://schemas.microsoft.com/office/drawing/2014/main" id="{65E3DF13-4412-4927-AA38-F077B5A4CBD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569EC13-67CE-4C90-95BA-1F7D7F3D389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A59492E-0F24-4A22-B24D-A110B40311A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useBgFill="1">
        <p:nvSpPr>
          <p:cNvPr id="24" name="Rectangle 23">
            <a:extLst>
              <a:ext uri="{FF2B5EF4-FFF2-40B4-BE49-F238E27FC236}">
                <a16:creationId xmlns:a16="http://schemas.microsoft.com/office/drawing/2014/main" id="{73E9A47A-0DE5-4DA7-BAE9-484DFD0FC1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ln w="6350" cap="flat" cmpd="sng" algn="ctr">
            <a:noFill/>
            <a:prstDash val="solid"/>
          </a:ln>
          <a:effectLst>
            <a:outerShdw blurRad="50800" algn="ctr" rotWithShape="0">
              <a:prstClr val="black">
                <a:alpha val="66000"/>
              </a:prstClr>
            </a:outerShdw>
            <a:softEdge rad="0"/>
          </a:effectLst>
        </p:spPr>
      </p:sp>
      <p:pic>
        <p:nvPicPr>
          <p:cNvPr id="4" name="Picture 3" descr="abstract image">
            <a:extLst>
              <a:ext uri="{FF2B5EF4-FFF2-40B4-BE49-F238E27FC236}">
                <a16:creationId xmlns:a16="http://schemas.microsoft.com/office/drawing/2014/main" id="{5C002EE5-E4FF-463C-8DAA-9AC0B6D407FF}"/>
              </a:ext>
            </a:extLst>
          </p:cNvPr>
          <p:cNvPicPr>
            <a:picLocks noChangeAspect="1"/>
          </p:cNvPicPr>
          <p:nvPr/>
        </p:nvPicPr>
        <p:blipFill rotWithShape="1">
          <a:blip r:embed="rId2">
            <a:extLst>
              <a:ext uri="{28A0092B-C50C-407E-A947-70E740481C1C}">
                <a14:useLocalDpi xmlns:a14="http://schemas.microsoft.com/office/drawing/2010/main" val="0"/>
              </a:ext>
            </a:extLst>
          </a:blip>
          <a:srcRect r="1897" b="-2"/>
          <a:stretch/>
        </p:blipFill>
        <p:spPr>
          <a:xfrm>
            <a:off x="7213060" y="621793"/>
            <a:ext cx="4358193" cy="2990087"/>
          </a:xfrm>
          <a:prstGeom prst="rect">
            <a:avLst/>
          </a:prstGeom>
        </p:spPr>
      </p:pic>
      <p:sp>
        <p:nvSpPr>
          <p:cNvPr id="26" name="Rectangle 25">
            <a:extLst>
              <a:ext uri="{FF2B5EF4-FFF2-40B4-BE49-F238E27FC236}">
                <a16:creationId xmlns:a16="http://schemas.microsoft.com/office/drawing/2014/main" id="{77A036E4-AD62-415C-BE0D-1FAC55129C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92C9295F-E638-4F61-AFE2-CF3E40556031}"/>
              </a:ext>
            </a:extLst>
          </p:cNvPr>
          <p:cNvSpPr>
            <a:spLocks noGrp="1"/>
          </p:cNvSpPr>
          <p:nvPr>
            <p:ph type="title"/>
          </p:nvPr>
        </p:nvSpPr>
        <p:spPr>
          <a:xfrm>
            <a:off x="1241170" y="3726485"/>
            <a:ext cx="9732773" cy="1465112"/>
          </a:xfrm>
        </p:spPr>
        <p:txBody>
          <a:bodyPr vert="horz" lIns="91440" tIns="45720" rIns="91440" bIns="45720" rtlCol="0" anchor="ctr">
            <a:normAutofit/>
          </a:bodyPr>
          <a:lstStyle/>
          <a:p>
            <a:pPr algn="ctr">
              <a:lnSpc>
                <a:spcPct val="83000"/>
              </a:lnSpc>
            </a:pPr>
            <a:r>
              <a:rPr lang="en-US" sz="2000" cap="all" spc="-100" dirty="0"/>
              <a:t>Forth Plot – calculated zones 1+2 are combined to indicate “soft Shell”</a:t>
            </a:r>
          </a:p>
        </p:txBody>
      </p:sp>
      <p:sp>
        <p:nvSpPr>
          <p:cNvPr id="28" name="Rectangle 27">
            <a:extLst>
              <a:ext uri="{FF2B5EF4-FFF2-40B4-BE49-F238E27FC236}">
                <a16:creationId xmlns:a16="http://schemas.microsoft.com/office/drawing/2014/main" id="{A7FE32D9-A8E2-4856-8207-E416D87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0" name="Straight Connector 29">
            <a:extLst>
              <a:ext uri="{FF2B5EF4-FFF2-40B4-BE49-F238E27FC236}">
                <a16:creationId xmlns:a16="http://schemas.microsoft.com/office/drawing/2014/main" id="{74FBE789-A5E3-43CB-A8FF-434FE371BC9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04BA3B8-B0ED-4CCA-A490-7E59070AA27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E1469F4-CE99-479D-BBBF-B8F17ED6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pic>
        <p:nvPicPr>
          <p:cNvPr id="6" name="Picture 5" descr="Chart, line chart&#10;&#10;Description automatically generated">
            <a:extLst>
              <a:ext uri="{FF2B5EF4-FFF2-40B4-BE49-F238E27FC236}">
                <a16:creationId xmlns:a16="http://schemas.microsoft.com/office/drawing/2014/main" id="{2F5014BC-F571-4B0C-809E-BD805E898CB4}"/>
              </a:ext>
            </a:extLst>
          </p:cNvPr>
          <p:cNvPicPr>
            <a:picLocks noChangeAspect="1"/>
          </p:cNvPicPr>
          <p:nvPr/>
        </p:nvPicPr>
        <p:blipFill rotWithShape="1">
          <a:blip r:embed="rId3"/>
          <a:srcRect l="8338" r="4654"/>
          <a:stretch/>
        </p:blipFill>
        <p:spPr>
          <a:xfrm>
            <a:off x="680936" y="646793"/>
            <a:ext cx="8385243" cy="2988853"/>
          </a:xfrm>
          <a:prstGeom prst="rect">
            <a:avLst/>
          </a:prstGeom>
        </p:spPr>
      </p:pic>
    </p:spTree>
    <p:extLst>
      <p:ext uri="{BB962C8B-B14F-4D97-AF65-F5344CB8AC3E}">
        <p14:creationId xmlns:p14="http://schemas.microsoft.com/office/powerpoint/2010/main" val="271029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Custom 38">
      <a:dk1>
        <a:sysClr val="windowText" lastClr="000000"/>
      </a:dk1>
      <a:lt1>
        <a:sysClr val="window" lastClr="FFFFFF"/>
      </a:lt1>
      <a:dk2>
        <a:srgbClr val="505046"/>
      </a:dk2>
      <a:lt2>
        <a:srgbClr val="EEECE1"/>
      </a:lt2>
      <a:accent1>
        <a:srgbClr val="EE462D"/>
      </a:accent1>
      <a:accent2>
        <a:srgbClr val="595A85"/>
      </a:accent2>
      <a:accent3>
        <a:srgbClr val="8D6F5B"/>
      </a:accent3>
      <a:accent4>
        <a:srgbClr val="FABD2F"/>
      </a:accent4>
      <a:accent5>
        <a:srgbClr val="AF8073"/>
      </a:accent5>
      <a:accent6>
        <a:srgbClr val="787880"/>
      </a:accent6>
      <a:hlink>
        <a:srgbClr val="CC8D00"/>
      </a:hlink>
      <a:folHlink>
        <a:srgbClr val="82829E"/>
      </a:folHlink>
    </a:clrScheme>
    <a:fontScheme name="Savon">
      <a:majorFont>
        <a:latin typeface="Avenir Next LT Pro Ligh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venir Next LT Pro"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VTI" id="{A72E8C35-66DD-49F8-AF66-813F19B983AE}" vid="{93CCBC76-B7A1-4C3D-93EA-5CE34C4670F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92E9E5-79AF-4029-8FCA-9C327D54FD8F}">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E34A532A-EA0D-41F9-B458-AF9358EF2F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59927E4-E194-47BE-91C2-B87D50CF51D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{A0132FF7-AB47-4553-B9F3-9E8BC6BB7908}tf56410444_win32</Template>
  <TotalTime>95</TotalTime>
  <Words>322</Words>
  <Application>Microsoft Office PowerPoint</Application>
  <PresentationFormat>Widescreen</PresentationFormat>
  <Paragraphs>12</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Avenir Next LT Pro</vt:lpstr>
      <vt:lpstr>Avenir Next LT Pro Light</vt:lpstr>
      <vt:lpstr>Garamond</vt:lpstr>
      <vt:lpstr>SavonVTI</vt:lpstr>
      <vt:lpstr>SoftShell Calculator</vt:lpstr>
      <vt:lpstr>Start Page: the calculator consists of a single page with only Initial default values for thresholds</vt:lpstr>
      <vt:lpstr>You can select .rgp file by clicking on “Open File” button and double clicking on the file</vt:lpstr>
      <vt:lpstr>∙ Once you select a file, its name will appear next to the “Open File” button ∙ Drill Core files are optional, and can be loaded in the same fashion ∙ It is optional to enter measured pile diameter or to change threshold values ∙ Select “CALCULATE” for each new file or set of values</vt:lpstr>
      <vt:lpstr>   Once calculations are done,  distance for each decay-level zone is printed for each side of the pile  Based on the threshold values, “calculated diameter” value is given  These measurements, as well as calculated moisture content and compression strength, can be exported  via either .csv or .xlsx file by selecting “EXPORT RESULTS” button</vt:lpstr>
      <vt:lpstr>First Plot – raw data (drill and feed amplitudes), as well as Thresholds on the left (T1) and right (T2).</vt:lpstr>
      <vt:lpstr>Second Plot – drill and feed amplitudes corrected to x=0 position after zero values (marked by T1 and T2) are removed. Average lines are added.</vt:lpstr>
      <vt:lpstr>Third Plot – calculated zones are added to each side.  Calculated Compression strength is added from “drill core” file.</vt:lpstr>
      <vt:lpstr>Forth Plot – calculated zones 1+2 are combined to indicate “soft Shell”</vt:lpstr>
      <vt:lpstr>Fifth plot – reported observed decay stages are added for each segment of the drill core.</vt:lpstr>
      <vt:lpstr>To save images, select “DOWNLOAD IMAGES PDF” following the last plot.  A .pdf file will be saved with all plots in designated folder.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SoftShell Calculator</dc:title>
  <dc:creator>Olga Beketova-Hummel</dc:creator>
  <cp:lastModifiedBy>Olga Beketova-Hummel</cp:lastModifiedBy>
  <cp:revision>6</cp:revision>
  <dcterms:created xsi:type="dcterms:W3CDTF">2021-09-15T17:46:12Z</dcterms:created>
  <dcterms:modified xsi:type="dcterms:W3CDTF">2021-09-15T19:25:46Z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