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9" r:id="rId2"/>
    <p:sldId id="290" r:id="rId3"/>
    <p:sldId id="292" r:id="rId4"/>
    <p:sldId id="293" r:id="rId5"/>
    <p:sldId id="294" r:id="rId6"/>
    <p:sldId id="296" r:id="rId7"/>
    <p:sldId id="298" r:id="rId8"/>
  </p:sldIdLst>
  <p:sldSz cx="12192000" cy="6858000"/>
  <p:notesSz cx="6858000" cy="9144000"/>
  <p:custDataLst>
    <p:tags r:id="rId10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5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7C832-1974-4861-ABEB-2F5A21B44550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32557-6F3C-44A9-A374-89614994CA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0493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9080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700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5851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79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3723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900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472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491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954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3160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046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64CA0-3B73-443C-9D12-9BD30BA444B4}" type="datetimeFigureOut">
              <a:rPr lang="nl-NL" smtClean="0"/>
              <a:t>24-4-2023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20B29-6565-4D68-9491-5C2F77E2B01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2419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1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Initial</a:t>
            </a:r>
            <a:r>
              <a:rPr lang="nl-NL" dirty="0"/>
              <a:t> </a:t>
            </a:r>
            <a:r>
              <a:rPr lang="nl-NL" dirty="0" err="1"/>
              <a:t>version</a:t>
            </a:r>
            <a:r>
              <a:rPr lang="nl-NL" dirty="0"/>
              <a:t> </a:t>
            </a:r>
            <a:r>
              <a:rPr lang="nl-NL" dirty="0" err="1"/>
              <a:t>used</a:t>
            </a:r>
            <a:r>
              <a:rPr lang="nl-NL" dirty="0"/>
              <a:t> in interviews </a:t>
            </a:r>
            <a:r>
              <a:rPr lang="nl-NL" dirty="0" err="1"/>
              <a:t>with</a:t>
            </a:r>
            <a:r>
              <a:rPr lang="nl-NL" dirty="0"/>
              <a:t> MPC experts</a:t>
            </a:r>
          </a:p>
          <a:p>
            <a:r>
              <a:rPr lang="nl-NL" dirty="0"/>
              <a:t>(</a:t>
            </a:r>
            <a:r>
              <a:rPr lang="nl-NL" dirty="0" err="1"/>
              <a:t>Chapter</a:t>
            </a:r>
            <a:r>
              <a:rPr lang="nl-NL" dirty="0"/>
              <a:t> 3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dissertation</a:t>
            </a:r>
            <a:r>
              <a:rPr lang="nl-N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37296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are the data markets?</a:t>
            </a:r>
            <a:endParaRPr lang="nl-N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/>
              <a:t>A platform that enables organizations to exchange datasets</a:t>
            </a:r>
            <a:endParaRPr lang="nl-NL" i="1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092" y="2516077"/>
            <a:ext cx="8732520" cy="379582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510497" y="6550223"/>
            <a:ext cx="26815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/>
              <a:t>adapted from </a:t>
            </a:r>
            <a:r>
              <a:rPr lang="en-US" sz="1400" i="1" dirty="0" err="1"/>
              <a:t>Spiekermann</a:t>
            </a:r>
            <a:r>
              <a:rPr lang="en-US" sz="1400" i="1" dirty="0"/>
              <a:t> (2019)</a:t>
            </a:r>
            <a:endParaRPr lang="nl-NL" sz="1400" i="1" dirty="0"/>
          </a:p>
        </p:txBody>
      </p:sp>
    </p:spTree>
    <p:extLst>
      <p:ext uri="{BB962C8B-B14F-4D97-AF65-F5344CB8AC3E}">
        <p14:creationId xmlns:p14="http://schemas.microsoft.com/office/powerpoint/2010/main" val="2777077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304312" y="2809265"/>
            <a:ext cx="1619639" cy="1027364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/>
              <a:t>ShareRide</a:t>
            </a:r>
            <a:endParaRPr lang="nl-NL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2022" y="3898622"/>
            <a:ext cx="1511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How much should I value my data?</a:t>
            </a:r>
            <a:endParaRPr lang="nl-NL" sz="1400" b="1" dirty="0"/>
          </a:p>
        </p:txBody>
      </p:sp>
      <p:sp>
        <p:nvSpPr>
          <p:cNvPr id="6" name="Rectangle 5"/>
          <p:cNvSpPr/>
          <p:nvPr/>
        </p:nvSpPr>
        <p:spPr>
          <a:xfrm>
            <a:off x="5032680" y="3072037"/>
            <a:ext cx="1772157" cy="68221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Data store</a:t>
            </a:r>
            <a:endParaRPr lang="nl-NL" sz="14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52470" y="4502756"/>
            <a:ext cx="1511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Data valuation service</a:t>
            </a:r>
            <a:endParaRPr lang="nl-NL" sz="1400" b="1" dirty="0"/>
          </a:p>
        </p:txBody>
      </p:sp>
      <p:sp>
        <p:nvSpPr>
          <p:cNvPr id="11" name="Oval 10"/>
          <p:cNvSpPr/>
          <p:nvPr/>
        </p:nvSpPr>
        <p:spPr>
          <a:xfrm>
            <a:off x="5108937" y="5631807"/>
            <a:ext cx="1619639" cy="102736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Service providers</a:t>
            </a:r>
            <a:endParaRPr lang="nl-NL" sz="1400" b="1" dirty="0"/>
          </a:p>
        </p:txBody>
      </p:sp>
      <p:sp>
        <p:nvSpPr>
          <p:cNvPr id="12" name="Rectangle 11"/>
          <p:cNvSpPr/>
          <p:nvPr/>
        </p:nvSpPr>
        <p:spPr>
          <a:xfrm>
            <a:off x="5032680" y="3868956"/>
            <a:ext cx="1772157" cy="706813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App store</a:t>
            </a:r>
            <a:endParaRPr lang="nl-NL" sz="1400" b="1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9101521" y="2809265"/>
            <a:ext cx="1619639" cy="1027364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Auto</a:t>
            </a:r>
            <a:endParaRPr lang="nl-NL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0281739" y="3898622"/>
            <a:ext cx="1401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How to leverage this data to create value for customers?</a:t>
            </a:r>
            <a:endParaRPr lang="nl-NL" sz="1400" b="1" dirty="0"/>
          </a:p>
        </p:txBody>
      </p:sp>
      <p:cxnSp>
        <p:nvCxnSpPr>
          <p:cNvPr id="30" name="Elbow Connector 29"/>
          <p:cNvCxnSpPr>
            <a:stCxn id="4" idx="0"/>
            <a:endCxn id="16" idx="0"/>
          </p:cNvCxnSpPr>
          <p:nvPr/>
        </p:nvCxnSpPr>
        <p:spPr>
          <a:xfrm rot="5400000" flipH="1" flipV="1">
            <a:off x="6012736" y="-1089339"/>
            <a:ext cx="12700" cy="7797209"/>
          </a:xfrm>
          <a:prstGeom prst="bentConnector3">
            <a:avLst>
              <a:gd name="adj1" fmla="val 8497622"/>
            </a:avLst>
          </a:prstGeom>
          <a:ln w="9525" cap="flat" cmpd="sng" algn="ctr">
            <a:solidFill>
              <a:schemeClr val="dk1"/>
            </a:solidFill>
            <a:prstDash val="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772350" y="1417659"/>
            <a:ext cx="2342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Terms and conditions</a:t>
            </a:r>
            <a:endParaRPr lang="nl-NL" sz="1400" b="1" dirty="0"/>
          </a:p>
        </p:txBody>
      </p:sp>
      <p:cxnSp>
        <p:nvCxnSpPr>
          <p:cNvPr id="46" name="Elbow Connector 45"/>
          <p:cNvCxnSpPr>
            <a:stCxn id="12" idx="1"/>
            <a:endCxn id="4" idx="4"/>
          </p:cNvCxnSpPr>
          <p:nvPr/>
        </p:nvCxnSpPr>
        <p:spPr>
          <a:xfrm rot="10800000">
            <a:off x="2114132" y="3836629"/>
            <a:ext cx="2918548" cy="385734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12" idx="3"/>
            <a:endCxn id="16" idx="4"/>
          </p:cNvCxnSpPr>
          <p:nvPr/>
        </p:nvCxnSpPr>
        <p:spPr>
          <a:xfrm flipV="1">
            <a:off x="6804837" y="3836629"/>
            <a:ext cx="3106504" cy="385734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1" idx="0"/>
            <a:endCxn id="12" idx="2"/>
          </p:cNvCxnSpPr>
          <p:nvPr/>
        </p:nvCxnSpPr>
        <p:spPr>
          <a:xfrm flipV="1">
            <a:off x="5918757" y="4575769"/>
            <a:ext cx="2" cy="10560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241736" y="4434065"/>
            <a:ext cx="16356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Data-driven business model tooling</a:t>
            </a:r>
            <a:endParaRPr lang="nl-NL" sz="1400" b="1" dirty="0"/>
          </a:p>
        </p:txBody>
      </p:sp>
      <p:sp>
        <p:nvSpPr>
          <p:cNvPr id="65" name="Title 3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Use-case of data markets</a:t>
            </a:r>
            <a:endParaRPr lang="nl-NL" dirty="0"/>
          </a:p>
        </p:txBody>
      </p:sp>
      <p:sp>
        <p:nvSpPr>
          <p:cNvPr id="67" name="TextBox 66"/>
          <p:cNvSpPr txBox="1"/>
          <p:nvPr/>
        </p:nvSpPr>
        <p:spPr>
          <a:xfrm>
            <a:off x="5918756" y="4993884"/>
            <a:ext cx="1511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Develop apps &amp; services</a:t>
            </a:r>
            <a:endParaRPr lang="nl-NL" sz="1400" b="1" dirty="0"/>
          </a:p>
        </p:txBody>
      </p:sp>
      <p:sp>
        <p:nvSpPr>
          <p:cNvPr id="26" name="Oval 25"/>
          <p:cNvSpPr/>
          <p:nvPr/>
        </p:nvSpPr>
        <p:spPr>
          <a:xfrm>
            <a:off x="1622934" y="2553378"/>
            <a:ext cx="995094" cy="676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# cars in service/hour</a:t>
            </a:r>
            <a:endParaRPr lang="nl-NL" sz="1200" dirty="0"/>
          </a:p>
        </p:txBody>
      </p:sp>
      <p:sp>
        <p:nvSpPr>
          <p:cNvPr id="27" name="Oval 26"/>
          <p:cNvSpPr/>
          <p:nvPr/>
        </p:nvSpPr>
        <p:spPr>
          <a:xfrm>
            <a:off x="9364127" y="3446951"/>
            <a:ext cx="1107127" cy="676448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payment</a:t>
            </a:r>
            <a:endParaRPr lang="nl-NL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4746619" y="1774271"/>
            <a:ext cx="2342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Data is stored centrally in </a:t>
            </a:r>
            <a:r>
              <a:rPr lang="en-US" sz="1400" b="1" dirty="0" err="1"/>
              <a:t>MoData’s</a:t>
            </a:r>
            <a:r>
              <a:rPr lang="en-US" sz="1400" b="1" dirty="0"/>
              <a:t> repository</a:t>
            </a:r>
            <a:endParaRPr lang="nl-NL" sz="1400" b="1" dirty="0"/>
          </a:p>
        </p:txBody>
      </p:sp>
      <p:sp>
        <p:nvSpPr>
          <p:cNvPr id="21" name="Rectangle 20"/>
          <p:cNvSpPr/>
          <p:nvPr/>
        </p:nvSpPr>
        <p:spPr>
          <a:xfrm>
            <a:off x="4926639" y="2948524"/>
            <a:ext cx="2034078" cy="1788939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TextBox 22"/>
          <p:cNvSpPr txBox="1"/>
          <p:nvPr/>
        </p:nvSpPr>
        <p:spPr>
          <a:xfrm>
            <a:off x="5451041" y="2428492"/>
            <a:ext cx="985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MoData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46531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22222E-6 L 0.31159 0.0030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73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0.32747 0.02755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06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747 0.02754 L -0.63945 0.00764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73" y="-255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159 0.00301 L 0.63906 -0.0034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67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8" grpId="0"/>
      <p:bldP spid="11" grpId="0" animBg="1"/>
      <p:bldP spid="12" grpId="0" animBg="1"/>
      <p:bldP spid="16" grpId="0" animBg="1"/>
      <p:bldP spid="22" grpId="0"/>
      <p:bldP spid="35" grpId="0"/>
      <p:bldP spid="53" grpId="0"/>
      <p:bldP spid="67" grpId="0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/>
      <p:bldP spid="21" grpId="0" animBg="1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is multi-party computation (MPC)?</a:t>
            </a:r>
            <a:endParaRPr lang="nl-N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/>
              <a:t>a cryptographic technique where two or more parties perform a joint computation, which results in a meaningful output without disclosing the input provided by either party</a:t>
            </a:r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/>
              <a:t>Sharing “data insights” instead of individual data</a:t>
            </a:r>
            <a:endParaRPr lang="nl-NL" i="1" dirty="0"/>
          </a:p>
        </p:txBody>
      </p:sp>
      <p:sp>
        <p:nvSpPr>
          <p:cNvPr id="8" name="Rectangle 7"/>
          <p:cNvSpPr/>
          <p:nvPr/>
        </p:nvSpPr>
        <p:spPr>
          <a:xfrm>
            <a:off x="6468382" y="6550223"/>
            <a:ext cx="57236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/>
              <a:t>adapted from </a:t>
            </a:r>
            <a:r>
              <a:rPr lang="en-US" sz="1400" i="1" dirty="0" err="1"/>
              <a:t>Bestavros</a:t>
            </a:r>
            <a:r>
              <a:rPr lang="en-US" sz="1400" i="1" dirty="0"/>
              <a:t> et al (2017), Choi &amp; Butler (2019), Zhao et al (2019) </a:t>
            </a:r>
            <a:endParaRPr lang="nl-NL" sz="1400" i="1" dirty="0"/>
          </a:p>
        </p:txBody>
      </p:sp>
    </p:spTree>
    <p:extLst>
      <p:ext uri="{BB962C8B-B14F-4D97-AF65-F5344CB8AC3E}">
        <p14:creationId xmlns:p14="http://schemas.microsoft.com/office/powerpoint/2010/main" val="1257201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379086" y="5184476"/>
            <a:ext cx="3082062" cy="1232825"/>
          </a:xfrm>
          <a:custGeom>
            <a:avLst/>
            <a:gdLst>
              <a:gd name="connsiteX0" fmla="*/ 0 w 3082062"/>
              <a:gd name="connsiteY0" fmla="*/ 0 h 1232825"/>
              <a:gd name="connsiteX1" fmla="*/ 2465650 w 3082062"/>
              <a:gd name="connsiteY1" fmla="*/ 0 h 1232825"/>
              <a:gd name="connsiteX2" fmla="*/ 3082062 w 3082062"/>
              <a:gd name="connsiteY2" fmla="*/ 616413 h 1232825"/>
              <a:gd name="connsiteX3" fmla="*/ 2465650 w 3082062"/>
              <a:gd name="connsiteY3" fmla="*/ 1232825 h 1232825"/>
              <a:gd name="connsiteX4" fmla="*/ 0 w 3082062"/>
              <a:gd name="connsiteY4" fmla="*/ 1232825 h 1232825"/>
              <a:gd name="connsiteX5" fmla="*/ 616413 w 3082062"/>
              <a:gd name="connsiteY5" fmla="*/ 616413 h 1232825"/>
              <a:gd name="connsiteX6" fmla="*/ 0 w 3082062"/>
              <a:gd name="connsiteY6" fmla="*/ 0 h 123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82062" h="1232825">
                <a:moveTo>
                  <a:pt x="0" y="0"/>
                </a:moveTo>
                <a:lnTo>
                  <a:pt x="2465650" y="0"/>
                </a:lnTo>
                <a:lnTo>
                  <a:pt x="3082062" y="616413"/>
                </a:lnTo>
                <a:lnTo>
                  <a:pt x="2465650" y="1232825"/>
                </a:lnTo>
                <a:lnTo>
                  <a:pt x="0" y="1232825"/>
                </a:lnTo>
                <a:lnTo>
                  <a:pt x="616413" y="6164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8422" tIns="24003" rIns="640415" bIns="2400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/>
              <a:t>Traffic congestion caused by ride-sharing companies in Paris</a:t>
            </a:r>
          </a:p>
        </p:txBody>
      </p:sp>
      <p:sp>
        <p:nvSpPr>
          <p:cNvPr id="4" name="Freeform 3"/>
          <p:cNvSpPr/>
          <p:nvPr/>
        </p:nvSpPr>
        <p:spPr>
          <a:xfrm>
            <a:off x="3152943" y="5184476"/>
            <a:ext cx="3082062" cy="1232825"/>
          </a:xfrm>
          <a:custGeom>
            <a:avLst/>
            <a:gdLst>
              <a:gd name="connsiteX0" fmla="*/ 0 w 3082062"/>
              <a:gd name="connsiteY0" fmla="*/ 0 h 1232825"/>
              <a:gd name="connsiteX1" fmla="*/ 2465650 w 3082062"/>
              <a:gd name="connsiteY1" fmla="*/ 0 h 1232825"/>
              <a:gd name="connsiteX2" fmla="*/ 3082062 w 3082062"/>
              <a:gd name="connsiteY2" fmla="*/ 616413 h 1232825"/>
              <a:gd name="connsiteX3" fmla="*/ 2465650 w 3082062"/>
              <a:gd name="connsiteY3" fmla="*/ 1232825 h 1232825"/>
              <a:gd name="connsiteX4" fmla="*/ 0 w 3082062"/>
              <a:gd name="connsiteY4" fmla="*/ 1232825 h 1232825"/>
              <a:gd name="connsiteX5" fmla="*/ 616413 w 3082062"/>
              <a:gd name="connsiteY5" fmla="*/ 616413 h 1232825"/>
              <a:gd name="connsiteX6" fmla="*/ 0 w 3082062"/>
              <a:gd name="connsiteY6" fmla="*/ 0 h 123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82062" h="1232825">
                <a:moveTo>
                  <a:pt x="0" y="0"/>
                </a:moveTo>
                <a:lnTo>
                  <a:pt x="2465650" y="0"/>
                </a:lnTo>
                <a:lnTo>
                  <a:pt x="3082062" y="616413"/>
                </a:lnTo>
                <a:lnTo>
                  <a:pt x="2465650" y="1232825"/>
                </a:lnTo>
                <a:lnTo>
                  <a:pt x="0" y="1232825"/>
                </a:lnTo>
                <a:lnTo>
                  <a:pt x="616413" y="6164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8422" tIns="24003" rIns="640415" bIns="2400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/>
              <a:t>Where are the popular pick-up spots?</a:t>
            </a:r>
          </a:p>
        </p:txBody>
      </p:sp>
      <p:sp>
        <p:nvSpPr>
          <p:cNvPr id="5" name="Freeform 4"/>
          <p:cNvSpPr/>
          <p:nvPr/>
        </p:nvSpPr>
        <p:spPr>
          <a:xfrm>
            <a:off x="5926799" y="5184476"/>
            <a:ext cx="3082062" cy="1232825"/>
          </a:xfrm>
          <a:custGeom>
            <a:avLst/>
            <a:gdLst>
              <a:gd name="connsiteX0" fmla="*/ 0 w 3082062"/>
              <a:gd name="connsiteY0" fmla="*/ 0 h 1232825"/>
              <a:gd name="connsiteX1" fmla="*/ 2465650 w 3082062"/>
              <a:gd name="connsiteY1" fmla="*/ 0 h 1232825"/>
              <a:gd name="connsiteX2" fmla="*/ 3082062 w 3082062"/>
              <a:gd name="connsiteY2" fmla="*/ 616413 h 1232825"/>
              <a:gd name="connsiteX3" fmla="*/ 2465650 w 3082062"/>
              <a:gd name="connsiteY3" fmla="*/ 1232825 h 1232825"/>
              <a:gd name="connsiteX4" fmla="*/ 0 w 3082062"/>
              <a:gd name="connsiteY4" fmla="*/ 1232825 h 1232825"/>
              <a:gd name="connsiteX5" fmla="*/ 616413 w 3082062"/>
              <a:gd name="connsiteY5" fmla="*/ 616413 h 1232825"/>
              <a:gd name="connsiteX6" fmla="*/ 0 w 3082062"/>
              <a:gd name="connsiteY6" fmla="*/ 0 h 123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82062" h="1232825">
                <a:moveTo>
                  <a:pt x="0" y="0"/>
                </a:moveTo>
                <a:lnTo>
                  <a:pt x="2465650" y="0"/>
                </a:lnTo>
                <a:lnTo>
                  <a:pt x="3082062" y="616413"/>
                </a:lnTo>
                <a:lnTo>
                  <a:pt x="2465650" y="1232825"/>
                </a:lnTo>
                <a:lnTo>
                  <a:pt x="0" y="1232825"/>
                </a:lnTo>
                <a:lnTo>
                  <a:pt x="616413" y="6164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8422" tIns="24003" rIns="640415" bIns="2400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/>
              <a:t>It is a confidential information</a:t>
            </a:r>
          </a:p>
        </p:txBody>
      </p:sp>
      <p:sp>
        <p:nvSpPr>
          <p:cNvPr id="6" name="Freeform 5"/>
          <p:cNvSpPr/>
          <p:nvPr/>
        </p:nvSpPr>
        <p:spPr>
          <a:xfrm>
            <a:off x="8700655" y="5184476"/>
            <a:ext cx="3082062" cy="1232825"/>
          </a:xfrm>
          <a:custGeom>
            <a:avLst/>
            <a:gdLst>
              <a:gd name="connsiteX0" fmla="*/ 0 w 3082062"/>
              <a:gd name="connsiteY0" fmla="*/ 0 h 1232825"/>
              <a:gd name="connsiteX1" fmla="*/ 2465650 w 3082062"/>
              <a:gd name="connsiteY1" fmla="*/ 0 h 1232825"/>
              <a:gd name="connsiteX2" fmla="*/ 3082062 w 3082062"/>
              <a:gd name="connsiteY2" fmla="*/ 616413 h 1232825"/>
              <a:gd name="connsiteX3" fmla="*/ 2465650 w 3082062"/>
              <a:gd name="connsiteY3" fmla="*/ 1232825 h 1232825"/>
              <a:gd name="connsiteX4" fmla="*/ 0 w 3082062"/>
              <a:gd name="connsiteY4" fmla="*/ 1232825 h 1232825"/>
              <a:gd name="connsiteX5" fmla="*/ 616413 w 3082062"/>
              <a:gd name="connsiteY5" fmla="*/ 616413 h 1232825"/>
              <a:gd name="connsiteX6" fmla="*/ 0 w 3082062"/>
              <a:gd name="connsiteY6" fmla="*/ 0 h 123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82062" h="1232825">
                <a:moveTo>
                  <a:pt x="0" y="0"/>
                </a:moveTo>
                <a:lnTo>
                  <a:pt x="2465650" y="0"/>
                </a:lnTo>
                <a:lnTo>
                  <a:pt x="3082062" y="616413"/>
                </a:lnTo>
                <a:lnTo>
                  <a:pt x="2465650" y="1232825"/>
                </a:lnTo>
                <a:lnTo>
                  <a:pt x="0" y="1232825"/>
                </a:lnTo>
                <a:lnTo>
                  <a:pt x="616413" y="6164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8422" tIns="24003" rIns="640415" bIns="2400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800" kern="1200" dirty="0"/>
              <a:t>MPC-based solution!</a:t>
            </a: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Use-case of MPC</a:t>
            </a:r>
            <a:endParaRPr lang="nl-NL" b="1" dirty="0"/>
          </a:p>
        </p:txBody>
      </p:sp>
      <p:sp>
        <p:nvSpPr>
          <p:cNvPr id="8" name="Oval 7"/>
          <p:cNvSpPr/>
          <p:nvPr/>
        </p:nvSpPr>
        <p:spPr>
          <a:xfrm>
            <a:off x="1047457" y="3273533"/>
            <a:ext cx="1619639" cy="1027364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/>
              <a:t>ShareRide</a:t>
            </a:r>
            <a:endParaRPr lang="nl-NL" sz="1400" b="1" dirty="0"/>
          </a:p>
        </p:txBody>
      </p:sp>
      <p:sp>
        <p:nvSpPr>
          <p:cNvPr id="9" name="Oval 8"/>
          <p:cNvSpPr/>
          <p:nvPr/>
        </p:nvSpPr>
        <p:spPr>
          <a:xfrm>
            <a:off x="9885490" y="3156107"/>
            <a:ext cx="1619639" cy="1027364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Auto</a:t>
            </a:r>
            <a:endParaRPr lang="nl-NL" sz="1400" b="1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838200" y="1690688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/>
              <a:t>Let’s go back to </a:t>
            </a:r>
            <a:r>
              <a:rPr lang="en-US" dirty="0" err="1"/>
              <a:t>ShareRide</a:t>
            </a:r>
            <a:r>
              <a:rPr lang="en-US" dirty="0"/>
              <a:t> and Auto (and Fleet)!</a:t>
            </a:r>
            <a:endParaRPr lang="nl-NL" dirty="0"/>
          </a:p>
        </p:txBody>
      </p:sp>
      <p:sp>
        <p:nvSpPr>
          <p:cNvPr id="11" name="Oval 10"/>
          <p:cNvSpPr/>
          <p:nvPr/>
        </p:nvSpPr>
        <p:spPr>
          <a:xfrm>
            <a:off x="5091223" y="3866357"/>
            <a:ext cx="2009553" cy="102736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Paris’ Transport Authority</a:t>
            </a:r>
            <a:endParaRPr lang="nl-NL" sz="1400" b="1" dirty="0"/>
          </a:p>
        </p:txBody>
      </p:sp>
      <p:sp>
        <p:nvSpPr>
          <p:cNvPr id="12" name="Oval 11"/>
          <p:cNvSpPr/>
          <p:nvPr/>
        </p:nvSpPr>
        <p:spPr>
          <a:xfrm>
            <a:off x="2340007" y="3507023"/>
            <a:ext cx="995094" cy="676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Pick-up location data</a:t>
            </a:r>
            <a:endParaRPr lang="nl-NL" sz="1200" dirty="0"/>
          </a:p>
        </p:txBody>
      </p:sp>
      <p:sp>
        <p:nvSpPr>
          <p:cNvPr id="13" name="Oval 12"/>
          <p:cNvSpPr/>
          <p:nvPr/>
        </p:nvSpPr>
        <p:spPr>
          <a:xfrm>
            <a:off x="9176356" y="3402529"/>
            <a:ext cx="995094" cy="676448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Pick-up location data</a:t>
            </a:r>
            <a:endParaRPr lang="nl-NL" sz="1200" dirty="0"/>
          </a:p>
        </p:txBody>
      </p:sp>
      <p:sp>
        <p:nvSpPr>
          <p:cNvPr id="14" name="Rectangle 13"/>
          <p:cNvSpPr/>
          <p:nvPr/>
        </p:nvSpPr>
        <p:spPr>
          <a:xfrm>
            <a:off x="409283" y="2274397"/>
            <a:ext cx="11373434" cy="2772166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xtBox 14"/>
          <p:cNvSpPr txBox="1"/>
          <p:nvPr/>
        </p:nvSpPr>
        <p:spPr>
          <a:xfrm>
            <a:off x="11111815" y="4695849"/>
            <a:ext cx="1493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Paris</a:t>
            </a:r>
            <a:endParaRPr lang="nl-NL" b="1" dirty="0"/>
          </a:p>
        </p:txBody>
      </p:sp>
      <p:sp>
        <p:nvSpPr>
          <p:cNvPr id="16" name="Oval 15"/>
          <p:cNvSpPr/>
          <p:nvPr/>
        </p:nvSpPr>
        <p:spPr>
          <a:xfrm>
            <a:off x="5276566" y="2362444"/>
            <a:ext cx="1619639" cy="102736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Fleet</a:t>
            </a:r>
            <a:endParaRPr lang="nl-NL" sz="1400" b="1" dirty="0"/>
          </a:p>
        </p:txBody>
      </p:sp>
      <p:sp>
        <p:nvSpPr>
          <p:cNvPr id="17" name="Oval 16"/>
          <p:cNvSpPr/>
          <p:nvPr/>
        </p:nvSpPr>
        <p:spPr>
          <a:xfrm>
            <a:off x="5598453" y="3110767"/>
            <a:ext cx="995094" cy="67644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Pick-up location data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20128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/>
      <p:bldP spid="11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9816" y="1802314"/>
            <a:ext cx="1619639" cy="1027364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/>
              <a:t>ShareRide</a:t>
            </a:r>
            <a:endParaRPr lang="nl-NL" sz="1400" b="1" dirty="0"/>
          </a:p>
        </p:txBody>
      </p:sp>
      <p:sp>
        <p:nvSpPr>
          <p:cNvPr id="3" name="Oval 2"/>
          <p:cNvSpPr/>
          <p:nvPr/>
        </p:nvSpPr>
        <p:spPr>
          <a:xfrm>
            <a:off x="419816" y="3402943"/>
            <a:ext cx="1619639" cy="1027364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Auto</a:t>
            </a:r>
            <a:endParaRPr lang="nl-NL" sz="1400" b="1" dirty="0"/>
          </a:p>
        </p:txBody>
      </p:sp>
      <p:sp>
        <p:nvSpPr>
          <p:cNvPr id="5" name="Oval 4"/>
          <p:cNvSpPr/>
          <p:nvPr/>
        </p:nvSpPr>
        <p:spPr>
          <a:xfrm>
            <a:off x="419816" y="5003573"/>
            <a:ext cx="1619639" cy="102736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Fleet</a:t>
            </a:r>
            <a:endParaRPr lang="nl-NL" sz="1400" b="1" dirty="0"/>
          </a:p>
        </p:txBody>
      </p:sp>
      <p:sp>
        <p:nvSpPr>
          <p:cNvPr id="6" name="Oval 5"/>
          <p:cNvSpPr/>
          <p:nvPr/>
        </p:nvSpPr>
        <p:spPr>
          <a:xfrm>
            <a:off x="618988" y="1977772"/>
            <a:ext cx="995094" cy="676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Pick-up location data</a:t>
            </a:r>
            <a:endParaRPr lang="nl-NL" sz="1200" dirty="0"/>
          </a:p>
        </p:txBody>
      </p:sp>
      <p:sp>
        <p:nvSpPr>
          <p:cNvPr id="8" name="Oval 7"/>
          <p:cNvSpPr/>
          <p:nvPr/>
        </p:nvSpPr>
        <p:spPr>
          <a:xfrm>
            <a:off x="544788" y="3578401"/>
            <a:ext cx="995094" cy="676448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Pick-up location data</a:t>
            </a:r>
            <a:endParaRPr lang="nl-NL" sz="1200" dirty="0"/>
          </a:p>
        </p:txBody>
      </p:sp>
      <p:sp>
        <p:nvSpPr>
          <p:cNvPr id="9" name="Oval 8"/>
          <p:cNvSpPr/>
          <p:nvPr/>
        </p:nvSpPr>
        <p:spPr>
          <a:xfrm>
            <a:off x="618988" y="5179031"/>
            <a:ext cx="995094" cy="67644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Pick-up location data</a:t>
            </a:r>
            <a:endParaRPr lang="nl-NL" sz="1200" dirty="0"/>
          </a:p>
        </p:txBody>
      </p:sp>
      <p:sp>
        <p:nvSpPr>
          <p:cNvPr id="10" name="Oval 9"/>
          <p:cNvSpPr/>
          <p:nvPr/>
        </p:nvSpPr>
        <p:spPr>
          <a:xfrm>
            <a:off x="9547412" y="3505158"/>
            <a:ext cx="2009553" cy="102736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Paris’ Transport Authority</a:t>
            </a:r>
            <a:endParaRPr lang="nl-NL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800836" y="3158055"/>
            <a:ext cx="1811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1. Write function</a:t>
            </a:r>
            <a:endParaRPr lang="nl-NL" sz="1400" b="1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416721" y="3793614"/>
            <a:ext cx="197684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25780" y="3223706"/>
            <a:ext cx="1811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Compute aggregated location data</a:t>
            </a:r>
            <a:endParaRPr lang="nl-NL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71364" y="6109062"/>
            <a:ext cx="2368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2. Distribute function &amp; random numbers</a:t>
            </a:r>
            <a:endParaRPr lang="nl-NL" sz="1400" b="1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2534194" y="2325189"/>
            <a:ext cx="2455817" cy="145433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571118" y="3972851"/>
            <a:ext cx="241889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534194" y="4254849"/>
            <a:ext cx="2455817" cy="12489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02488" y="525410"/>
            <a:ext cx="23686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3. Data is split into random secret share and distributed to other participants</a:t>
            </a:r>
          </a:p>
        </p:txBody>
      </p:sp>
      <p:sp>
        <p:nvSpPr>
          <p:cNvPr id="25" name="TextBox 24"/>
          <p:cNvSpPr txBox="1"/>
          <p:nvPr/>
        </p:nvSpPr>
        <p:spPr>
          <a:xfrm rot="1851072">
            <a:off x="2856410" y="2766439"/>
            <a:ext cx="1811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Compute aggregated location data</a:t>
            </a:r>
            <a:endParaRPr lang="nl-NL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712213" y="3703271"/>
            <a:ext cx="1811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Compute aggregated location data</a:t>
            </a:r>
            <a:endParaRPr lang="nl-NL" sz="1400" b="1" dirty="0"/>
          </a:p>
        </p:txBody>
      </p:sp>
      <p:sp>
        <p:nvSpPr>
          <p:cNvPr id="27" name="TextBox 26"/>
          <p:cNvSpPr txBox="1"/>
          <p:nvPr/>
        </p:nvSpPr>
        <p:spPr>
          <a:xfrm rot="19951874">
            <a:off x="2829861" y="4617723"/>
            <a:ext cx="1811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Compute aggregated location data</a:t>
            </a:r>
            <a:endParaRPr lang="nl-NL" sz="1400" b="1" dirty="0"/>
          </a:p>
        </p:txBody>
      </p:sp>
      <p:sp>
        <p:nvSpPr>
          <p:cNvPr id="28" name="Oval 27"/>
          <p:cNvSpPr/>
          <p:nvPr/>
        </p:nvSpPr>
        <p:spPr>
          <a:xfrm>
            <a:off x="2056873" y="1669909"/>
            <a:ext cx="398945" cy="412631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SR1</a:t>
            </a:r>
            <a:endParaRPr lang="nl-NL" sz="700" b="1" dirty="0"/>
          </a:p>
        </p:txBody>
      </p:sp>
      <p:sp>
        <p:nvSpPr>
          <p:cNvPr id="29" name="Oval 28"/>
          <p:cNvSpPr/>
          <p:nvPr/>
        </p:nvSpPr>
        <p:spPr>
          <a:xfrm>
            <a:off x="2064062" y="2110366"/>
            <a:ext cx="401325" cy="40283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SR2</a:t>
            </a:r>
            <a:endParaRPr lang="nl-NL" sz="700" b="1" dirty="0"/>
          </a:p>
        </p:txBody>
      </p:sp>
      <p:sp>
        <p:nvSpPr>
          <p:cNvPr id="30" name="Oval 29"/>
          <p:cNvSpPr/>
          <p:nvPr/>
        </p:nvSpPr>
        <p:spPr>
          <a:xfrm>
            <a:off x="2071696" y="2541030"/>
            <a:ext cx="393691" cy="40283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SR3</a:t>
            </a:r>
            <a:endParaRPr lang="nl-NL" sz="700" b="1" dirty="0"/>
          </a:p>
        </p:txBody>
      </p:sp>
      <p:sp>
        <p:nvSpPr>
          <p:cNvPr id="31" name="Oval 30"/>
          <p:cNvSpPr/>
          <p:nvPr/>
        </p:nvSpPr>
        <p:spPr>
          <a:xfrm>
            <a:off x="2071787" y="3295273"/>
            <a:ext cx="398945" cy="41263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A1</a:t>
            </a:r>
            <a:endParaRPr lang="nl-NL" sz="700" b="1" dirty="0"/>
          </a:p>
        </p:txBody>
      </p:sp>
      <p:sp>
        <p:nvSpPr>
          <p:cNvPr id="32" name="Oval 31"/>
          <p:cNvSpPr/>
          <p:nvPr/>
        </p:nvSpPr>
        <p:spPr>
          <a:xfrm>
            <a:off x="2069407" y="3746926"/>
            <a:ext cx="401325" cy="40283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A2</a:t>
            </a:r>
            <a:endParaRPr lang="nl-NL" sz="700" b="1" dirty="0"/>
          </a:p>
        </p:txBody>
      </p:sp>
      <p:sp>
        <p:nvSpPr>
          <p:cNvPr id="33" name="Oval 32"/>
          <p:cNvSpPr/>
          <p:nvPr/>
        </p:nvSpPr>
        <p:spPr>
          <a:xfrm>
            <a:off x="2085889" y="4178993"/>
            <a:ext cx="393691" cy="40283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A3</a:t>
            </a:r>
            <a:endParaRPr lang="nl-NL" sz="700" b="1" dirty="0"/>
          </a:p>
        </p:txBody>
      </p:sp>
      <p:sp>
        <p:nvSpPr>
          <p:cNvPr id="34" name="Oval 33"/>
          <p:cNvSpPr/>
          <p:nvPr/>
        </p:nvSpPr>
        <p:spPr>
          <a:xfrm>
            <a:off x="2060004" y="4840830"/>
            <a:ext cx="398945" cy="41263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F1</a:t>
            </a:r>
            <a:endParaRPr lang="nl-NL" sz="700" b="1" dirty="0"/>
          </a:p>
        </p:txBody>
      </p:sp>
      <p:sp>
        <p:nvSpPr>
          <p:cNvPr id="35" name="Oval 34"/>
          <p:cNvSpPr/>
          <p:nvPr/>
        </p:nvSpPr>
        <p:spPr>
          <a:xfrm>
            <a:off x="2057624" y="5292483"/>
            <a:ext cx="401325" cy="4028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F2</a:t>
            </a:r>
            <a:endParaRPr lang="nl-NL" sz="700" b="1" dirty="0"/>
          </a:p>
        </p:txBody>
      </p:sp>
      <p:sp>
        <p:nvSpPr>
          <p:cNvPr id="36" name="Oval 35"/>
          <p:cNvSpPr/>
          <p:nvPr/>
        </p:nvSpPr>
        <p:spPr>
          <a:xfrm>
            <a:off x="2074106" y="5724550"/>
            <a:ext cx="393691" cy="4028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F3</a:t>
            </a:r>
            <a:endParaRPr lang="nl-NL" sz="7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990009" y="2339008"/>
            <a:ext cx="26047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5. Partial results are recombined</a:t>
            </a:r>
          </a:p>
          <a:p>
            <a:pPr algn="ctr"/>
            <a:endParaRPr lang="en-US" sz="1400" b="1" dirty="0"/>
          </a:p>
          <a:p>
            <a:pPr algn="ctr"/>
            <a:r>
              <a:rPr lang="en-US" sz="1400" b="1" dirty="0"/>
              <a:t>Original data is not leaving the owner, only the partial results</a:t>
            </a:r>
            <a:endParaRPr lang="nl-NL" sz="1400" b="1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7525780" y="4251070"/>
            <a:ext cx="186778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663891" y="1196724"/>
            <a:ext cx="25974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4. Partial results are locally calculated by each participants</a:t>
            </a:r>
            <a:endParaRPr lang="nl-NL" sz="1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9587527" y="4707822"/>
            <a:ext cx="2368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6. Requester get a result</a:t>
            </a:r>
            <a:endParaRPr lang="nl-NL" sz="1400" b="1" dirty="0"/>
          </a:p>
        </p:txBody>
      </p:sp>
      <p:sp>
        <p:nvSpPr>
          <p:cNvPr id="43" name="Rectangle 42"/>
          <p:cNvSpPr/>
          <p:nvPr/>
        </p:nvSpPr>
        <p:spPr>
          <a:xfrm>
            <a:off x="5264023" y="3402943"/>
            <a:ext cx="1848651" cy="120515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Multi-Party Computation (MPC)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2841110" y="2236174"/>
            <a:ext cx="2296359" cy="135465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2674944" y="3866091"/>
            <a:ext cx="2474949" cy="362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2808175" y="4419822"/>
            <a:ext cx="2295966" cy="11847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5288087" y="3478513"/>
            <a:ext cx="1820448" cy="105400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Aggregated pick-up location data</a:t>
            </a:r>
            <a:endParaRPr lang="nl-NL" sz="1600" b="1" dirty="0"/>
          </a:p>
        </p:txBody>
      </p:sp>
      <p:sp>
        <p:nvSpPr>
          <p:cNvPr id="53" name="Oval 52"/>
          <p:cNvSpPr/>
          <p:nvPr/>
        </p:nvSpPr>
        <p:spPr>
          <a:xfrm>
            <a:off x="1702569" y="5195461"/>
            <a:ext cx="995094" cy="67644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Partial location data</a:t>
            </a:r>
            <a:endParaRPr lang="nl-NL" sz="1200" dirty="0"/>
          </a:p>
        </p:txBody>
      </p:sp>
      <p:sp>
        <p:nvSpPr>
          <p:cNvPr id="52" name="Oval 51"/>
          <p:cNvSpPr/>
          <p:nvPr/>
        </p:nvSpPr>
        <p:spPr>
          <a:xfrm>
            <a:off x="1714350" y="3644826"/>
            <a:ext cx="995094" cy="676448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Partial location data</a:t>
            </a:r>
            <a:endParaRPr lang="nl-NL" sz="1200" dirty="0"/>
          </a:p>
        </p:txBody>
      </p:sp>
      <p:sp>
        <p:nvSpPr>
          <p:cNvPr id="51" name="Oval 50"/>
          <p:cNvSpPr/>
          <p:nvPr/>
        </p:nvSpPr>
        <p:spPr>
          <a:xfrm>
            <a:off x="1717119" y="1897950"/>
            <a:ext cx="995094" cy="676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Partial location data</a:t>
            </a:r>
            <a:endParaRPr lang="nl-NL" sz="1200" dirty="0"/>
          </a:p>
        </p:txBody>
      </p:sp>
      <p:sp>
        <p:nvSpPr>
          <p:cNvPr id="42" name="Title 3"/>
          <p:cNvSpPr txBox="1">
            <a:spLocks/>
          </p:cNvSpPr>
          <p:nvPr/>
        </p:nvSpPr>
        <p:spPr>
          <a:xfrm>
            <a:off x="7416721" y="375370"/>
            <a:ext cx="4215414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dirty="0"/>
              <a:t>Use-case of MPC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87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2.96296E-6 L 0.00052 0.2386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2106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1.48148E-6 L -0.00013 0.46273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2312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44444E-6 L -0.00104 0.2254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1227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7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59259E-6 L 0.00052 -0.46412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23102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0.00091 -0.22546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-11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.25 E" pathEditMode="relative" ptsTypes="">
                                      <p:cBhvr>
                                        <p:cTn id="12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-0.25 E" pathEditMode="relative" ptsTypes="">
                                      <p:cBhvr>
                                        <p:cTn id="12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3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0.36185 0.00648 " pathEditMode="relative" rAng="0" ptsTypes="AA">
                                      <p:cBhvr>
                                        <p:cTn id="14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86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/>
      <p:bldP spid="16" grpId="0"/>
      <p:bldP spid="17" grpId="0"/>
      <p:bldP spid="24" grpId="0"/>
      <p:bldP spid="25" grpId="0"/>
      <p:bldP spid="25" grpId="1"/>
      <p:bldP spid="26" grpId="0"/>
      <p:bldP spid="26" grpId="1"/>
      <p:bldP spid="27" grpId="0"/>
      <p:bldP spid="27" grpId="1"/>
      <p:bldP spid="28" grpId="0" animBg="1"/>
      <p:bldP spid="28" grpId="1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4" grpId="1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/>
      <p:bldP spid="40" grpId="0"/>
      <p:bldP spid="41" grpId="0"/>
      <p:bldP spid="54" grpId="0" animBg="1"/>
      <p:bldP spid="54" grpId="1" animBg="1"/>
      <p:bldP spid="53" grpId="0" animBg="1"/>
      <p:bldP spid="53" grpId="1" animBg="1"/>
      <p:bldP spid="53" grpId="2" animBg="1"/>
      <p:bldP spid="52" grpId="0" animBg="1"/>
      <p:bldP spid="52" grpId="1" animBg="1"/>
      <p:bldP spid="52" grpId="2" animBg="1"/>
      <p:bldP spid="51" grpId="0" animBg="1"/>
      <p:bldP spid="51" grpId="1" animBg="1"/>
      <p:bldP spid="51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9816" y="1802314"/>
            <a:ext cx="1619639" cy="1027364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/>
              <a:t>ShareRide</a:t>
            </a:r>
            <a:endParaRPr lang="nl-NL" sz="1400" b="1" dirty="0"/>
          </a:p>
        </p:txBody>
      </p:sp>
      <p:sp>
        <p:nvSpPr>
          <p:cNvPr id="3" name="Oval 2"/>
          <p:cNvSpPr/>
          <p:nvPr/>
        </p:nvSpPr>
        <p:spPr>
          <a:xfrm>
            <a:off x="419816" y="3402943"/>
            <a:ext cx="1619639" cy="1027364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Uber</a:t>
            </a:r>
            <a:endParaRPr lang="nl-NL" sz="1400" b="1" dirty="0"/>
          </a:p>
        </p:txBody>
      </p:sp>
      <p:sp>
        <p:nvSpPr>
          <p:cNvPr id="5" name="Oval 4"/>
          <p:cNvSpPr/>
          <p:nvPr/>
        </p:nvSpPr>
        <p:spPr>
          <a:xfrm>
            <a:off x="419816" y="5003573"/>
            <a:ext cx="1619639" cy="102736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Fleet</a:t>
            </a:r>
            <a:endParaRPr lang="nl-NL" sz="1400" b="1" dirty="0"/>
          </a:p>
        </p:txBody>
      </p:sp>
      <p:sp>
        <p:nvSpPr>
          <p:cNvPr id="6" name="Oval 5"/>
          <p:cNvSpPr/>
          <p:nvPr/>
        </p:nvSpPr>
        <p:spPr>
          <a:xfrm>
            <a:off x="618988" y="1977772"/>
            <a:ext cx="995094" cy="676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Pick-up location data</a:t>
            </a:r>
            <a:endParaRPr lang="nl-NL" sz="1200" dirty="0"/>
          </a:p>
        </p:txBody>
      </p:sp>
      <p:sp>
        <p:nvSpPr>
          <p:cNvPr id="8" name="Oval 7"/>
          <p:cNvSpPr/>
          <p:nvPr/>
        </p:nvSpPr>
        <p:spPr>
          <a:xfrm>
            <a:off x="544788" y="3578401"/>
            <a:ext cx="995094" cy="67644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Pick-up location data</a:t>
            </a:r>
            <a:endParaRPr lang="nl-NL" sz="1200" dirty="0"/>
          </a:p>
        </p:txBody>
      </p:sp>
      <p:sp>
        <p:nvSpPr>
          <p:cNvPr id="9" name="Oval 8"/>
          <p:cNvSpPr/>
          <p:nvPr/>
        </p:nvSpPr>
        <p:spPr>
          <a:xfrm>
            <a:off x="618988" y="5179031"/>
            <a:ext cx="995094" cy="67644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Pick-up location data</a:t>
            </a:r>
            <a:endParaRPr lang="nl-NL" sz="1200" dirty="0"/>
          </a:p>
        </p:txBody>
      </p:sp>
      <p:sp>
        <p:nvSpPr>
          <p:cNvPr id="10" name="Oval 9"/>
          <p:cNvSpPr/>
          <p:nvPr/>
        </p:nvSpPr>
        <p:spPr>
          <a:xfrm>
            <a:off x="9547412" y="3505158"/>
            <a:ext cx="2009553" cy="102736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Auto</a:t>
            </a:r>
            <a:endParaRPr lang="nl-NL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475862" y="2268031"/>
            <a:ext cx="23261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en-US" sz="1400" b="1" dirty="0"/>
              <a:t>Write function</a:t>
            </a:r>
          </a:p>
          <a:p>
            <a:pPr algn="ctr"/>
            <a:endParaRPr lang="en-US" sz="1400" b="1" dirty="0"/>
          </a:p>
          <a:p>
            <a:pPr algn="ctr"/>
            <a:r>
              <a:rPr lang="en-US" sz="1400" b="1" dirty="0"/>
              <a:t>(what kind of “data insights” that I want to acquire via </a:t>
            </a:r>
            <a:r>
              <a:rPr lang="en-US" sz="1400" b="1" dirty="0" err="1"/>
              <a:t>MoData</a:t>
            </a:r>
            <a:r>
              <a:rPr lang="en-US" sz="1400" b="1" dirty="0"/>
              <a:t>?)</a:t>
            </a:r>
            <a:endParaRPr lang="nl-NL" sz="1400" b="1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416721" y="3793614"/>
            <a:ext cx="197684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99451" y="3008262"/>
            <a:ext cx="18113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“aggregated pick-up location data/</a:t>
            </a:r>
          </a:p>
          <a:p>
            <a:pPr algn="ctr"/>
            <a:r>
              <a:rPr lang="en-US" sz="1400" b="1" dirty="0"/>
              <a:t>popular pick-up spot”</a:t>
            </a:r>
            <a:endParaRPr lang="nl-NL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791635" y="1244292"/>
            <a:ext cx="2368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2. Distribute function &amp; random numbers</a:t>
            </a:r>
            <a:endParaRPr lang="nl-NL" sz="1400" b="1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2534194" y="2325189"/>
            <a:ext cx="2455817" cy="145433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571118" y="3972851"/>
            <a:ext cx="241889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534194" y="4254849"/>
            <a:ext cx="2455817" cy="12489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9529" y="972122"/>
            <a:ext cx="2368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3. Secret-sharing: split, distribute, calculate</a:t>
            </a:r>
          </a:p>
        </p:txBody>
      </p:sp>
      <p:sp>
        <p:nvSpPr>
          <p:cNvPr id="25" name="TextBox 24"/>
          <p:cNvSpPr txBox="1"/>
          <p:nvPr/>
        </p:nvSpPr>
        <p:spPr>
          <a:xfrm rot="1851072">
            <a:off x="2856410" y="2766439"/>
            <a:ext cx="1811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Aggregated pick-up location data</a:t>
            </a:r>
            <a:endParaRPr lang="nl-NL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731142" y="3675888"/>
            <a:ext cx="1811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Aggregated pick-up location data</a:t>
            </a:r>
            <a:endParaRPr lang="nl-NL" sz="1400" b="1" dirty="0"/>
          </a:p>
        </p:txBody>
      </p:sp>
      <p:sp>
        <p:nvSpPr>
          <p:cNvPr id="27" name="TextBox 26"/>
          <p:cNvSpPr txBox="1"/>
          <p:nvPr/>
        </p:nvSpPr>
        <p:spPr>
          <a:xfrm rot="19951874">
            <a:off x="2829861" y="4617723"/>
            <a:ext cx="1811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Aggregated pick-up location data</a:t>
            </a:r>
            <a:endParaRPr lang="nl-NL" sz="1400" b="1" dirty="0"/>
          </a:p>
        </p:txBody>
      </p:sp>
      <p:sp>
        <p:nvSpPr>
          <p:cNvPr id="28" name="Oval 27"/>
          <p:cNvSpPr/>
          <p:nvPr/>
        </p:nvSpPr>
        <p:spPr>
          <a:xfrm>
            <a:off x="2056873" y="1669909"/>
            <a:ext cx="398945" cy="412631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SR1</a:t>
            </a:r>
            <a:endParaRPr lang="nl-NL" sz="700" b="1" dirty="0"/>
          </a:p>
        </p:txBody>
      </p:sp>
      <p:sp>
        <p:nvSpPr>
          <p:cNvPr id="29" name="Oval 28"/>
          <p:cNvSpPr/>
          <p:nvPr/>
        </p:nvSpPr>
        <p:spPr>
          <a:xfrm>
            <a:off x="2064062" y="2110366"/>
            <a:ext cx="401325" cy="40283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SR2</a:t>
            </a:r>
            <a:endParaRPr lang="nl-NL" sz="700" b="1" dirty="0"/>
          </a:p>
        </p:txBody>
      </p:sp>
      <p:sp>
        <p:nvSpPr>
          <p:cNvPr id="30" name="Oval 29"/>
          <p:cNvSpPr/>
          <p:nvPr/>
        </p:nvSpPr>
        <p:spPr>
          <a:xfrm>
            <a:off x="2071696" y="2541030"/>
            <a:ext cx="393691" cy="40283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SR3</a:t>
            </a:r>
            <a:endParaRPr lang="nl-NL" sz="700" b="1" dirty="0"/>
          </a:p>
        </p:txBody>
      </p:sp>
      <p:sp>
        <p:nvSpPr>
          <p:cNvPr id="31" name="Oval 30"/>
          <p:cNvSpPr/>
          <p:nvPr/>
        </p:nvSpPr>
        <p:spPr>
          <a:xfrm>
            <a:off x="2071787" y="3295273"/>
            <a:ext cx="398945" cy="412631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A1</a:t>
            </a:r>
            <a:endParaRPr lang="nl-NL" sz="700" b="1" dirty="0"/>
          </a:p>
        </p:txBody>
      </p:sp>
      <p:sp>
        <p:nvSpPr>
          <p:cNvPr id="32" name="Oval 31"/>
          <p:cNvSpPr/>
          <p:nvPr/>
        </p:nvSpPr>
        <p:spPr>
          <a:xfrm>
            <a:off x="2069407" y="3746926"/>
            <a:ext cx="401325" cy="402837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A2</a:t>
            </a:r>
            <a:endParaRPr lang="nl-NL" sz="700" b="1" dirty="0"/>
          </a:p>
        </p:txBody>
      </p:sp>
      <p:sp>
        <p:nvSpPr>
          <p:cNvPr id="33" name="Oval 32"/>
          <p:cNvSpPr/>
          <p:nvPr/>
        </p:nvSpPr>
        <p:spPr>
          <a:xfrm>
            <a:off x="2085889" y="4178993"/>
            <a:ext cx="393691" cy="402837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A3</a:t>
            </a:r>
            <a:endParaRPr lang="nl-NL" sz="700" b="1" dirty="0"/>
          </a:p>
        </p:txBody>
      </p:sp>
      <p:sp>
        <p:nvSpPr>
          <p:cNvPr id="34" name="Oval 33"/>
          <p:cNvSpPr/>
          <p:nvPr/>
        </p:nvSpPr>
        <p:spPr>
          <a:xfrm>
            <a:off x="2060004" y="4840830"/>
            <a:ext cx="398945" cy="41263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F1</a:t>
            </a:r>
            <a:endParaRPr lang="nl-NL" sz="700" b="1" dirty="0"/>
          </a:p>
        </p:txBody>
      </p:sp>
      <p:sp>
        <p:nvSpPr>
          <p:cNvPr id="35" name="Oval 34"/>
          <p:cNvSpPr/>
          <p:nvPr/>
        </p:nvSpPr>
        <p:spPr>
          <a:xfrm>
            <a:off x="2057624" y="5292483"/>
            <a:ext cx="401325" cy="4028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F2</a:t>
            </a:r>
            <a:endParaRPr lang="nl-NL" sz="700" b="1" dirty="0"/>
          </a:p>
        </p:txBody>
      </p:sp>
      <p:sp>
        <p:nvSpPr>
          <p:cNvPr id="36" name="Oval 35"/>
          <p:cNvSpPr/>
          <p:nvPr/>
        </p:nvSpPr>
        <p:spPr>
          <a:xfrm>
            <a:off x="2074106" y="5724550"/>
            <a:ext cx="393691" cy="4028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/>
              <a:t>F3</a:t>
            </a:r>
            <a:endParaRPr lang="nl-NL" sz="7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292083" y="1075072"/>
            <a:ext cx="19128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3. Partial results are recombined</a:t>
            </a:r>
          </a:p>
          <a:p>
            <a:pPr algn="ctr"/>
            <a:endParaRPr lang="en-US" sz="1400" b="1" dirty="0"/>
          </a:p>
          <a:p>
            <a:pPr algn="ctr"/>
            <a:r>
              <a:rPr lang="en-US" sz="1400" b="1" dirty="0"/>
              <a:t>Original data stays with the owner</a:t>
            </a:r>
            <a:endParaRPr lang="nl-NL" sz="1400" b="1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7525780" y="4251070"/>
            <a:ext cx="186778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275358" y="5081353"/>
            <a:ext cx="2368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4. Data consumer get “data insights” as requested</a:t>
            </a:r>
            <a:endParaRPr lang="nl-NL" sz="1400" b="1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2841110" y="2236174"/>
            <a:ext cx="2296359" cy="135465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2674944" y="3866091"/>
            <a:ext cx="2474949" cy="362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2808175" y="4419822"/>
            <a:ext cx="2295966" cy="11847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>
            <a:off x="1702569" y="5195461"/>
            <a:ext cx="995094" cy="67644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Partial location data</a:t>
            </a:r>
            <a:endParaRPr lang="nl-NL" sz="1200" dirty="0"/>
          </a:p>
        </p:txBody>
      </p:sp>
      <p:sp>
        <p:nvSpPr>
          <p:cNvPr id="52" name="Oval 51"/>
          <p:cNvSpPr/>
          <p:nvPr/>
        </p:nvSpPr>
        <p:spPr>
          <a:xfrm>
            <a:off x="1714350" y="3644826"/>
            <a:ext cx="995094" cy="676448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Partial location data</a:t>
            </a:r>
            <a:endParaRPr lang="nl-NL" sz="1200" dirty="0"/>
          </a:p>
        </p:txBody>
      </p:sp>
      <p:sp>
        <p:nvSpPr>
          <p:cNvPr id="51" name="Oval 50"/>
          <p:cNvSpPr/>
          <p:nvPr/>
        </p:nvSpPr>
        <p:spPr>
          <a:xfrm>
            <a:off x="1717119" y="1897950"/>
            <a:ext cx="995094" cy="676448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Partial location data</a:t>
            </a:r>
            <a:endParaRPr lang="nl-NL" sz="1200" dirty="0"/>
          </a:p>
        </p:txBody>
      </p:sp>
      <p:sp>
        <p:nvSpPr>
          <p:cNvPr id="42" name="Title 3"/>
          <p:cNvSpPr txBox="1">
            <a:spLocks/>
          </p:cNvSpPr>
          <p:nvPr/>
        </p:nvSpPr>
        <p:spPr>
          <a:xfrm>
            <a:off x="8555051" y="353280"/>
            <a:ext cx="3470275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dirty="0"/>
              <a:t>Use-case of data markets with MPC</a:t>
            </a:r>
            <a:endParaRPr lang="nl-NL" dirty="0"/>
          </a:p>
        </p:txBody>
      </p:sp>
      <p:sp>
        <p:nvSpPr>
          <p:cNvPr id="44" name="Rectangle 43"/>
          <p:cNvSpPr/>
          <p:nvPr/>
        </p:nvSpPr>
        <p:spPr>
          <a:xfrm>
            <a:off x="5160265" y="2749885"/>
            <a:ext cx="2072640" cy="2282363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xtBox 45"/>
          <p:cNvSpPr txBox="1"/>
          <p:nvPr/>
        </p:nvSpPr>
        <p:spPr>
          <a:xfrm>
            <a:off x="5689738" y="2271259"/>
            <a:ext cx="985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MoData</a:t>
            </a:r>
            <a:endParaRPr lang="nl-NL" b="1" dirty="0"/>
          </a:p>
        </p:txBody>
      </p:sp>
      <p:sp>
        <p:nvSpPr>
          <p:cNvPr id="48" name="Rectangle 47"/>
          <p:cNvSpPr/>
          <p:nvPr/>
        </p:nvSpPr>
        <p:spPr>
          <a:xfrm>
            <a:off x="5296293" y="2918993"/>
            <a:ext cx="1772157" cy="75689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Data broker/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matchmaking</a:t>
            </a:r>
            <a:endParaRPr lang="nl-NL" sz="1400" b="1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296293" y="3844996"/>
            <a:ext cx="1772157" cy="44374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MPC-based data exchange</a:t>
            </a:r>
            <a:endParaRPr lang="nl-NL" sz="1400" b="1" dirty="0">
              <a:solidFill>
                <a:schemeClr val="bg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296293" y="4457851"/>
            <a:ext cx="1772157" cy="386316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App store</a:t>
            </a:r>
            <a:endParaRPr lang="nl-NL" sz="1400" b="1" dirty="0">
              <a:solidFill>
                <a:schemeClr val="bg1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5352745" y="3466328"/>
            <a:ext cx="1715705" cy="105400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Aggregated pick-up location data</a:t>
            </a:r>
            <a:endParaRPr lang="nl-NL" sz="1600" b="1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2327685" y="2144725"/>
            <a:ext cx="2769995" cy="966093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1969021" y="3281012"/>
            <a:ext cx="3128659" cy="330885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1969021" y="3461224"/>
            <a:ext cx="3128659" cy="165887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663496" y="2336063"/>
            <a:ext cx="663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Listing</a:t>
            </a:r>
            <a:endParaRPr lang="nl-NL" sz="1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3091027" y="3150260"/>
            <a:ext cx="663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Listing</a:t>
            </a:r>
            <a:endParaRPr lang="nl-NL" sz="1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3230078" y="4407924"/>
            <a:ext cx="663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Listing</a:t>
            </a:r>
            <a:endParaRPr lang="nl-NL" sz="1400" b="1" dirty="0"/>
          </a:p>
        </p:txBody>
      </p:sp>
      <p:cxnSp>
        <p:nvCxnSpPr>
          <p:cNvPr id="77" name="Elbow Connector 76"/>
          <p:cNvCxnSpPr>
            <a:stCxn id="55" idx="2"/>
            <a:endCxn id="5" idx="4"/>
          </p:cNvCxnSpPr>
          <p:nvPr/>
        </p:nvCxnSpPr>
        <p:spPr>
          <a:xfrm rot="5400000">
            <a:off x="3112619" y="2961184"/>
            <a:ext cx="1186770" cy="4952736"/>
          </a:xfrm>
          <a:prstGeom prst="bentConnector3">
            <a:avLst>
              <a:gd name="adj1" fmla="val 119262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55" idx="2"/>
            <a:endCxn id="10" idx="4"/>
          </p:cNvCxnSpPr>
          <p:nvPr/>
        </p:nvCxnSpPr>
        <p:spPr>
          <a:xfrm rot="5400000" flipH="1" flipV="1">
            <a:off x="8211457" y="2503436"/>
            <a:ext cx="311645" cy="4369817"/>
          </a:xfrm>
          <a:prstGeom prst="bentConnector3">
            <a:avLst>
              <a:gd name="adj1" fmla="val -451853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855292" y="6377292"/>
            <a:ext cx="1511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Apps/services</a:t>
            </a:r>
            <a:endParaRPr lang="nl-NL" sz="14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8555052" y="6377292"/>
            <a:ext cx="1511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Apps/services</a:t>
            </a:r>
            <a:endParaRPr lang="nl-NL" sz="1400" b="1" dirty="0"/>
          </a:p>
        </p:txBody>
      </p:sp>
    </p:spTree>
    <p:extLst>
      <p:ext uri="{BB962C8B-B14F-4D97-AF65-F5344CB8AC3E}">
        <p14:creationId xmlns:p14="http://schemas.microsoft.com/office/powerpoint/2010/main" val="97634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2.96296E-6 L 0.00052 0.23865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1921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1.48148E-6 L -0.00013 0.46273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23125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08333E-6 -4.44444E-6 L -0.00104 0.22547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1273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64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7 2.59259E-6 L 4.16667E-7 -0.25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64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2.59259E-6 L 0.00052 -0.46412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23218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64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3.7037E-7 L 0.00091 -0.22546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500"/>
                            </p:stCondLst>
                            <p:childTnLst>
                              <p:par>
                                <p:cTn id="139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25 0.25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2500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44444E-6 L 0.25 -0.25 " pathEditMode="relative" rAng="0" ptsTypes="AA">
                                      <p:cBhvr>
                                        <p:cTn id="18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96296E-6 L 0.25 2.96296E-6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000"/>
                            </p:stCondLst>
                            <p:childTnLst>
                              <p:par>
                                <p:cTn id="19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0.35912 0.00393 " pathEditMode="relative" rAng="0" ptsTypes="AA">
                                      <p:cBhvr>
                                        <p:cTn id="20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56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0" grpId="0" animBg="1"/>
      <p:bldP spid="11" grpId="0"/>
      <p:bldP spid="16" grpId="0"/>
      <p:bldP spid="17" grpId="0"/>
      <p:bldP spid="24" grpId="0"/>
      <p:bldP spid="25" grpId="0"/>
      <p:bldP spid="25" grpId="1"/>
      <p:bldP spid="26" grpId="0"/>
      <p:bldP spid="26" grpId="1"/>
      <p:bldP spid="27" grpId="0"/>
      <p:bldP spid="27" grpId="1"/>
      <p:bldP spid="28" grpId="0" animBg="1"/>
      <p:bldP spid="28" grpId="1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4" grpId="1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/>
      <p:bldP spid="41" grpId="0"/>
      <p:bldP spid="53" grpId="0" animBg="1"/>
      <p:bldP spid="53" grpId="1" animBg="1"/>
      <p:bldP spid="53" grpId="2" animBg="1"/>
      <p:bldP spid="52" grpId="0" animBg="1"/>
      <p:bldP spid="52" grpId="1" animBg="1"/>
      <p:bldP spid="52" grpId="2" animBg="1"/>
      <p:bldP spid="51" grpId="0" animBg="1"/>
      <p:bldP spid="51" grpId="1" animBg="1"/>
      <p:bldP spid="51" grpId="2" animBg="1"/>
      <p:bldP spid="44" grpId="0" animBg="1"/>
      <p:bldP spid="46" grpId="0"/>
      <p:bldP spid="48" grpId="0" animBg="1"/>
      <p:bldP spid="50" grpId="0" animBg="1"/>
      <p:bldP spid="55" grpId="0" animBg="1"/>
      <p:bldP spid="56" grpId="0" animBg="1"/>
      <p:bldP spid="56" grpId="1" animBg="1"/>
      <p:bldP spid="60" grpId="0"/>
      <p:bldP spid="60" grpId="1"/>
      <p:bldP spid="61" grpId="0"/>
      <p:bldP spid="61" grpId="1"/>
      <p:bldP spid="62" grpId="0"/>
      <p:bldP spid="62" grpId="1"/>
      <p:bldP spid="79" grpId="0"/>
      <p:bldP spid="8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1829aa49-66f3-43ec-956e-bead6b8e6c89"/>
  <p:tag name="TPVERSION" val="8"/>
  <p:tag name="TPFULLVERSION" val="9.0.7.7"/>
  <p:tag name="PPTVERSION" val="16"/>
  <p:tag name="TPOS" val="2"/>
  <p:tag name="TPLASTSAVEVERSION" val="6.4 PC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57711</TotalTime>
  <Words>474</Words>
  <Application>Microsoft Office PowerPoint</Application>
  <PresentationFormat>Widescreen</PresentationFormat>
  <Paragraphs>121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Presentation 1</vt:lpstr>
      <vt:lpstr>What are the data markets?</vt:lpstr>
      <vt:lpstr>PowerPoint Presentation</vt:lpstr>
      <vt:lpstr>What is multi-party computation (MPC)?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 data markets?</dc:title>
  <dc:creator>Wirawan Agahari</dc:creator>
  <cp:lastModifiedBy>Wirawan Agahari</cp:lastModifiedBy>
  <cp:revision>140</cp:revision>
  <dcterms:created xsi:type="dcterms:W3CDTF">2020-05-04T07:25:28Z</dcterms:created>
  <dcterms:modified xsi:type="dcterms:W3CDTF">2023-04-24T10:53:23Z</dcterms:modified>
</cp:coreProperties>
</file>