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3681" autoAdjust="0"/>
    <p:restoredTop sz="94660"/>
  </p:normalViewPr>
  <p:slideViewPr>
    <p:cSldViewPr snapToGrid="0">
      <p:cViewPr varScale="1">
        <p:scale>
          <a:sx n="123" d="100"/>
          <a:sy n="123" d="100"/>
        </p:scale>
        <p:origin x="82" y="363"/>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94803-23BC-9262-3CD0-236397E9E94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nl-NL"/>
          </a:p>
        </p:txBody>
      </p:sp>
      <p:sp>
        <p:nvSpPr>
          <p:cNvPr id="3" name="Subtitle 2">
            <a:extLst>
              <a:ext uri="{FF2B5EF4-FFF2-40B4-BE49-F238E27FC236}">
                <a16:creationId xmlns:a16="http://schemas.microsoft.com/office/drawing/2014/main" id="{5A60CB42-414F-0024-FDF4-F662F02BE7F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nl-NL"/>
          </a:p>
        </p:txBody>
      </p:sp>
      <p:sp>
        <p:nvSpPr>
          <p:cNvPr id="4" name="Date Placeholder 3">
            <a:extLst>
              <a:ext uri="{FF2B5EF4-FFF2-40B4-BE49-F238E27FC236}">
                <a16:creationId xmlns:a16="http://schemas.microsoft.com/office/drawing/2014/main" id="{3E4631FB-3FD6-F32C-59B4-674556C0E210}"/>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1C8EBD63-0F7E-FB85-1212-30DD0CA8AB38}"/>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4627A985-9FFB-BF40-2B26-AC42BCEC9351}"/>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307838709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6FA72F-49F0-8D84-7364-4354C4DCBD0F}"/>
              </a:ext>
            </a:extLst>
          </p:cNvPr>
          <p:cNvSpPr>
            <a:spLocks noGrp="1"/>
          </p:cNvSpPr>
          <p:nvPr>
            <p:ph type="title"/>
          </p:nvPr>
        </p:nvSpPr>
        <p:spPr/>
        <p:txBody>
          <a:bodyPr/>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8CFE51FD-387B-BD34-FD64-59F7AC35A52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CCAB1CC0-1E6C-D8F1-1B51-07D7D399F2AC}"/>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362077B7-2DE5-8090-4A2E-2FE4CDD487B4}"/>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0A69AE26-1644-C88E-F09C-66B615EE7ABB}"/>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327632789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6528D129-BE9B-793D-EDEE-6185FFB54C6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nl-NL"/>
          </a:p>
        </p:txBody>
      </p:sp>
      <p:sp>
        <p:nvSpPr>
          <p:cNvPr id="3" name="Vertical Text Placeholder 2">
            <a:extLst>
              <a:ext uri="{FF2B5EF4-FFF2-40B4-BE49-F238E27FC236}">
                <a16:creationId xmlns:a16="http://schemas.microsoft.com/office/drawing/2014/main" id="{2AE052F3-3F03-9359-05AC-FDE91F9B8199}"/>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9753AED6-A347-C101-B9ED-DF18B0283263}"/>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E4336A54-3A48-D351-EF52-DCA1079B93EB}"/>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4428CC11-8277-B126-1451-0F23879C7CC7}"/>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42022793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7A8144-2375-42EE-92C2-FAD1C3EE6126}"/>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DFB7AF41-1412-BDFD-96E6-7C131B17D494}"/>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9389E0A1-9595-3A98-B53D-54C49FB12C19}"/>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AB2856FB-6054-191C-B5C6-1D5B503CB3E6}"/>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3CC0E0F1-C957-25BD-D0FB-B59A48E3A999}"/>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7698360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2D44C5A-A48B-59FA-6D9D-88BB9DAB10B7}"/>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nl-NL"/>
          </a:p>
        </p:txBody>
      </p:sp>
      <p:sp>
        <p:nvSpPr>
          <p:cNvPr id="3" name="Text Placeholder 2">
            <a:extLst>
              <a:ext uri="{FF2B5EF4-FFF2-40B4-BE49-F238E27FC236}">
                <a16:creationId xmlns:a16="http://schemas.microsoft.com/office/drawing/2014/main" id="{F89F736D-DDBD-1150-4F13-4BE24BEA904E}"/>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2F1F6B0-6E49-4027-923B-2D420E24354F}"/>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ECD0426B-B3B3-9420-3D14-7A5A05EBD559}"/>
              </a:ext>
            </a:extLst>
          </p:cNvPr>
          <p:cNvSpPr>
            <a:spLocks noGrp="1"/>
          </p:cNvSpPr>
          <p:nvPr>
            <p:ph type="ftr" sz="quarter" idx="11"/>
          </p:nvPr>
        </p:nvSpPr>
        <p:spPr/>
        <p:txBody>
          <a:bodyPr/>
          <a:lstStyle/>
          <a:p>
            <a:endParaRPr lang="nl-NL"/>
          </a:p>
        </p:txBody>
      </p:sp>
      <p:sp>
        <p:nvSpPr>
          <p:cNvPr id="6" name="Slide Number Placeholder 5">
            <a:extLst>
              <a:ext uri="{FF2B5EF4-FFF2-40B4-BE49-F238E27FC236}">
                <a16:creationId xmlns:a16="http://schemas.microsoft.com/office/drawing/2014/main" id="{A7758A0A-DEE9-A2A8-C99E-E877016EDB10}"/>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35300009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C12748-3A28-3E30-C950-27E84466A8DE}"/>
              </a:ext>
            </a:extLst>
          </p:cNvPr>
          <p:cNvSpPr>
            <a:spLocks noGrp="1"/>
          </p:cNvSpPr>
          <p:nvPr>
            <p:ph type="title"/>
          </p:nvPr>
        </p:nvSpPr>
        <p:spPr/>
        <p:txBody>
          <a:bodyPr/>
          <a:lstStyle/>
          <a:p>
            <a:r>
              <a:rPr lang="en-US"/>
              <a:t>Click to edit Master title style</a:t>
            </a:r>
            <a:endParaRPr lang="nl-NL"/>
          </a:p>
        </p:txBody>
      </p:sp>
      <p:sp>
        <p:nvSpPr>
          <p:cNvPr id="3" name="Content Placeholder 2">
            <a:extLst>
              <a:ext uri="{FF2B5EF4-FFF2-40B4-BE49-F238E27FC236}">
                <a16:creationId xmlns:a16="http://schemas.microsoft.com/office/drawing/2014/main" id="{34B022C1-459F-4C7B-5BAE-238E73C1503C}"/>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Content Placeholder 3">
            <a:extLst>
              <a:ext uri="{FF2B5EF4-FFF2-40B4-BE49-F238E27FC236}">
                <a16:creationId xmlns:a16="http://schemas.microsoft.com/office/drawing/2014/main" id="{1D0CD99D-3517-6A68-E278-39D91E62E45A}"/>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Date Placeholder 4">
            <a:extLst>
              <a:ext uri="{FF2B5EF4-FFF2-40B4-BE49-F238E27FC236}">
                <a16:creationId xmlns:a16="http://schemas.microsoft.com/office/drawing/2014/main" id="{DE7D67F7-D78C-52FC-2317-4BD8D1972AE4}"/>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6" name="Footer Placeholder 5">
            <a:extLst>
              <a:ext uri="{FF2B5EF4-FFF2-40B4-BE49-F238E27FC236}">
                <a16:creationId xmlns:a16="http://schemas.microsoft.com/office/drawing/2014/main" id="{5B21593C-38F0-12C4-D02E-BACC4365E83D}"/>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FF2C7ECF-85F4-C5AC-2A55-0C76518CF725}"/>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25071921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7FD0E0-1239-54CC-CA02-05063BA1FA0F}"/>
              </a:ext>
            </a:extLst>
          </p:cNvPr>
          <p:cNvSpPr>
            <a:spLocks noGrp="1"/>
          </p:cNvSpPr>
          <p:nvPr>
            <p:ph type="title"/>
          </p:nvPr>
        </p:nvSpPr>
        <p:spPr>
          <a:xfrm>
            <a:off x="839788" y="365125"/>
            <a:ext cx="10515600" cy="1325563"/>
          </a:xfrm>
        </p:spPr>
        <p:txBody>
          <a:bodyPr/>
          <a:lstStyle/>
          <a:p>
            <a:r>
              <a:rPr lang="en-US"/>
              <a:t>Click to edit Master title style</a:t>
            </a:r>
            <a:endParaRPr lang="nl-NL"/>
          </a:p>
        </p:txBody>
      </p:sp>
      <p:sp>
        <p:nvSpPr>
          <p:cNvPr id="3" name="Text Placeholder 2">
            <a:extLst>
              <a:ext uri="{FF2B5EF4-FFF2-40B4-BE49-F238E27FC236}">
                <a16:creationId xmlns:a16="http://schemas.microsoft.com/office/drawing/2014/main" id="{65752C34-AC7D-238B-6AC6-DFDB92F019F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7251ECFD-7446-CDFE-1B43-EF7F0FE85A2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5" name="Text Placeholder 4">
            <a:extLst>
              <a:ext uri="{FF2B5EF4-FFF2-40B4-BE49-F238E27FC236}">
                <a16:creationId xmlns:a16="http://schemas.microsoft.com/office/drawing/2014/main" id="{CCDBF745-7329-92B9-83CD-4EE84F2F1DA1}"/>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39694681-8592-FAA8-F5C8-9AA355DC851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7" name="Date Placeholder 6">
            <a:extLst>
              <a:ext uri="{FF2B5EF4-FFF2-40B4-BE49-F238E27FC236}">
                <a16:creationId xmlns:a16="http://schemas.microsoft.com/office/drawing/2014/main" id="{EF5B78DA-DD5C-EDF0-BD68-510DF8813449}"/>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8" name="Footer Placeholder 7">
            <a:extLst>
              <a:ext uri="{FF2B5EF4-FFF2-40B4-BE49-F238E27FC236}">
                <a16:creationId xmlns:a16="http://schemas.microsoft.com/office/drawing/2014/main" id="{1AA54CB5-EE8C-1B6B-0897-95F0AF6E2178}"/>
              </a:ext>
            </a:extLst>
          </p:cNvPr>
          <p:cNvSpPr>
            <a:spLocks noGrp="1"/>
          </p:cNvSpPr>
          <p:nvPr>
            <p:ph type="ftr" sz="quarter" idx="11"/>
          </p:nvPr>
        </p:nvSpPr>
        <p:spPr/>
        <p:txBody>
          <a:bodyPr/>
          <a:lstStyle/>
          <a:p>
            <a:endParaRPr lang="nl-NL"/>
          </a:p>
        </p:txBody>
      </p:sp>
      <p:sp>
        <p:nvSpPr>
          <p:cNvPr id="9" name="Slide Number Placeholder 8">
            <a:extLst>
              <a:ext uri="{FF2B5EF4-FFF2-40B4-BE49-F238E27FC236}">
                <a16:creationId xmlns:a16="http://schemas.microsoft.com/office/drawing/2014/main" id="{E55E29E3-3CBD-FE8D-DCB4-589C713DE9F4}"/>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161383825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CFD29A-CF89-9B5F-C251-31A69E40A8B7}"/>
              </a:ext>
            </a:extLst>
          </p:cNvPr>
          <p:cNvSpPr>
            <a:spLocks noGrp="1"/>
          </p:cNvSpPr>
          <p:nvPr>
            <p:ph type="title"/>
          </p:nvPr>
        </p:nvSpPr>
        <p:spPr/>
        <p:txBody>
          <a:bodyPr/>
          <a:lstStyle/>
          <a:p>
            <a:r>
              <a:rPr lang="en-US"/>
              <a:t>Click to edit Master title style</a:t>
            </a:r>
            <a:endParaRPr lang="nl-NL"/>
          </a:p>
        </p:txBody>
      </p:sp>
      <p:sp>
        <p:nvSpPr>
          <p:cNvPr id="3" name="Date Placeholder 2">
            <a:extLst>
              <a:ext uri="{FF2B5EF4-FFF2-40B4-BE49-F238E27FC236}">
                <a16:creationId xmlns:a16="http://schemas.microsoft.com/office/drawing/2014/main" id="{6519EC95-F037-7DF0-0CBE-619C69A22BB6}"/>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4" name="Footer Placeholder 3">
            <a:extLst>
              <a:ext uri="{FF2B5EF4-FFF2-40B4-BE49-F238E27FC236}">
                <a16:creationId xmlns:a16="http://schemas.microsoft.com/office/drawing/2014/main" id="{2CD2432D-B268-E502-ED3F-0D94E519C17A}"/>
              </a:ext>
            </a:extLst>
          </p:cNvPr>
          <p:cNvSpPr>
            <a:spLocks noGrp="1"/>
          </p:cNvSpPr>
          <p:nvPr>
            <p:ph type="ftr" sz="quarter" idx="11"/>
          </p:nvPr>
        </p:nvSpPr>
        <p:spPr/>
        <p:txBody>
          <a:bodyPr/>
          <a:lstStyle/>
          <a:p>
            <a:endParaRPr lang="nl-NL"/>
          </a:p>
        </p:txBody>
      </p:sp>
      <p:sp>
        <p:nvSpPr>
          <p:cNvPr id="5" name="Slide Number Placeholder 4">
            <a:extLst>
              <a:ext uri="{FF2B5EF4-FFF2-40B4-BE49-F238E27FC236}">
                <a16:creationId xmlns:a16="http://schemas.microsoft.com/office/drawing/2014/main" id="{BDEF9D4F-669F-62A8-16DF-1347AC8160A2}"/>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8256833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60A73A74-6F89-7073-F9B3-615A2AEDACE7}"/>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3" name="Footer Placeholder 2">
            <a:extLst>
              <a:ext uri="{FF2B5EF4-FFF2-40B4-BE49-F238E27FC236}">
                <a16:creationId xmlns:a16="http://schemas.microsoft.com/office/drawing/2014/main" id="{1D7907FA-8578-0DFB-6EC2-F67FA04629A4}"/>
              </a:ext>
            </a:extLst>
          </p:cNvPr>
          <p:cNvSpPr>
            <a:spLocks noGrp="1"/>
          </p:cNvSpPr>
          <p:nvPr>
            <p:ph type="ftr" sz="quarter" idx="11"/>
          </p:nvPr>
        </p:nvSpPr>
        <p:spPr/>
        <p:txBody>
          <a:bodyPr/>
          <a:lstStyle/>
          <a:p>
            <a:endParaRPr lang="nl-NL"/>
          </a:p>
        </p:txBody>
      </p:sp>
      <p:sp>
        <p:nvSpPr>
          <p:cNvPr id="4" name="Slide Number Placeholder 3">
            <a:extLst>
              <a:ext uri="{FF2B5EF4-FFF2-40B4-BE49-F238E27FC236}">
                <a16:creationId xmlns:a16="http://schemas.microsoft.com/office/drawing/2014/main" id="{2C6A2306-CCF3-4341-E261-28E14C158CDC}"/>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21354685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C81E8E-C923-0BE1-0BCD-32E9579D7F1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Content Placeholder 2">
            <a:extLst>
              <a:ext uri="{FF2B5EF4-FFF2-40B4-BE49-F238E27FC236}">
                <a16:creationId xmlns:a16="http://schemas.microsoft.com/office/drawing/2014/main" id="{DC7CCCD7-428B-DB45-217D-F27CEEFD87BD}"/>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Text Placeholder 3">
            <a:extLst>
              <a:ext uri="{FF2B5EF4-FFF2-40B4-BE49-F238E27FC236}">
                <a16:creationId xmlns:a16="http://schemas.microsoft.com/office/drawing/2014/main" id="{F72A7ECF-291A-783F-40EB-A979362AD8C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DD995A23-ECAB-E626-1A72-541C8FFD5909}"/>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6" name="Footer Placeholder 5">
            <a:extLst>
              <a:ext uri="{FF2B5EF4-FFF2-40B4-BE49-F238E27FC236}">
                <a16:creationId xmlns:a16="http://schemas.microsoft.com/office/drawing/2014/main" id="{68FAE18E-FFCE-C1E2-A334-76150A0DB6C4}"/>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EB90B3EA-58CF-A3CF-B2F9-2AA62B35B0C1}"/>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1967469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F262B8F-2876-DD9B-3586-CFC1C4FD728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nl-NL"/>
          </a:p>
        </p:txBody>
      </p:sp>
      <p:sp>
        <p:nvSpPr>
          <p:cNvPr id="3" name="Picture Placeholder 2">
            <a:extLst>
              <a:ext uri="{FF2B5EF4-FFF2-40B4-BE49-F238E27FC236}">
                <a16:creationId xmlns:a16="http://schemas.microsoft.com/office/drawing/2014/main" id="{49A18DC1-5227-8C28-BD6D-3BC1E18530A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ext Placeholder 3">
            <a:extLst>
              <a:ext uri="{FF2B5EF4-FFF2-40B4-BE49-F238E27FC236}">
                <a16:creationId xmlns:a16="http://schemas.microsoft.com/office/drawing/2014/main" id="{9397A6C3-AB57-8CCB-14D9-DC692BF948A3}"/>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B98D163-C48F-27FD-2948-8303F24F823D}"/>
              </a:ext>
            </a:extLst>
          </p:cNvPr>
          <p:cNvSpPr>
            <a:spLocks noGrp="1"/>
          </p:cNvSpPr>
          <p:nvPr>
            <p:ph type="dt" sz="half" idx="10"/>
          </p:nvPr>
        </p:nvSpPr>
        <p:spPr/>
        <p:txBody>
          <a:bodyPr/>
          <a:lstStyle/>
          <a:p>
            <a:fld id="{A383FBE0-CF35-4EA2-94FB-CFCB3476FB8E}" type="datetimeFigureOut">
              <a:rPr lang="nl-NL" smtClean="0"/>
              <a:t>29-7-2023</a:t>
            </a:fld>
            <a:endParaRPr lang="nl-NL"/>
          </a:p>
        </p:txBody>
      </p:sp>
      <p:sp>
        <p:nvSpPr>
          <p:cNvPr id="6" name="Footer Placeholder 5">
            <a:extLst>
              <a:ext uri="{FF2B5EF4-FFF2-40B4-BE49-F238E27FC236}">
                <a16:creationId xmlns:a16="http://schemas.microsoft.com/office/drawing/2014/main" id="{C365DB77-88CE-E89A-D20E-14E0210DCFDE}"/>
              </a:ext>
            </a:extLst>
          </p:cNvPr>
          <p:cNvSpPr>
            <a:spLocks noGrp="1"/>
          </p:cNvSpPr>
          <p:nvPr>
            <p:ph type="ftr" sz="quarter" idx="11"/>
          </p:nvPr>
        </p:nvSpPr>
        <p:spPr/>
        <p:txBody>
          <a:bodyPr/>
          <a:lstStyle/>
          <a:p>
            <a:endParaRPr lang="nl-NL"/>
          </a:p>
        </p:txBody>
      </p:sp>
      <p:sp>
        <p:nvSpPr>
          <p:cNvPr id="7" name="Slide Number Placeholder 6">
            <a:extLst>
              <a:ext uri="{FF2B5EF4-FFF2-40B4-BE49-F238E27FC236}">
                <a16:creationId xmlns:a16="http://schemas.microsoft.com/office/drawing/2014/main" id="{9D020374-DA03-E1C0-4DC0-C7C6E6DAFCC8}"/>
              </a:ext>
            </a:extLst>
          </p:cNvPr>
          <p:cNvSpPr>
            <a:spLocks noGrp="1"/>
          </p:cNvSpPr>
          <p:nvPr>
            <p:ph type="sldNum" sz="quarter" idx="12"/>
          </p:nvPr>
        </p:nvSpPr>
        <p:spPr/>
        <p:txBody>
          <a:bodyPr/>
          <a:lstStyle/>
          <a:p>
            <a:fld id="{54B59C9C-4604-4D65-8B86-617BB452AE46}" type="slidenum">
              <a:rPr lang="nl-NL" smtClean="0"/>
              <a:t>‹#›</a:t>
            </a:fld>
            <a:endParaRPr lang="nl-NL"/>
          </a:p>
        </p:txBody>
      </p:sp>
    </p:spTree>
    <p:extLst>
      <p:ext uri="{BB962C8B-B14F-4D97-AF65-F5344CB8AC3E}">
        <p14:creationId xmlns:p14="http://schemas.microsoft.com/office/powerpoint/2010/main" val="11931930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CD519298-A2D3-9F6C-EB00-B9A4047C344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nl-NL"/>
          </a:p>
        </p:txBody>
      </p:sp>
      <p:sp>
        <p:nvSpPr>
          <p:cNvPr id="3" name="Text Placeholder 2">
            <a:extLst>
              <a:ext uri="{FF2B5EF4-FFF2-40B4-BE49-F238E27FC236}">
                <a16:creationId xmlns:a16="http://schemas.microsoft.com/office/drawing/2014/main" id="{5D2517C4-90BB-92B5-57C8-F4CFC47D037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nl-NL"/>
          </a:p>
        </p:txBody>
      </p:sp>
      <p:sp>
        <p:nvSpPr>
          <p:cNvPr id="4" name="Date Placeholder 3">
            <a:extLst>
              <a:ext uri="{FF2B5EF4-FFF2-40B4-BE49-F238E27FC236}">
                <a16:creationId xmlns:a16="http://schemas.microsoft.com/office/drawing/2014/main" id="{09523F7C-473E-AC9B-092D-A7C085907A9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383FBE0-CF35-4EA2-94FB-CFCB3476FB8E}" type="datetimeFigureOut">
              <a:rPr lang="nl-NL" smtClean="0"/>
              <a:t>29-7-2023</a:t>
            </a:fld>
            <a:endParaRPr lang="nl-NL"/>
          </a:p>
        </p:txBody>
      </p:sp>
      <p:sp>
        <p:nvSpPr>
          <p:cNvPr id="5" name="Footer Placeholder 4">
            <a:extLst>
              <a:ext uri="{FF2B5EF4-FFF2-40B4-BE49-F238E27FC236}">
                <a16:creationId xmlns:a16="http://schemas.microsoft.com/office/drawing/2014/main" id="{3261B174-5474-10A6-E399-A396685DC9F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Slide Number Placeholder 5">
            <a:extLst>
              <a:ext uri="{FF2B5EF4-FFF2-40B4-BE49-F238E27FC236}">
                <a16:creationId xmlns:a16="http://schemas.microsoft.com/office/drawing/2014/main" id="{9BCEA495-D617-EF43-907A-25E9CD88A5E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4B59C9C-4604-4D65-8B86-617BB452AE46}" type="slidenum">
              <a:rPr lang="nl-NL" smtClean="0"/>
              <a:t>‹#›</a:t>
            </a:fld>
            <a:endParaRPr lang="nl-NL"/>
          </a:p>
        </p:txBody>
      </p:sp>
    </p:spTree>
    <p:extLst>
      <p:ext uri="{BB962C8B-B14F-4D97-AF65-F5344CB8AC3E}">
        <p14:creationId xmlns:p14="http://schemas.microsoft.com/office/powerpoint/2010/main" val="303955083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6361A3-79E2-A814-AAB0-B9ECB4281AA4}"/>
              </a:ext>
            </a:extLst>
          </p:cNvPr>
          <p:cNvSpPr>
            <a:spLocks noGrp="1"/>
          </p:cNvSpPr>
          <p:nvPr>
            <p:ph type="ctrTitle"/>
          </p:nvPr>
        </p:nvSpPr>
        <p:spPr>
          <a:xfrm>
            <a:off x="1191088" y="1327212"/>
            <a:ext cx="7628877" cy="3826275"/>
          </a:xfrm>
          <a:ln w="12700">
            <a:solidFill>
              <a:schemeClr val="tx1"/>
            </a:solidFill>
          </a:ln>
        </p:spPr>
        <p:txBody>
          <a:bodyPr>
            <a:noAutofit/>
          </a:bodyPr>
          <a:lstStyle/>
          <a:p>
            <a:pPr algn="l"/>
            <a:r>
              <a:rPr lang="en-US" sz="1000" noProof="1"/>
              <a:t>Answer all questions, including multiple-choice questions. Only provide the question number and the answer, nothing else:</a:t>
            </a:r>
            <a:br>
              <a:rPr lang="en-US" sz="1000" noProof="1"/>
            </a:br>
            <a:r>
              <a:rPr lang="en-US" sz="1000" noProof="1"/>
              <a:t>TEXT: </a:t>
            </a:r>
            <a:br>
              <a:rPr lang="en-US" sz="1000" noProof="1"/>
            </a:br>
            <a:r>
              <a:rPr lang="en-US" sz="1000" noProof="1"/>
              <a:t>Tekst 10     Ama-San review: a deep dive into Japan's fisherwomen  culture     adapted from an article by Leslie Felperin     1    The ama are Japan's fisherwomen, free  divers who retrieve abalone, sea snails  and other ocean products (they're best  known for their pearl fishing) out of the  shallows without using oxygen tanks.  Portuguese documentarian Cláudia  Varejão immerses herself in the daily  rhythms and rituals of one group, filming  them at home and at work as they go  about raising kids, singing karaoke and  swimming to the bottom of the sea.    2    Varejão favours an austere approach t hat relies on long, unblinking takes,  uses no music that doesn't occur within the action itself and no subtitles that  clarify who's who.    37   , there are no explanat ions at all, leaving the viewer  to work out why, for instance, the women wear both modern diving suits and  traditional linen headscarves over their waterproof balaclavas. Much screen  time is devoted to watching the subjects wrapping, folding and tucking thebits of white cloth, a kind of origami that's seemingly both symbolic and se  practical, like the tying up of the lacethey favour dress that similarly mixes on a ballet slipper. Out of the water, s modern and traditional, with regular  trousers and blouses below the ne ck and white bonnets with deep brims on  their heads.    3    This kind of unfiltered anthropologica l study can be mesmerising and there  are some lovely sequences here, not ju st of the women diving in the olive- green depths but also moments where they're just hanging out with their  families, playing with fireflies or ma king supper. But some viewers may find it  frustrating that we never hear them discuss their lives or even learn their  names properly, as if we are just ghos ts, weaving among them while they go  about their business. It's a style of fil m-making that's as traditional and in its  way mannered as the head wraps and di ving techniques that are being  observed.    theguardian.com, 2019      VW-1002-a-22-2-b    lees verder ►►►   17 / 19     Lees bij de volgende tekst steeds eerst  de vraag voordat je de tekst zelf  raadpleegt.     </a:t>
            </a:r>
            <a:br>
              <a:rPr lang="en-US" sz="1000" noProof="1"/>
            </a:br>
            <a:r>
              <a:rPr lang="en-US" sz="1000" noProof="1"/>
              <a:t>QUESTIONS: </a:t>
            </a:r>
            <a:br>
              <a:rPr lang="en-US" sz="1000" noProof="1"/>
            </a:br>
            <a:r>
              <a:rPr lang="en-US" sz="1000" noProof="1"/>
              <a:t>Tekst 10  Ama-san review     36 What becomes clear about t he ama in paragraphs 1 and 2?  A They adhere to economically unviable methods despite needing the  extra income badly.  B They choose entertainment that comp lies with the strict cultural codes  that govern their existence.  C They integrate long-established cu stoms and fashions with up-to-date  elements.  D They tend to be quite secretive about  the mysterious rituals employed  by their kind.    1p    1p      37 Which of the following fits the gap in paragraph 2?  A Besides  B Indeed  C Instead  D Still    38 What is the writer’s final verdic t about the documentary discussed in this  review?  A It cleverly uses innovative methods to capture a way of life that has  hardly changed through the years.  B It contains some captivating images but never becomes truly involved  on a more personal level.  C Its promising start is not enough to compensate for the inferior quality  of much of the footage.  D Its subject matter is fascinating but this mediocre portrayal does not do  it justice.    1p    1p        Let op: de laatste vragen van dit examen staan op de volgende pagina.             VW-1002-a-22-2-o    9 / 10    lees verder ►►►   Lees bij de volgende opgaven steeds eerst de vraag voordat je de  bijbehorende tekst raadpleegt.</a:t>
            </a:r>
          </a:p>
        </p:txBody>
      </p:sp>
    </p:spTree>
    <p:extLst>
      <p:ext uri="{BB962C8B-B14F-4D97-AF65-F5344CB8AC3E}">
        <p14:creationId xmlns:p14="http://schemas.microsoft.com/office/powerpoint/2010/main" val="370895172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TotalTime>
  <Words>645</Words>
  <Application>Microsoft Office PowerPoint</Application>
  <PresentationFormat>Widescreen</PresentationFormat>
  <Paragraphs>1</Paragraphs>
  <Slides>1</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vt:i4>
      </vt:variant>
    </vt:vector>
  </HeadingPairs>
  <TitlesOfParts>
    <vt:vector size="5" baseType="lpstr">
      <vt:lpstr>Arial</vt:lpstr>
      <vt:lpstr>Calibri</vt:lpstr>
      <vt:lpstr>Calibri Light</vt:lpstr>
      <vt:lpstr>Office Theme</vt:lpstr>
      <vt:lpstr>Answer all questions, including multiple-choice questions. Only provide the question number and the answer, nothing else: TEXT:  Tekst 10     Ama-San review: a deep dive into Japan's fisherwomen  culture     adapted from an article by Leslie Felperin     1    The ama are Japan's fisherwomen, free  divers who retrieve abalone, sea snails  and other ocean products (they're best  known for their pearl fishing) out of the  shallows without using oxygen tanks.  Portuguese documentarian Cláudia  Varejão immerses herself in the daily  rhythms and rituals of one group, filming  them at home and at work as they go  about raising kids, singing karaoke and  swimming to the bottom of the sea.    2    Varejão favours an austere approach t hat relies on long, unblinking takes,  uses no music that doesn't occur within the action itself and no subtitles that  clarify who's who.    37   , there are no explanat ions at all, leaving the viewer  to work out why, for instance, the women wear both modern diving suits and  traditional linen headscarves over their waterproof balaclavas. Much screen  time is devoted to watching the subjects wrapping, folding and tucking thebits of white cloth, a kind of origami that's seemingly both symbolic and se  practical, like the tying up of the lacethey favour dress that similarly mixes on a ballet slipper. Out of the water, s modern and traditional, with regular  trousers and blouses below the ne ck and white bonnets with deep brims on  their heads.    3    This kind of unfiltered anthropologica l study can be mesmerising and there  are some lovely sequences here, not ju st of the women diving in the olive- green depths but also moments where they're just hanging out with their  families, playing with fireflies or ma king supper. But some viewers may find it  frustrating that we never hear them discuss their lives or even learn their  names properly, as if we are just ghos ts, weaving among them while they go  about their business. It's a style of fil m-making that's as traditional and in its  way mannered as the head wraps and di ving techniques that are being  observed.    theguardian.com, 2019      VW-1002-a-22-2-b    lees verder ►►►   17 / 19     Lees bij de volgende tekst steeds eerst  de vraag voordat je de tekst zelf  raadpleegt.      QUESTIONS:  Tekst 10  Ama-san review     36 What becomes clear about t he ama in paragraphs 1 and 2?  A They adhere to economically unviable methods despite needing the  extra income badly.  B They choose entertainment that comp lies with the strict cultural codes  that govern their existence.  C They integrate long-established cu stoms and fashions with up-to-date  elements.  D They tend to be quite secretive about  the mysterious rituals employed  by their kind.    1p    1p      37 Which of the following fits the gap in paragraph 2?  A Besides  B Indeed  C Instead  D Still    38 What is the writer’s final verdic t about the documentary discussed in this  review?  A It cleverly uses innovative methods to capture a way of life that has  hardly changed through the years.  B It contains some captivating images but never becomes truly involved  on a more personal level.  C Its promising start is not enough to compensate for the inferior quality  of much of the footage.  D Its subject matter is fascinating but this mediocre portrayal does not do  it justice.    1p    1p        Let op: de laatste vragen van dit examen staan op de volgende pagina.             VW-1002-a-22-2-o    9 / 10    lees verder ►►►   Lees bij de volgende opgaven steeds eerst de vraag voordat je de  bijbehorende tekst raadpleegt.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Answer all questions, including multiple-choice questions. Only provide the question number and the answer, nothing else:      TEXT:       Tekst 10     Ama-San review: a deep dive into Japan's fisherwomen  culture     adapted from an article by Leslie Felperin     1    The ama are Japan's fisherwomen, free  divers who retrieve abalone, sea snails  and other ocean products (they're best  known for their pearl fishing) out of the  shallows without using oxygen tanks.  Portuguese documentarian ClÃ¡udia  VarejÃ£o immerses herself in the daily  rhythms and rituals of one group, filming  them at home and at work as they go  about raising kids, singing karaoke and  swimming to the bottom of the sea.    2    VarejÃ£o favours an austere approach t hat relies on long, unblinking takes,  uses no music that doesn't occur within the action itself and no subtitles that  clarify who's who.    37   , there are no explanat ions at all, leaving the viewer  to work out why, for instance, the women wear both modern diving suits and  traditional linen headscarves over their waterproof balaclavas. Much screen  time is devoted to watching the subjects wrapping, folding and tucking thebits of white cloth, a kind of origami that's seemingly both symbolic and se  practical, like the tying up of the lacethey favour dress that similarly mixes on a ballet slipper. Out of the water, s modern and traditional, with regular  trousers and blouses below the ne ck and white bonnets with deep brims on  their heads.    3    This kind of unfiltered anthropologica l study can be mesmerising and there  are some lovely sequences here, not ju st of the women diving in the olive- green depths but also moments where they're just hanging out with their  families, playing with fireflies or ma king supper. But some viewers may find it  frustrating that we never hear them discuss their lives or even learn their  names properly, as if we are just ghos ts, weaving among them while they go  about their business. It's a style of fil m-making that's as traditional and in its  way mannered as the head</dc:title>
  <dc:creator>Joost de Winter</dc:creator>
  <cp:lastModifiedBy>Joost de Winter</cp:lastModifiedBy>
  <cp:revision>3</cp:revision>
  <dcterms:created xsi:type="dcterms:W3CDTF">2023-07-23T20:51:13Z</dcterms:created>
  <dcterms:modified xsi:type="dcterms:W3CDTF">2023-07-29T12:56:53Z</dcterms:modified>
</cp:coreProperties>
</file>