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1" r:id="rId4"/>
    <p:sldId id="265" r:id="rId5"/>
    <p:sldId id="274" r:id="rId6"/>
    <p:sldId id="268" r:id="rId7"/>
    <p:sldId id="270" r:id="rId8"/>
    <p:sldId id="269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&#1583;&#1705;&#1578;&#1585;&#1575;&#1740;%20&#1588;&#1607;&#1740;&#1583;%20&#1576;&#1607;&#1588;&#1578;&#1740;\&#1578;&#1585;&#1605;%207\las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DIO3</a:t>
            </a:r>
          </a:p>
        </c:rich>
      </c:tx>
      <c:layout>
        <c:manualLayout>
          <c:xMode val="edge"/>
          <c:yMode val="edge"/>
          <c:x val="0.51574113064830229"/>
          <c:y val="9.093137829798951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'dio3 methylation'!$H$4</c:f>
              <c:strCache>
                <c:ptCount val="1"/>
                <c:pt idx="0">
                  <c:v>Normal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'dio3 methylation'!$E$9</c:f>
                <c:numCache>
                  <c:formatCode>General</c:formatCode>
                  <c:ptCount val="1"/>
                  <c:pt idx="0">
                    <c:v>14.34</c:v>
                  </c:pt>
                </c:numCache>
              </c:numRef>
            </c:plus>
            <c:minus>
              <c:numRef>
                <c:f>'dio3 methylation'!$E$9</c:f>
                <c:numCache>
                  <c:formatCode>General</c:formatCode>
                  <c:ptCount val="1"/>
                  <c:pt idx="0">
                    <c:v>14.34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'dio3 methylation'!$I$4</c:f>
              <c:numCache>
                <c:formatCode>General</c:formatCode>
                <c:ptCount val="1"/>
                <c:pt idx="0">
                  <c:v>85.26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C1-4238-B640-F582831F9E85}"/>
            </c:ext>
          </c:extLst>
        </c:ser>
        <c:ser>
          <c:idx val="1"/>
          <c:order val="1"/>
          <c:tx>
            <c:strRef>
              <c:f>'dio3 methylation'!$H$5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'dio3 methylation'!$E$10</c:f>
                <c:numCache>
                  <c:formatCode>General</c:formatCode>
                  <c:ptCount val="1"/>
                  <c:pt idx="0">
                    <c:v>6.16</c:v>
                  </c:pt>
                </c:numCache>
              </c:numRef>
            </c:plus>
            <c:minus>
              <c:numRef>
                <c:f>'dio3 methylation'!$E$10</c:f>
                <c:numCache>
                  <c:formatCode>General</c:formatCode>
                  <c:ptCount val="1"/>
                  <c:pt idx="0">
                    <c:v>6.16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'dio3 methylation'!$I$5</c:f>
              <c:numCache>
                <c:formatCode>General</c:formatCode>
                <c:ptCount val="1"/>
                <c:pt idx="0">
                  <c:v>70.319999999999993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C1-4238-B640-F582831F9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1"/>
        <c:overlap val="-99"/>
        <c:axId val="365722040"/>
        <c:axId val="365721648"/>
      </c:barChart>
      <c:catAx>
        <c:axId val="3657220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5721648"/>
        <c:crosses val="autoZero"/>
        <c:auto val="1"/>
        <c:lblAlgn val="ctr"/>
        <c:lblOffset val="100"/>
        <c:noMultiLvlLbl val="0"/>
      </c:catAx>
      <c:valAx>
        <c:axId val="36572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%Mean CpG Methylation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722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THRB</a:t>
            </a:r>
          </a:p>
        </c:rich>
      </c:tx>
      <c:layout>
        <c:manualLayout>
          <c:xMode val="edge"/>
          <c:yMode val="edge"/>
          <c:x val="0.4738568995274266"/>
          <c:y val="2.34343069026950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'thrb methylation'!$G$4</c:f>
              <c:strCache>
                <c:ptCount val="1"/>
                <c:pt idx="0">
                  <c:v>Normal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7F5-4023-B77A-EAD7B4E03A1A}"/>
              </c:ext>
            </c:extLst>
          </c:dPt>
          <c:errBars>
            <c:errBarType val="both"/>
            <c:errValType val="cust"/>
            <c:noEndCap val="0"/>
            <c:plus>
              <c:numRef>
                <c:f>'thrb methylation'!$D$10</c:f>
                <c:numCache>
                  <c:formatCode>General</c:formatCode>
                  <c:ptCount val="1"/>
                  <c:pt idx="0">
                    <c:v>1.2</c:v>
                  </c:pt>
                </c:numCache>
              </c:numRef>
            </c:plus>
            <c:minus>
              <c:numRef>
                <c:f>'thrb methylation'!$D$10</c:f>
                <c:numCache>
                  <c:formatCode>General</c:formatCode>
                  <c:ptCount val="1"/>
                  <c:pt idx="0">
                    <c:v>1.2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'thrb methylation'!$H$4</c:f>
              <c:numCache>
                <c:formatCode>General</c:formatCode>
                <c:ptCount val="1"/>
                <c:pt idx="0">
                  <c:v>1.35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F5-4023-B77A-EAD7B4E03A1A}"/>
            </c:ext>
          </c:extLst>
        </c:ser>
        <c:ser>
          <c:idx val="1"/>
          <c:order val="1"/>
          <c:tx>
            <c:strRef>
              <c:f>'thrb methylation'!$G$5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'thrb methylation'!$D$11</c:f>
                <c:numCache>
                  <c:formatCode>General</c:formatCode>
                  <c:ptCount val="1"/>
                  <c:pt idx="0">
                    <c:v>1.67</c:v>
                  </c:pt>
                </c:numCache>
              </c:numRef>
            </c:plus>
            <c:minus>
              <c:numRef>
                <c:f>'thrb methylation'!$D$11</c:f>
                <c:numCache>
                  <c:formatCode>General</c:formatCode>
                  <c:ptCount val="1"/>
                  <c:pt idx="0">
                    <c:v>1.67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'thrb methylation'!$H$5</c:f>
              <c:numCache>
                <c:formatCode>General</c:formatCode>
                <c:ptCount val="1"/>
                <c:pt idx="0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F5-4023-B77A-EAD7B4E03A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7"/>
        <c:overlap val="-53"/>
        <c:axId val="365725176"/>
        <c:axId val="365723216"/>
      </c:barChart>
      <c:catAx>
        <c:axId val="3657251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5723216"/>
        <c:crosses val="autoZero"/>
        <c:auto val="1"/>
        <c:lblAlgn val="ctr"/>
        <c:lblOffset val="100"/>
        <c:noMultiLvlLbl val="0"/>
      </c:catAx>
      <c:valAx>
        <c:axId val="36572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Mean CpG Methylation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725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'fold change 3'!$C$14</c:f>
              <c:strCache>
                <c:ptCount val="1"/>
                <c:pt idx="0">
                  <c:v>Normal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bg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DBD-4A69-9180-9E2FD8C517FC}"/>
              </c:ext>
            </c:extLst>
          </c:dPt>
          <c:errBars>
            <c:errBarType val="both"/>
            <c:errValType val="cust"/>
            <c:noEndCap val="0"/>
            <c:plus>
              <c:numRef>
                <c:f>'fold change 3'!$E$15:$E$17</c:f>
                <c:numCache>
                  <c:formatCode>General</c:formatCode>
                  <c:ptCount val="3"/>
                  <c:pt idx="0">
                    <c:v>2.57</c:v>
                  </c:pt>
                  <c:pt idx="1">
                    <c:v>3.66</c:v>
                  </c:pt>
                  <c:pt idx="2">
                    <c:v>2.35</c:v>
                  </c:pt>
                </c:numCache>
              </c:numRef>
            </c:plus>
            <c:minus>
              <c:numRef>
                <c:f>'fold change 3'!$E$15:$E$17</c:f>
                <c:numCache>
                  <c:formatCode>General</c:formatCode>
                  <c:ptCount val="3"/>
                  <c:pt idx="0">
                    <c:v>2.57</c:v>
                  </c:pt>
                  <c:pt idx="1">
                    <c:v>3.66</c:v>
                  </c:pt>
                  <c:pt idx="2">
                    <c:v>2.35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'fold change 3'!$B$15:$B$17</c:f>
              <c:strCache>
                <c:ptCount val="3"/>
                <c:pt idx="0">
                  <c:v>THRα</c:v>
                </c:pt>
                <c:pt idx="1">
                  <c:v>THRβ</c:v>
                </c:pt>
                <c:pt idx="2">
                  <c:v>DIO3</c:v>
                </c:pt>
              </c:strCache>
            </c:strRef>
          </c:cat>
          <c:val>
            <c:numRef>
              <c:f>'fold change 3'!$C$15:$C$17</c:f>
              <c:numCache>
                <c:formatCode>General</c:formatCode>
                <c:ptCount val="3"/>
                <c:pt idx="0">
                  <c:v>16.8</c:v>
                </c:pt>
                <c:pt idx="1">
                  <c:v>7.28</c:v>
                </c:pt>
                <c:pt idx="2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BD-4A69-9180-9E2FD8C517FC}"/>
            </c:ext>
          </c:extLst>
        </c:ser>
        <c:ser>
          <c:idx val="1"/>
          <c:order val="1"/>
          <c:tx>
            <c:strRef>
              <c:f>'fold change 3'!$D$14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'fold change 3'!$F$15:$F$17</c:f>
                <c:numCache>
                  <c:formatCode>General</c:formatCode>
                  <c:ptCount val="3"/>
                  <c:pt idx="0">
                    <c:v>2.74</c:v>
                  </c:pt>
                  <c:pt idx="1">
                    <c:v>2.85</c:v>
                  </c:pt>
                  <c:pt idx="2">
                    <c:v>1.89</c:v>
                  </c:pt>
                </c:numCache>
              </c:numRef>
            </c:plus>
            <c:minus>
              <c:numRef>
                <c:f>'fold change 3'!$F$15:$F$17</c:f>
                <c:numCache>
                  <c:formatCode>General</c:formatCode>
                  <c:ptCount val="3"/>
                  <c:pt idx="0">
                    <c:v>2.74</c:v>
                  </c:pt>
                  <c:pt idx="1">
                    <c:v>2.85</c:v>
                  </c:pt>
                  <c:pt idx="2">
                    <c:v>1.89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'fold change 3'!$B$15:$B$17</c:f>
              <c:strCache>
                <c:ptCount val="3"/>
                <c:pt idx="0">
                  <c:v>THRα</c:v>
                </c:pt>
                <c:pt idx="1">
                  <c:v>THRβ</c:v>
                </c:pt>
                <c:pt idx="2">
                  <c:v>DIO3</c:v>
                </c:pt>
              </c:strCache>
            </c:strRef>
          </c:cat>
          <c:val>
            <c:numRef>
              <c:f>'fold change 3'!$D$15:$D$17</c:f>
              <c:numCache>
                <c:formatCode>General</c:formatCode>
                <c:ptCount val="3"/>
                <c:pt idx="0">
                  <c:v>16.71</c:v>
                </c:pt>
                <c:pt idx="1">
                  <c:v>9.69</c:v>
                </c:pt>
                <c:pt idx="2">
                  <c:v>17.12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BD-4A69-9180-9E2FD8C517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5253311"/>
        <c:axId val="1"/>
      </c:barChart>
      <c:catAx>
        <c:axId val="10952533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Δ</a:t>
                </a:r>
                <a:r>
                  <a:rPr lang="en-US"/>
                  <a:t>CT</a:t>
                </a:r>
              </a:p>
            </c:rich>
          </c:tx>
          <c:layout>
            <c:manualLayout>
              <c:xMode val="edge"/>
              <c:yMode val="edge"/>
              <c:x val="2.7777848447457801E-2"/>
              <c:y val="0.4052695780868801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5253311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0.53002</cdr:x>
      <cdr:y>0.09791</cdr:y>
    </cdr:from>
    <cdr:to>
      <cdr:x>0.71927</cdr:x>
      <cdr:y>0.23166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166194" y="291330"/>
          <a:ext cx="773459" cy="3979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aseline="0">
              <a:solidFill>
                <a:sysClr val="windowText" lastClr="000000"/>
              </a:solidFill>
            </a:rPr>
            <a:t>*</a:t>
          </a:r>
          <a:endParaRPr lang="en-US" sz="140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1</cdr:x>
      <cdr:y>0.64147</cdr:y>
    </cdr:from>
    <cdr:to>
      <cdr:x>1</cdr:x>
      <cdr:y>0.77549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533140" y="1422400"/>
          <a:ext cx="0" cy="2971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1</cdr:x>
      <cdr:y>0.64147</cdr:y>
    </cdr:from>
    <cdr:to>
      <cdr:x>1</cdr:x>
      <cdr:y>0.77549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3533140" y="1422400"/>
          <a:ext cx="0" cy="2971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1</cdr:x>
      <cdr:y>0.64147</cdr:y>
    </cdr:from>
    <cdr:to>
      <cdr:x>1</cdr:x>
      <cdr:y>0.77549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3533140" y="1422400"/>
          <a:ext cx="0" cy="2971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0.25525</cdr:x>
      <cdr:y>0.12083</cdr:y>
    </cdr:from>
    <cdr:to>
      <cdr:x>0.34087</cdr:x>
      <cdr:y>0.12083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1203964" y="418009"/>
          <a:ext cx="40385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6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1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3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4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89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8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1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1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1FAC7-149D-4423-9E33-30D69DCD52A2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66FB3-D0A9-483E-816E-9C6C8E18C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3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9190" y="5572068"/>
            <a:ext cx="10515600" cy="176345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46851" y="198783"/>
            <a:ext cx="7386763" cy="6194066"/>
            <a:chOff x="469128" y="216072"/>
            <a:chExt cx="4979052" cy="5062557"/>
          </a:xfrm>
        </p:grpSpPr>
        <p:sp>
          <p:nvSpPr>
            <p:cNvPr id="6" name="Rectangle 5"/>
            <p:cNvSpPr/>
            <p:nvPr/>
          </p:nvSpPr>
          <p:spPr>
            <a:xfrm>
              <a:off x="731521" y="216072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</a:t>
              </a:r>
            </a:p>
          </p:txBody>
        </p:sp>
        <p:pic>
          <p:nvPicPr>
            <p:cNvPr id="16" name="Picture 1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303" y="573881"/>
              <a:ext cx="4517876" cy="2344191"/>
            </a:xfrm>
            <a:prstGeom prst="rect">
              <a:avLst/>
            </a:prstGeom>
          </p:spPr>
        </p:pic>
        <p:pic>
          <p:nvPicPr>
            <p:cNvPr id="17" name="Picture 16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128" y="2798507"/>
              <a:ext cx="4979052" cy="24801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30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047" y="5469461"/>
            <a:ext cx="10515600" cy="176345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1B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59103" y="159025"/>
            <a:ext cx="6615485" cy="6138407"/>
            <a:chOff x="5476009" y="216072"/>
            <a:chExt cx="5294146" cy="5006898"/>
          </a:xfrm>
        </p:grpSpPr>
        <p:sp>
          <p:nvSpPr>
            <p:cNvPr id="9" name="Rectangle 8"/>
            <p:cNvSpPr/>
            <p:nvPr/>
          </p:nvSpPr>
          <p:spPr>
            <a:xfrm>
              <a:off x="5507813" y="216072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</p:txBody>
        </p:sp>
        <p:pic>
          <p:nvPicPr>
            <p:cNvPr id="18" name="Picture 1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3841" y="573881"/>
              <a:ext cx="5152445" cy="2224626"/>
            </a:xfrm>
            <a:prstGeom prst="rect">
              <a:avLst/>
            </a:prstGeom>
          </p:spPr>
        </p:pic>
        <p:pic>
          <p:nvPicPr>
            <p:cNvPr id="19" name="Picture 18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6009" y="2742848"/>
              <a:ext cx="5294146" cy="24801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0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5497" y="4756670"/>
            <a:ext cx="10515600" cy="12801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</a:t>
            </a: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05309" y="1270722"/>
            <a:ext cx="4428875" cy="3112237"/>
            <a:chOff x="3705309" y="1270722"/>
            <a:chExt cx="4428875" cy="3112237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632498798"/>
                </p:ext>
              </p:extLst>
            </p:nvPr>
          </p:nvGraphicFramePr>
          <p:xfrm>
            <a:off x="3705309" y="1270722"/>
            <a:ext cx="4428875" cy="31122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0" name="Group 9"/>
            <p:cNvGrpSpPr/>
            <p:nvPr/>
          </p:nvGrpSpPr>
          <p:grpSpPr>
            <a:xfrm>
              <a:off x="5586893" y="1801555"/>
              <a:ext cx="1135319" cy="512275"/>
              <a:chOff x="-31659" y="15240"/>
              <a:chExt cx="701040" cy="51325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-31659" y="15240"/>
                <a:ext cx="0" cy="19050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-31659" y="15240"/>
                <a:ext cx="70104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669381" y="15240"/>
                <a:ext cx="0" cy="51325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9" name="Rectangle 8"/>
          <p:cNvSpPr/>
          <p:nvPr/>
        </p:nvSpPr>
        <p:spPr>
          <a:xfrm>
            <a:off x="3705309" y="548640"/>
            <a:ext cx="947663" cy="3742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760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9210" y="4754880"/>
            <a:ext cx="10515600" cy="12801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B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39210" y="565928"/>
            <a:ext cx="4216404" cy="4006072"/>
            <a:chOff x="5561276" y="263779"/>
            <a:chExt cx="4216404" cy="3665956"/>
          </a:xfrm>
        </p:grpSpPr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621399538"/>
                </p:ext>
              </p:extLst>
            </p:nvPr>
          </p:nvGraphicFramePr>
          <p:xfrm>
            <a:off x="5706778" y="954157"/>
            <a:ext cx="4070902" cy="2975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Rectangle 11"/>
            <p:cNvSpPr/>
            <p:nvPr/>
          </p:nvSpPr>
          <p:spPr>
            <a:xfrm>
              <a:off x="5561276" y="263779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418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3" y="6003235"/>
            <a:ext cx="11128512" cy="931136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3A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91" y="302151"/>
            <a:ext cx="4699221" cy="2663686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91" y="3093057"/>
            <a:ext cx="4699221" cy="30692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79303" y="114762"/>
            <a:ext cx="825683" cy="2475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6841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955" y="5507553"/>
            <a:ext cx="11128512" cy="1304848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3B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186955" y="184729"/>
            <a:ext cx="5941142" cy="5723090"/>
            <a:chOff x="3186955" y="184729"/>
            <a:chExt cx="4756398" cy="5253962"/>
          </a:xfrm>
        </p:grpSpPr>
        <p:pic>
          <p:nvPicPr>
            <p:cNvPr id="7" name="Picture 6" descr="E:\دکترای شهید بهشتی\ترم پنجم\final DIO3 &amp;THRB DATA\final dio3 data\Aligned Melt Curves normal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955" y="652008"/>
              <a:ext cx="4756398" cy="21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6955" y="2830520"/>
              <a:ext cx="4756398" cy="260817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186955" y="184729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247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4451" y="5428611"/>
            <a:ext cx="11128512" cy="1304848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3C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995758" y="238539"/>
            <a:ext cx="6172097" cy="5685183"/>
            <a:chOff x="6113010" y="304748"/>
            <a:chExt cx="3043793" cy="4613653"/>
          </a:xfrm>
        </p:grpSpPr>
        <p:pic>
          <p:nvPicPr>
            <p:cNvPr id="10" name="Picture 9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928" y="801958"/>
              <a:ext cx="2940875" cy="210312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0243" y="2822901"/>
              <a:ext cx="2956560" cy="20955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113010" y="304748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896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0537" y="5628137"/>
            <a:ext cx="11128512" cy="1304848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95493" y="119269"/>
            <a:ext cx="6003234" cy="5987333"/>
            <a:chOff x="8967392" y="488063"/>
            <a:chExt cx="3224608" cy="4430338"/>
          </a:xfrm>
        </p:grpSpPr>
        <p:pic>
          <p:nvPicPr>
            <p:cNvPr id="13" name="Picture 12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6380" y="845872"/>
              <a:ext cx="3055620" cy="2065020"/>
            </a:xfrm>
            <a:prstGeom prst="rect">
              <a:avLst/>
            </a:prstGeom>
          </p:spPr>
        </p:pic>
        <p:pic>
          <p:nvPicPr>
            <p:cNvPr id="14" name="Picture 1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6380" y="2852111"/>
              <a:ext cx="3055620" cy="206629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967392" y="488063"/>
              <a:ext cx="803082" cy="35780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757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341" y="6297431"/>
            <a:ext cx="5887113" cy="906449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/>
              <a:t/>
            </a:r>
            <a:br>
              <a:rPr lang="en-US" dirty="0"/>
            </a:b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578583" y="872325"/>
            <a:ext cx="4716780" cy="3459480"/>
            <a:chOff x="3578583" y="872325"/>
            <a:chExt cx="4716780" cy="3459480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78121409"/>
                </p:ext>
              </p:extLst>
            </p:nvPr>
          </p:nvGraphicFramePr>
          <p:xfrm>
            <a:off x="3578583" y="872325"/>
            <a:ext cx="4716780" cy="3459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7" name="Group 6"/>
            <p:cNvGrpSpPr/>
            <p:nvPr/>
          </p:nvGrpSpPr>
          <p:grpSpPr>
            <a:xfrm>
              <a:off x="4675863" y="963765"/>
              <a:ext cx="3169920" cy="1257300"/>
              <a:chOff x="1097280" y="91440"/>
              <a:chExt cx="3169920" cy="12573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097280" y="190500"/>
                <a:ext cx="723900" cy="419100"/>
                <a:chOff x="1097280" y="190500"/>
                <a:chExt cx="723900" cy="419100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194163" y="426720"/>
                  <a:ext cx="0" cy="152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602472" y="426720"/>
                  <a:ext cx="0" cy="1828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Rectangle 20"/>
                <p:cNvSpPr/>
                <p:nvPr/>
              </p:nvSpPr>
              <p:spPr>
                <a:xfrm>
                  <a:off x="1097280" y="190500"/>
                  <a:ext cx="723900" cy="144780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ysClr val="windowText" lastClr="000000"/>
                      </a:solidFill>
                    </a:rPr>
                    <a:t>1.07</a:t>
                  </a:r>
                  <a:r>
                    <a:rPr lang="en-US" sz="900" baseline="0" dirty="0">
                      <a:solidFill>
                        <a:sysClr val="windowText" lastClr="000000"/>
                      </a:solidFill>
                    </a:rPr>
                    <a:t> Fold</a:t>
                  </a:r>
                  <a:endParaRPr 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2362200" y="815340"/>
                <a:ext cx="769620" cy="533400"/>
                <a:chOff x="2362200" y="815340"/>
                <a:chExt cx="769620" cy="533400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2468880" y="1051560"/>
                  <a:ext cx="0" cy="2971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468880" y="1055735"/>
                  <a:ext cx="396240" cy="34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865120" y="1066800"/>
                  <a:ext cx="0" cy="152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tangle 17"/>
                <p:cNvSpPr/>
                <p:nvPr/>
              </p:nvSpPr>
              <p:spPr>
                <a:xfrm>
                  <a:off x="2362200" y="815340"/>
                  <a:ext cx="769620" cy="213360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>
                      <a:solidFill>
                        <a:sysClr val="windowText" lastClr="000000"/>
                      </a:solidFill>
                    </a:rPr>
                    <a:t>0.19</a:t>
                  </a:r>
                  <a:r>
                    <a:rPr lang="en-US" sz="900" baseline="0">
                      <a:solidFill>
                        <a:sysClr val="windowText" lastClr="000000"/>
                      </a:solidFill>
                    </a:rPr>
                    <a:t> Fold*</a:t>
                  </a:r>
                  <a:endParaRPr lang="en-US" sz="90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703320" y="91440"/>
                <a:ext cx="563880" cy="518160"/>
                <a:chOff x="3703320" y="91440"/>
                <a:chExt cx="563880" cy="518160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3771900" y="281940"/>
                  <a:ext cx="0" cy="152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771900" y="278495"/>
                  <a:ext cx="373380" cy="344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145280" y="289560"/>
                  <a:ext cx="0" cy="3200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Rectangle 13"/>
                <p:cNvSpPr/>
                <p:nvPr/>
              </p:nvSpPr>
              <p:spPr>
                <a:xfrm>
                  <a:off x="3703320" y="91440"/>
                  <a:ext cx="563880" cy="160020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ysClr val="windowText" lastClr="000000"/>
                      </a:solidFill>
                    </a:rPr>
                    <a:t>3</a:t>
                  </a:r>
                  <a:r>
                    <a:rPr lang="en-US" sz="900" baseline="0" dirty="0">
                      <a:solidFill>
                        <a:sysClr val="windowText" lastClr="000000"/>
                      </a:solidFill>
                    </a:rPr>
                    <a:t> Fold*</a:t>
                  </a:r>
                  <a:endParaRPr 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776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</TotalTime>
  <Words>49</Words>
  <Application>Microsoft Office PowerPoint</Application>
  <PresentationFormat>Widescreen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Figure 1A  </vt:lpstr>
      <vt:lpstr>Figure 1B  </vt:lpstr>
      <vt:lpstr>Figure 2 A  </vt:lpstr>
      <vt:lpstr>Figure 2 B  </vt:lpstr>
      <vt:lpstr>Figure 3A</vt:lpstr>
      <vt:lpstr>Figure 3B</vt:lpstr>
      <vt:lpstr>Figure 3C</vt:lpstr>
      <vt:lpstr>Figure 3D</vt:lpstr>
      <vt:lpstr>Figure 4     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1. Graphs related to MS-HRM analysis of DIO3 gene promoter methylation. Aligned and derivative melt curves for DIO3 controls (A), normal-weight samples (B), obese samples (C) and normal-weight compared to obese samples (D).</dc:title>
  <dc:creator>ghazaleh shimi</dc:creator>
  <cp:lastModifiedBy>ghazaleh shimi</cp:lastModifiedBy>
  <cp:revision>47</cp:revision>
  <dcterms:created xsi:type="dcterms:W3CDTF">2020-02-20T10:17:41Z</dcterms:created>
  <dcterms:modified xsi:type="dcterms:W3CDTF">2021-06-16T08:31:42Z</dcterms:modified>
</cp:coreProperties>
</file>